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omments/modernComment_10F_A00E1228.xml" ContentType="application/vnd.ms-powerpoint.comment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1.xml" ContentType="application/vnd.openxmlformats-officedocument.drawingml.chartshapes+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8"/>
    <p:sldMasterId id="2147483825" r:id="rId9"/>
    <p:sldMasterId id="2147483831" r:id="rId10"/>
    <p:sldMasterId id="2147483846" r:id="rId11"/>
  </p:sldMasterIdLst>
  <p:notesMasterIdLst>
    <p:notesMasterId r:id="rId68"/>
  </p:notesMasterIdLst>
  <p:handoutMasterIdLst>
    <p:handoutMasterId r:id="rId69"/>
  </p:handoutMasterIdLst>
  <p:sldIdLst>
    <p:sldId id="473" r:id="rId12"/>
    <p:sldId id="458" r:id="rId13"/>
    <p:sldId id="485" r:id="rId14"/>
    <p:sldId id="464" r:id="rId15"/>
    <p:sldId id="544" r:id="rId16"/>
    <p:sldId id="486" r:id="rId17"/>
    <p:sldId id="271" r:id="rId18"/>
    <p:sldId id="272" r:id="rId19"/>
    <p:sldId id="273" r:id="rId20"/>
    <p:sldId id="275" r:id="rId21"/>
    <p:sldId id="276" r:id="rId22"/>
    <p:sldId id="354" r:id="rId23"/>
    <p:sldId id="280" r:id="rId24"/>
    <p:sldId id="282" r:id="rId25"/>
    <p:sldId id="356" r:id="rId26"/>
    <p:sldId id="289" r:id="rId27"/>
    <p:sldId id="290" r:id="rId28"/>
    <p:sldId id="292" r:id="rId29"/>
    <p:sldId id="293" r:id="rId30"/>
    <p:sldId id="294" r:id="rId31"/>
    <p:sldId id="295" r:id="rId32"/>
    <p:sldId id="296" r:id="rId33"/>
    <p:sldId id="297" r:id="rId34"/>
    <p:sldId id="299" r:id="rId35"/>
    <p:sldId id="300" r:id="rId36"/>
    <p:sldId id="301" r:id="rId37"/>
    <p:sldId id="302" r:id="rId38"/>
    <p:sldId id="303" r:id="rId39"/>
    <p:sldId id="304" r:id="rId40"/>
    <p:sldId id="305" r:id="rId41"/>
    <p:sldId id="306" r:id="rId42"/>
    <p:sldId id="307" r:id="rId43"/>
    <p:sldId id="308" r:id="rId44"/>
    <p:sldId id="309" r:id="rId45"/>
    <p:sldId id="310" r:id="rId46"/>
    <p:sldId id="311" r:id="rId47"/>
    <p:sldId id="312" r:id="rId48"/>
    <p:sldId id="313" r:id="rId49"/>
    <p:sldId id="314" r:id="rId50"/>
    <p:sldId id="316" r:id="rId51"/>
    <p:sldId id="317" r:id="rId52"/>
    <p:sldId id="318" r:id="rId53"/>
    <p:sldId id="319" r:id="rId54"/>
    <p:sldId id="320" r:id="rId55"/>
    <p:sldId id="357" r:id="rId56"/>
    <p:sldId id="358" r:id="rId57"/>
    <p:sldId id="326" r:id="rId58"/>
    <p:sldId id="328" r:id="rId59"/>
    <p:sldId id="329" r:id="rId60"/>
    <p:sldId id="351" r:id="rId61"/>
    <p:sldId id="330" r:id="rId62"/>
    <p:sldId id="335" r:id="rId63"/>
    <p:sldId id="340" r:id="rId64"/>
    <p:sldId id="341" r:id="rId65"/>
    <p:sldId id="469" r:id="rId66"/>
    <p:sldId id="470" r:id="rId67"/>
  </p:sldIdLst>
  <p:sldSz cx="10160000" cy="5715000"/>
  <p:notesSz cx="7315200" cy="9601200"/>
  <p:custDataLst>
    <p:custData r:id="rId1"/>
    <p:custData r:id="rId7"/>
    <p:custData r:id="rId5"/>
    <p:custData r:id="rId4"/>
    <p:custData r:id="rId2"/>
    <p:custData r:id="rId6"/>
    <p:custData r:id="rId3"/>
  </p:custDataLst>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1800" userDrawn="1">
          <p15:clr>
            <a:srgbClr val="A4A3A4"/>
          </p15:clr>
        </p15:guide>
        <p15:guide id="2" pos="3200" userDrawn="1">
          <p15:clr>
            <a:srgbClr val="A4A3A4"/>
          </p15:clr>
        </p15:guide>
        <p15:guide id="3" orient="horz" pos="552" userDrawn="1">
          <p15:clr>
            <a:srgbClr val="A4A3A4"/>
          </p15:clr>
        </p15:guide>
        <p15:guide id="4" orient="horz" pos="3348" userDrawn="1">
          <p15:clr>
            <a:srgbClr val="A4A3A4"/>
          </p15:clr>
        </p15:guide>
        <p15:guide id="5" orient="horz" pos="984" userDrawn="1">
          <p15:clr>
            <a:srgbClr val="A4A3A4"/>
          </p15:clr>
        </p15:guide>
        <p15:guide id="6" orient="horz" pos="1296" userDrawn="1">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DD1CA44-2206-D726-BDCF-ED94E9C6A94A}" name="Carstensen, Eric D." initials="CED" userId="S::Eric.Carstensen@cunamutual.com::e9556a24-a446-41f1-8a08-960f8b576eae"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 User" initials="MOU" lastIdx="4" clrIdx="0">
    <p:extLst>
      <p:ext uri="{19B8F6BF-5375-455C-9EA6-DF929625EA0E}">
        <p15:presenceInfo xmlns:p15="http://schemas.microsoft.com/office/powerpoint/2012/main" userId="Microsoft Office User" providerId="None"/>
      </p:ext>
    </p:extLst>
  </p:cmAuthor>
  <p:cmAuthor id="2" name="Heitzman, Marshall" initials="HM" lastIdx="7" clrIdx="1">
    <p:extLst>
      <p:ext uri="{19B8F6BF-5375-455C-9EA6-DF929625EA0E}">
        <p15:presenceInfo xmlns:p15="http://schemas.microsoft.com/office/powerpoint/2012/main" userId="S::Marshall.Heitzman@cunamutual.com::1017d6f8-512a-46d3-8ee1-7ee3bcda2d0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3A94"/>
    <a:srgbClr val="FF40FF"/>
    <a:srgbClr val="007AC2"/>
    <a:srgbClr val="F34300"/>
    <a:srgbClr val="B5C72F"/>
    <a:srgbClr val="615772"/>
    <a:srgbClr val="39909E"/>
    <a:srgbClr val="FFFFFF"/>
    <a:srgbClr val="DFDCE4"/>
    <a:srgbClr val="081D3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6907" autoAdjust="0"/>
    <p:restoredTop sz="69548" autoAdjust="0"/>
  </p:normalViewPr>
  <p:slideViewPr>
    <p:cSldViewPr snapToGrid="0">
      <p:cViewPr varScale="1">
        <p:scale>
          <a:sx n="69" d="100"/>
          <a:sy n="69" d="100"/>
        </p:scale>
        <p:origin x="1123" y="62"/>
      </p:cViewPr>
      <p:guideLst>
        <p:guide orient="horz" pos="1800"/>
        <p:guide pos="3200"/>
        <p:guide orient="horz" pos="552"/>
        <p:guide orient="horz" pos="3348"/>
        <p:guide orient="horz" pos="984"/>
        <p:guide orient="horz" pos="1296"/>
      </p:guideLst>
    </p:cSldViewPr>
  </p:slideViewPr>
  <p:notesTextViewPr>
    <p:cViewPr>
      <p:scale>
        <a:sx n="110" d="100"/>
        <a:sy n="110" d="100"/>
      </p:scale>
      <p:origin x="0" y="0"/>
    </p:cViewPr>
  </p:notesTextViewPr>
  <p:sorterViewPr>
    <p:cViewPr varScale="1">
      <p:scale>
        <a:sx n="1" d="1"/>
        <a:sy n="1" d="1"/>
      </p:scale>
      <p:origin x="0" y="-7290"/>
    </p:cViewPr>
  </p:sorterViewPr>
  <p:notesViewPr>
    <p:cSldViewPr snapToGrid="0">
      <p:cViewPr>
        <p:scale>
          <a:sx n="100" d="100"/>
          <a:sy n="100" d="100"/>
        </p:scale>
        <p:origin x="-1536" y="450"/>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slide" Target="slides/slide36.xml"/><Relationship Id="rId50" Type="http://schemas.openxmlformats.org/officeDocument/2006/relationships/slide" Target="slides/slide39.xml"/><Relationship Id="rId55" Type="http://schemas.openxmlformats.org/officeDocument/2006/relationships/slide" Target="slides/slide44.xml"/><Relationship Id="rId63" Type="http://schemas.openxmlformats.org/officeDocument/2006/relationships/slide" Target="slides/slide52.xml"/><Relationship Id="rId68" Type="http://schemas.openxmlformats.org/officeDocument/2006/relationships/notesMaster" Target="notesMasters/notesMaster1.xml"/><Relationship Id="rId7" Type="http://schemas.openxmlformats.org/officeDocument/2006/relationships/customXml" Target="../customXml/item7.xml"/><Relationship Id="rId71"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5.xml"/><Relationship Id="rId29" Type="http://schemas.openxmlformats.org/officeDocument/2006/relationships/slide" Target="slides/slide18.xml"/><Relationship Id="rId11" Type="http://schemas.openxmlformats.org/officeDocument/2006/relationships/slideMaster" Target="slideMasters/slideMaster4.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slide" Target="slides/slide42.xml"/><Relationship Id="rId58" Type="http://schemas.openxmlformats.org/officeDocument/2006/relationships/slide" Target="slides/slide47.xml"/><Relationship Id="rId66" Type="http://schemas.openxmlformats.org/officeDocument/2006/relationships/slide" Target="slides/slide55.xml"/><Relationship Id="rId74" Type="http://schemas.openxmlformats.org/officeDocument/2006/relationships/tableStyles" Target="tableStyles.xml"/><Relationship Id="rId5" Type="http://schemas.openxmlformats.org/officeDocument/2006/relationships/customXml" Target="../customXml/item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61" Type="http://schemas.openxmlformats.org/officeDocument/2006/relationships/slide" Target="slides/slide50.xml"/><Relationship Id="rId10" Type="http://schemas.openxmlformats.org/officeDocument/2006/relationships/slideMaster" Target="slideMasters/slideMaster3.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slide" Target="slides/slide54.xml"/><Relationship Id="rId73"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Master" Target="slideMasters/slideMaster2.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slide" Target="slides/slide45.xml"/><Relationship Id="rId64" Type="http://schemas.openxmlformats.org/officeDocument/2006/relationships/slide" Target="slides/slide53.xml"/><Relationship Id="rId69" Type="http://schemas.openxmlformats.org/officeDocument/2006/relationships/handoutMaster" Target="handoutMasters/handoutMaster1.xml"/><Relationship Id="rId8" Type="http://schemas.openxmlformats.org/officeDocument/2006/relationships/slideMaster" Target="slideMasters/slideMaster1.xml"/><Relationship Id="rId51" Type="http://schemas.openxmlformats.org/officeDocument/2006/relationships/slide" Target="slides/slide40.xml"/><Relationship Id="rId72"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slide" Target="slides/slide48.xml"/><Relationship Id="rId67" Type="http://schemas.openxmlformats.org/officeDocument/2006/relationships/slide" Target="slides/slide56.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slide" Target="slides/slide51.xml"/><Relationship Id="rId70" Type="http://schemas.openxmlformats.org/officeDocument/2006/relationships/commentAuthors" Target="commentAuthors.xml"/><Relationship Id="rId75" Type="http://schemas.microsoft.com/office/2018/10/relationships/authors" Target="authors.xml"/><Relationship Id="rId1" Type="http://schemas.openxmlformats.org/officeDocument/2006/relationships/customXml" Target="../customXml/item1.xml"/><Relationship Id="rId6" Type="http://schemas.openxmlformats.org/officeDocument/2006/relationships/customXml" Target="../customXml/item6.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10 years</c:v>
                </c:pt>
                <c:pt idx="1">
                  <c:v>20 years</c:v>
                </c:pt>
                <c:pt idx="2">
                  <c:v>30 years</c:v>
                </c:pt>
              </c:strCache>
            </c:strRef>
          </c:cat>
          <c:val>
            <c:numRef>
              <c:f>Sheet1!$B$2:$B$4</c:f>
              <c:numCache>
                <c:formatCode>"$"#,##0_);[Red]\("$"#,##0\)</c:formatCode>
                <c:ptCount val="3"/>
                <c:pt idx="0">
                  <c:v>286150</c:v>
                </c:pt>
                <c:pt idx="1">
                  <c:v>703652</c:v>
                </c:pt>
                <c:pt idx="2">
                  <c:v>1312803</c:v>
                </c:pt>
              </c:numCache>
            </c:numRef>
          </c:val>
          <c:extLst>
            <c:ext xmlns:c16="http://schemas.microsoft.com/office/drawing/2014/chart" uri="{C3380CC4-5D6E-409C-BE32-E72D297353CC}">
              <c16:uniqueId val="{00000000-A84C-4366-985A-619531A75F17}"/>
            </c:ext>
          </c:extLst>
        </c:ser>
        <c:dLbls>
          <c:dLblPos val="inEnd"/>
          <c:showLegendKey val="0"/>
          <c:showVal val="1"/>
          <c:showCatName val="0"/>
          <c:showSerName val="0"/>
          <c:showPercent val="0"/>
          <c:showBubbleSize val="0"/>
        </c:dLbls>
        <c:gapWidth val="38"/>
        <c:overlap val="-27"/>
        <c:axId val="928657408"/>
        <c:axId val="928659456"/>
      </c:barChart>
      <c:catAx>
        <c:axId val="9286574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bg2">
                    <a:lumMod val="25000"/>
                  </a:schemeClr>
                </a:solidFill>
                <a:latin typeface="+mn-lt"/>
                <a:ea typeface="+mn-ea"/>
                <a:cs typeface="+mn-cs"/>
              </a:defRPr>
            </a:pPr>
            <a:endParaRPr lang="en-US"/>
          </a:p>
        </c:txPr>
        <c:crossAx val="928659456"/>
        <c:crosses val="autoZero"/>
        <c:auto val="1"/>
        <c:lblAlgn val="ctr"/>
        <c:lblOffset val="100"/>
        <c:noMultiLvlLbl val="0"/>
      </c:catAx>
      <c:valAx>
        <c:axId val="928659456"/>
        <c:scaling>
          <c:orientation val="minMax"/>
        </c:scaling>
        <c:delete val="0"/>
        <c:axPos val="l"/>
        <c:majorGridlines>
          <c:spPr>
            <a:ln w="9525" cap="flat" cmpd="sng" algn="ctr">
              <a:solidFill>
                <a:srgbClr val="B2C938"/>
              </a:solidFill>
              <a:round/>
            </a:ln>
            <a:effectLst/>
          </c:spPr>
        </c:majorGridlines>
        <c:numFmt formatCode="&quot;$&quot;#,##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bg2">
                    <a:lumMod val="25000"/>
                  </a:schemeClr>
                </a:solidFill>
                <a:latin typeface="+mn-lt"/>
                <a:ea typeface="+mn-ea"/>
                <a:cs typeface="+mn-cs"/>
              </a:defRPr>
            </a:pPr>
            <a:endParaRPr lang="en-US"/>
          </a:p>
        </c:txPr>
        <c:crossAx val="92865740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v>Based on retirement age of 62</c:v>
          </c:tx>
          <c:spPr>
            <a:solidFill>
              <a:schemeClr val="accent1"/>
            </a:solidFill>
            <a:ln>
              <a:solidFill>
                <a:schemeClr val="accent1"/>
              </a:solidFill>
            </a:ln>
            <a:effectLst/>
          </c:spPr>
          <c:invertIfNegative val="0"/>
          <c:cat>
            <c:strRef>
              <c:f>Sheet1!$B$4:$D$4</c:f>
              <c:strCache>
                <c:ptCount val="3"/>
                <c:pt idx="0">
                  <c:v>by 72</c:v>
                </c:pt>
                <c:pt idx="1">
                  <c:v>by 82</c:v>
                </c:pt>
                <c:pt idx="2">
                  <c:v>by 92</c:v>
                </c:pt>
              </c:strCache>
            </c:strRef>
          </c:cat>
          <c:val>
            <c:numRef>
              <c:f>Sheet1!$B$5:$D$5</c:f>
              <c:numCache>
                <c:formatCode>_(* #,##0_);_(* \(#,##0\);_(* "-"??_);_(@_)</c:formatCode>
                <c:ptCount val="3"/>
                <c:pt idx="0">
                  <c:v>169920</c:v>
                </c:pt>
                <c:pt idx="1">
                  <c:v>339840</c:v>
                </c:pt>
                <c:pt idx="2">
                  <c:v>509760</c:v>
                </c:pt>
              </c:numCache>
            </c:numRef>
          </c:val>
          <c:extLst>
            <c:ext xmlns:c16="http://schemas.microsoft.com/office/drawing/2014/chart" uri="{C3380CC4-5D6E-409C-BE32-E72D297353CC}">
              <c16:uniqueId val="{00000000-B3D1-9D4E-9912-DD740E0D0D56}"/>
            </c:ext>
          </c:extLst>
        </c:ser>
        <c:ser>
          <c:idx val="1"/>
          <c:order val="1"/>
          <c:tx>
            <c:v>Based on retirement age of 66</c:v>
          </c:tx>
          <c:spPr>
            <a:solidFill>
              <a:schemeClr val="accent6"/>
            </a:solidFill>
            <a:ln>
              <a:noFill/>
            </a:ln>
            <a:effectLst/>
          </c:spPr>
          <c:invertIfNegative val="0"/>
          <c:cat>
            <c:strRef>
              <c:f>Sheet1!$B$4:$D$4</c:f>
              <c:strCache>
                <c:ptCount val="3"/>
                <c:pt idx="0">
                  <c:v>by 72</c:v>
                </c:pt>
                <c:pt idx="1">
                  <c:v>by 82</c:v>
                </c:pt>
                <c:pt idx="2">
                  <c:v>by 92</c:v>
                </c:pt>
              </c:strCache>
            </c:strRef>
          </c:cat>
          <c:val>
            <c:numRef>
              <c:f>Sheet1!$B$6:$D$6</c:f>
              <c:numCache>
                <c:formatCode>_(* #,##0_);_(* \(#,##0\);_(* "-"??_);_(@_)</c:formatCode>
                <c:ptCount val="3"/>
                <c:pt idx="0">
                  <c:v>144000</c:v>
                </c:pt>
                <c:pt idx="1">
                  <c:v>384000</c:v>
                </c:pt>
                <c:pt idx="2">
                  <c:v>624000</c:v>
                </c:pt>
              </c:numCache>
            </c:numRef>
          </c:val>
          <c:extLst>
            <c:ext xmlns:c16="http://schemas.microsoft.com/office/drawing/2014/chart" uri="{C3380CC4-5D6E-409C-BE32-E72D297353CC}">
              <c16:uniqueId val="{00000001-B3D1-9D4E-9912-DD740E0D0D56}"/>
            </c:ext>
          </c:extLst>
        </c:ser>
        <c:ser>
          <c:idx val="2"/>
          <c:order val="2"/>
          <c:tx>
            <c:v>Based on retirement age of 70</c:v>
          </c:tx>
          <c:spPr>
            <a:solidFill>
              <a:schemeClr val="accent5"/>
            </a:solidFill>
            <a:ln>
              <a:noFill/>
            </a:ln>
            <a:effectLst/>
          </c:spPr>
          <c:invertIfNegative val="0"/>
          <c:cat>
            <c:strRef>
              <c:f>Sheet1!$B$4:$D$4</c:f>
              <c:strCache>
                <c:ptCount val="3"/>
                <c:pt idx="0">
                  <c:v>by 72</c:v>
                </c:pt>
                <c:pt idx="1">
                  <c:v>by 82</c:v>
                </c:pt>
                <c:pt idx="2">
                  <c:v>by 92</c:v>
                </c:pt>
              </c:strCache>
            </c:strRef>
          </c:cat>
          <c:val>
            <c:numRef>
              <c:f>Sheet1!$B$7:$D$7</c:f>
              <c:numCache>
                <c:formatCode>_(* #,##0_);_(* \(#,##0\);_(* "-"??_);_(@_)</c:formatCode>
                <c:ptCount val="3"/>
                <c:pt idx="0">
                  <c:v>60144</c:v>
                </c:pt>
                <c:pt idx="1">
                  <c:v>360864</c:v>
                </c:pt>
                <c:pt idx="2">
                  <c:v>661584</c:v>
                </c:pt>
              </c:numCache>
            </c:numRef>
          </c:val>
          <c:extLst>
            <c:ext xmlns:c16="http://schemas.microsoft.com/office/drawing/2014/chart" uri="{C3380CC4-5D6E-409C-BE32-E72D297353CC}">
              <c16:uniqueId val="{00000002-B3D1-9D4E-9912-DD740E0D0D56}"/>
            </c:ext>
          </c:extLst>
        </c:ser>
        <c:dLbls>
          <c:showLegendKey val="0"/>
          <c:showVal val="0"/>
          <c:showCatName val="0"/>
          <c:showSerName val="0"/>
          <c:showPercent val="0"/>
          <c:showBubbleSize val="0"/>
        </c:dLbls>
        <c:gapWidth val="219"/>
        <c:overlap val="-27"/>
        <c:axId val="1159937775"/>
        <c:axId val="1778549056"/>
      </c:barChart>
      <c:catAx>
        <c:axId val="115993777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1778549056"/>
        <c:crosses val="autoZero"/>
        <c:auto val="1"/>
        <c:lblAlgn val="ctr"/>
        <c:lblOffset val="100"/>
        <c:noMultiLvlLbl val="0"/>
      </c:catAx>
      <c:valAx>
        <c:axId val="1778549056"/>
        <c:scaling>
          <c:orientation val="minMax"/>
        </c:scaling>
        <c:delete val="0"/>
        <c:axPos val="l"/>
        <c:majorGridlines>
          <c:spPr>
            <a:ln w="9525" cap="flat" cmpd="sng" algn="ctr">
              <a:solidFill>
                <a:schemeClr val="tx1">
                  <a:lumMod val="15000"/>
                  <a:lumOff val="85000"/>
                </a:schemeClr>
              </a:solidFill>
              <a:round/>
            </a:ln>
            <a:effectLst/>
          </c:spPr>
        </c:majorGridlines>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1159937775"/>
        <c:crosses val="autoZero"/>
        <c:crossBetween val="between"/>
      </c:valAx>
      <c:spPr>
        <a:solidFill>
          <a:schemeClr val="bg1"/>
        </a:solidFill>
        <a:ln>
          <a:noFill/>
        </a:ln>
        <a:effectLst/>
      </c:spPr>
    </c:plotArea>
    <c:legend>
      <c:legendPos val="t"/>
      <c:layout>
        <c:manualLayout>
          <c:xMode val="edge"/>
          <c:yMode val="edge"/>
          <c:x val="0.16026405701881533"/>
          <c:y val="0"/>
          <c:w val="0.67947188596236929"/>
          <c:h val="0.20030617395678299"/>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1"/>
          <c:order val="0"/>
          <c:tx>
            <c:strRef>
              <c:f>Sheet1!$B$1</c:f>
              <c:strCache>
                <c:ptCount val="1"/>
                <c:pt idx="0">
                  <c:v>OASDI income </c:v>
                </c:pt>
              </c:strCache>
            </c:strRef>
          </c:tx>
          <c:spPr>
            <a:ln w="38100" cap="rnd">
              <a:solidFill>
                <a:schemeClr val="accent1"/>
              </a:solidFill>
              <a:round/>
            </a:ln>
            <a:effectLst/>
          </c:spPr>
          <c:marker>
            <c:symbol val="none"/>
          </c:marker>
          <c:cat>
            <c:numRef>
              <c:f>Sheet1!$A$2:$A$128</c:f>
              <c:numCache>
                <c:formatCode>General</c:formatCode>
                <c:ptCount val="127"/>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pt idx="43">
                  <c:v>2013</c:v>
                </c:pt>
                <c:pt idx="44">
                  <c:v>2014</c:v>
                </c:pt>
                <c:pt idx="45">
                  <c:v>2015</c:v>
                </c:pt>
                <c:pt idx="46">
                  <c:v>2016</c:v>
                </c:pt>
                <c:pt idx="47">
                  <c:v>2017</c:v>
                </c:pt>
                <c:pt idx="48">
                  <c:v>2018</c:v>
                </c:pt>
                <c:pt idx="49">
                  <c:v>2019</c:v>
                </c:pt>
                <c:pt idx="50">
                  <c:v>2020</c:v>
                </c:pt>
                <c:pt idx="51">
                  <c:v>2021</c:v>
                </c:pt>
                <c:pt idx="52">
                  <c:v>2022</c:v>
                </c:pt>
                <c:pt idx="53">
                  <c:v>2023</c:v>
                </c:pt>
                <c:pt idx="54">
                  <c:v>2024</c:v>
                </c:pt>
                <c:pt idx="55">
                  <c:v>2025</c:v>
                </c:pt>
                <c:pt idx="56">
                  <c:v>2026</c:v>
                </c:pt>
                <c:pt idx="57">
                  <c:v>2027</c:v>
                </c:pt>
                <c:pt idx="58">
                  <c:v>2028</c:v>
                </c:pt>
                <c:pt idx="59">
                  <c:v>2029</c:v>
                </c:pt>
                <c:pt idx="60">
                  <c:v>2030</c:v>
                </c:pt>
                <c:pt idx="61">
                  <c:v>2031</c:v>
                </c:pt>
                <c:pt idx="62">
                  <c:v>2032</c:v>
                </c:pt>
                <c:pt idx="63">
                  <c:v>2033</c:v>
                </c:pt>
                <c:pt idx="64">
                  <c:v>2034</c:v>
                </c:pt>
                <c:pt idx="65">
                  <c:v>2035</c:v>
                </c:pt>
                <c:pt idx="66">
                  <c:v>2036</c:v>
                </c:pt>
                <c:pt idx="67">
                  <c:v>2037</c:v>
                </c:pt>
                <c:pt idx="68">
                  <c:v>2038</c:v>
                </c:pt>
                <c:pt idx="69">
                  <c:v>2039</c:v>
                </c:pt>
                <c:pt idx="70">
                  <c:v>2040</c:v>
                </c:pt>
                <c:pt idx="71">
                  <c:v>2041</c:v>
                </c:pt>
                <c:pt idx="72">
                  <c:v>2042</c:v>
                </c:pt>
                <c:pt idx="73">
                  <c:v>2043</c:v>
                </c:pt>
                <c:pt idx="74">
                  <c:v>2044</c:v>
                </c:pt>
                <c:pt idx="75">
                  <c:v>2045</c:v>
                </c:pt>
                <c:pt idx="76">
                  <c:v>2046</c:v>
                </c:pt>
                <c:pt idx="77">
                  <c:v>2047</c:v>
                </c:pt>
                <c:pt idx="78">
                  <c:v>2048</c:v>
                </c:pt>
                <c:pt idx="79">
                  <c:v>2049</c:v>
                </c:pt>
                <c:pt idx="80">
                  <c:v>2050</c:v>
                </c:pt>
                <c:pt idx="81">
                  <c:v>2051</c:v>
                </c:pt>
                <c:pt idx="82">
                  <c:v>2052</c:v>
                </c:pt>
                <c:pt idx="83">
                  <c:v>2053</c:v>
                </c:pt>
                <c:pt idx="84">
                  <c:v>2054</c:v>
                </c:pt>
                <c:pt idx="85">
                  <c:v>2055</c:v>
                </c:pt>
                <c:pt idx="86">
                  <c:v>2056</c:v>
                </c:pt>
                <c:pt idx="87">
                  <c:v>2057</c:v>
                </c:pt>
                <c:pt idx="88">
                  <c:v>2058</c:v>
                </c:pt>
                <c:pt idx="89">
                  <c:v>2059</c:v>
                </c:pt>
                <c:pt idx="90">
                  <c:v>2060</c:v>
                </c:pt>
                <c:pt idx="91">
                  <c:v>2061</c:v>
                </c:pt>
                <c:pt idx="92">
                  <c:v>2062</c:v>
                </c:pt>
                <c:pt idx="93">
                  <c:v>2063</c:v>
                </c:pt>
                <c:pt idx="94">
                  <c:v>2064</c:v>
                </c:pt>
                <c:pt idx="95">
                  <c:v>2065</c:v>
                </c:pt>
                <c:pt idx="96">
                  <c:v>2066</c:v>
                </c:pt>
                <c:pt idx="97">
                  <c:v>2067</c:v>
                </c:pt>
                <c:pt idx="98">
                  <c:v>2068</c:v>
                </c:pt>
                <c:pt idx="99">
                  <c:v>2069</c:v>
                </c:pt>
                <c:pt idx="100">
                  <c:v>2070</c:v>
                </c:pt>
                <c:pt idx="101">
                  <c:v>2071</c:v>
                </c:pt>
                <c:pt idx="102">
                  <c:v>2072</c:v>
                </c:pt>
                <c:pt idx="103">
                  <c:v>2073</c:v>
                </c:pt>
                <c:pt idx="104">
                  <c:v>2074</c:v>
                </c:pt>
                <c:pt idx="105">
                  <c:v>2075</c:v>
                </c:pt>
                <c:pt idx="106">
                  <c:v>2076</c:v>
                </c:pt>
                <c:pt idx="107">
                  <c:v>2077</c:v>
                </c:pt>
                <c:pt idx="108">
                  <c:v>2078</c:v>
                </c:pt>
                <c:pt idx="109">
                  <c:v>2079</c:v>
                </c:pt>
                <c:pt idx="110">
                  <c:v>2080</c:v>
                </c:pt>
                <c:pt idx="111">
                  <c:v>2081</c:v>
                </c:pt>
                <c:pt idx="112">
                  <c:v>2082</c:v>
                </c:pt>
                <c:pt idx="113">
                  <c:v>2083</c:v>
                </c:pt>
                <c:pt idx="114">
                  <c:v>2084</c:v>
                </c:pt>
                <c:pt idx="115">
                  <c:v>2085</c:v>
                </c:pt>
                <c:pt idx="116">
                  <c:v>2086</c:v>
                </c:pt>
                <c:pt idx="117">
                  <c:v>2087</c:v>
                </c:pt>
                <c:pt idx="118">
                  <c:v>2088</c:v>
                </c:pt>
                <c:pt idx="119">
                  <c:v>2089</c:v>
                </c:pt>
                <c:pt idx="120">
                  <c:v>2090</c:v>
                </c:pt>
                <c:pt idx="121">
                  <c:v>2091</c:v>
                </c:pt>
                <c:pt idx="122">
                  <c:v>2092</c:v>
                </c:pt>
                <c:pt idx="123">
                  <c:v>2093</c:v>
                </c:pt>
                <c:pt idx="124">
                  <c:v>2094</c:v>
                </c:pt>
                <c:pt idx="125">
                  <c:v>2095</c:v>
                </c:pt>
                <c:pt idx="126">
                  <c:v>2096</c:v>
                </c:pt>
              </c:numCache>
            </c:numRef>
          </c:cat>
          <c:val>
            <c:numRef>
              <c:f>Sheet1!$B$2:$B$129</c:f>
              <c:numCache>
                <c:formatCode>0.00%</c:formatCode>
                <c:ptCount val="128"/>
                <c:pt idx="0">
                  <c:v>8.7099999999999997E-2</c:v>
                </c:pt>
                <c:pt idx="1">
                  <c:v>9.3700000000000006E-2</c:v>
                </c:pt>
                <c:pt idx="2">
                  <c:v>9.2100000000000001E-2</c:v>
                </c:pt>
                <c:pt idx="3">
                  <c:v>9.5899999999999999E-2</c:v>
                </c:pt>
                <c:pt idx="4">
                  <c:v>9.5799999999999996E-2</c:v>
                </c:pt>
                <c:pt idx="5">
                  <c:v>9.9900000000000003E-2</c:v>
                </c:pt>
                <c:pt idx="6">
                  <c:v>0.10059999999999999</c:v>
                </c:pt>
                <c:pt idx="7">
                  <c:v>9.9900000000000003E-2</c:v>
                </c:pt>
                <c:pt idx="8">
                  <c:v>0.1002</c:v>
                </c:pt>
                <c:pt idx="9">
                  <c:v>9.9099999999999994E-2</c:v>
                </c:pt>
                <c:pt idx="10">
                  <c:v>0.10199999999999999</c:v>
                </c:pt>
                <c:pt idx="11">
                  <c:v>0.11020000000000001</c:v>
                </c:pt>
                <c:pt idx="12">
                  <c:v>0.10920000000000001</c:v>
                </c:pt>
                <c:pt idx="13">
                  <c:v>0.1095</c:v>
                </c:pt>
                <c:pt idx="14">
                  <c:v>0.1147</c:v>
                </c:pt>
                <c:pt idx="15">
                  <c:v>0.1166</c:v>
                </c:pt>
                <c:pt idx="16">
                  <c:v>0.11559999999999999</c:v>
                </c:pt>
                <c:pt idx="17">
                  <c:v>0.1154</c:v>
                </c:pt>
                <c:pt idx="18">
                  <c:v>0.1222</c:v>
                </c:pt>
                <c:pt idx="19">
                  <c:v>0.12379999999999999</c:v>
                </c:pt>
                <c:pt idx="20">
                  <c:v>0.1265</c:v>
                </c:pt>
                <c:pt idx="21">
                  <c:v>0.12720000000000001</c:v>
                </c:pt>
                <c:pt idx="22">
                  <c:v>0.12540000000000001</c:v>
                </c:pt>
                <c:pt idx="23">
                  <c:v>0.1244</c:v>
                </c:pt>
                <c:pt idx="24">
                  <c:v>0.12590000000000001</c:v>
                </c:pt>
                <c:pt idx="25">
                  <c:v>0.12520000000000001</c:v>
                </c:pt>
                <c:pt idx="26">
                  <c:v>0.12590000000000001</c:v>
                </c:pt>
                <c:pt idx="27">
                  <c:v>0.12640000000000001</c:v>
                </c:pt>
                <c:pt idx="28">
                  <c:v>0.12509999999999999</c:v>
                </c:pt>
                <c:pt idx="29">
                  <c:v>0.12609999999999999</c:v>
                </c:pt>
                <c:pt idx="30">
                  <c:v>0.12620000000000001</c:v>
                </c:pt>
                <c:pt idx="31">
                  <c:v>0.1273</c:v>
                </c:pt>
                <c:pt idx="32">
                  <c:v>0.129</c:v>
                </c:pt>
                <c:pt idx="33">
                  <c:v>0.12590000000000001</c:v>
                </c:pt>
                <c:pt idx="34">
                  <c:v>0.12529999999999999</c:v>
                </c:pt>
                <c:pt idx="35">
                  <c:v>0.128</c:v>
                </c:pt>
                <c:pt idx="36">
                  <c:v>0.12790000000000001</c:v>
                </c:pt>
                <c:pt idx="37">
                  <c:v>0.1285</c:v>
                </c:pt>
                <c:pt idx="38">
                  <c:v>0.1273</c:v>
                </c:pt>
                <c:pt idx="39">
                  <c:v>0.13109999999999999</c:v>
                </c:pt>
                <c:pt idx="40">
                  <c:v>0.12540000000000001</c:v>
                </c:pt>
                <c:pt idx="41">
                  <c:v>0.1263</c:v>
                </c:pt>
                <c:pt idx="42">
                  <c:v>0.1285</c:v>
                </c:pt>
                <c:pt idx="43">
                  <c:v>0.12770000000000001</c:v>
                </c:pt>
                <c:pt idx="44">
                  <c:v>0.12759999999999999</c:v>
                </c:pt>
                <c:pt idx="45">
                  <c:v>0.12820000000000001</c:v>
                </c:pt>
                <c:pt idx="46">
                  <c:v>0.13089999999999999</c:v>
                </c:pt>
                <c:pt idx="47">
                  <c:v>0.13059999999999999</c:v>
                </c:pt>
                <c:pt idx="48">
                  <c:v>0.126</c:v>
                </c:pt>
                <c:pt idx="49">
                  <c:v>0.12809999999999999</c:v>
                </c:pt>
                <c:pt idx="50">
                  <c:v>0.13489999999999999</c:v>
                </c:pt>
                <c:pt idx="51">
                  <c:v>0.12379999999999999</c:v>
                </c:pt>
                <c:pt idx="52">
                  <c:v>0.12790000000000001</c:v>
                </c:pt>
                <c:pt idx="53">
                  <c:v>0.13039999999999999</c:v>
                </c:pt>
                <c:pt idx="54">
                  <c:v>0.1295</c:v>
                </c:pt>
                <c:pt idx="55">
                  <c:v>0.12970000000000001</c:v>
                </c:pt>
                <c:pt idx="56">
                  <c:v>0.1308</c:v>
                </c:pt>
                <c:pt idx="57">
                  <c:v>0.13100000000000001</c:v>
                </c:pt>
                <c:pt idx="58">
                  <c:v>0.13139999999999999</c:v>
                </c:pt>
                <c:pt idx="59">
                  <c:v>0.13170000000000001</c:v>
                </c:pt>
                <c:pt idx="60">
                  <c:v>0.13200000000000001</c:v>
                </c:pt>
                <c:pt idx="61">
                  <c:v>0.1323</c:v>
                </c:pt>
                <c:pt idx="62">
                  <c:v>0.13250000000000001</c:v>
                </c:pt>
                <c:pt idx="63">
                  <c:v>0.1326</c:v>
                </c:pt>
                <c:pt idx="64">
                  <c:v>0.13270000000000001</c:v>
                </c:pt>
                <c:pt idx="65">
                  <c:v>0.13270000000000001</c:v>
                </c:pt>
                <c:pt idx="66">
                  <c:v>0.1328</c:v>
                </c:pt>
                <c:pt idx="67">
                  <c:v>0.13289999999999999</c:v>
                </c:pt>
                <c:pt idx="68">
                  <c:v>0.13289999999999999</c:v>
                </c:pt>
                <c:pt idx="69">
                  <c:v>0.13300000000000001</c:v>
                </c:pt>
                <c:pt idx="70">
                  <c:v>0.13300000000000001</c:v>
                </c:pt>
                <c:pt idx="71">
                  <c:v>0.13300000000000001</c:v>
                </c:pt>
                <c:pt idx="72">
                  <c:v>0.13300000000000001</c:v>
                </c:pt>
                <c:pt idx="73">
                  <c:v>0.13300000000000001</c:v>
                </c:pt>
                <c:pt idx="74">
                  <c:v>0.1331</c:v>
                </c:pt>
                <c:pt idx="75">
                  <c:v>0.1331</c:v>
                </c:pt>
                <c:pt idx="76">
                  <c:v>0.1331</c:v>
                </c:pt>
                <c:pt idx="77">
                  <c:v>0.1331</c:v>
                </c:pt>
                <c:pt idx="78">
                  <c:v>0.1331</c:v>
                </c:pt>
                <c:pt idx="79">
                  <c:v>0.13320000000000001</c:v>
                </c:pt>
                <c:pt idx="80">
                  <c:v>0.13320000000000001</c:v>
                </c:pt>
                <c:pt idx="81">
                  <c:v>0.13320000000000001</c:v>
                </c:pt>
                <c:pt idx="82">
                  <c:v>0.13320000000000001</c:v>
                </c:pt>
                <c:pt idx="83">
                  <c:v>0.1333</c:v>
                </c:pt>
                <c:pt idx="84">
                  <c:v>0.1333</c:v>
                </c:pt>
                <c:pt idx="85">
                  <c:v>0.13339999999999999</c:v>
                </c:pt>
                <c:pt idx="86">
                  <c:v>0.13339999999999999</c:v>
                </c:pt>
                <c:pt idx="87">
                  <c:v>0.13350000000000001</c:v>
                </c:pt>
                <c:pt idx="88">
                  <c:v>0.13350000000000001</c:v>
                </c:pt>
                <c:pt idx="89">
                  <c:v>0.1336</c:v>
                </c:pt>
                <c:pt idx="90">
                  <c:v>0.1336</c:v>
                </c:pt>
                <c:pt idx="91">
                  <c:v>0.13370000000000001</c:v>
                </c:pt>
                <c:pt idx="92">
                  <c:v>0.13370000000000001</c:v>
                </c:pt>
                <c:pt idx="93">
                  <c:v>0.13370000000000001</c:v>
                </c:pt>
                <c:pt idx="94">
                  <c:v>0.1338</c:v>
                </c:pt>
                <c:pt idx="95">
                  <c:v>0.1338</c:v>
                </c:pt>
                <c:pt idx="96">
                  <c:v>0.13389999999999999</c:v>
                </c:pt>
                <c:pt idx="97">
                  <c:v>0.13389999999999999</c:v>
                </c:pt>
                <c:pt idx="98">
                  <c:v>0.13389999999999999</c:v>
                </c:pt>
                <c:pt idx="99">
                  <c:v>0.13400000000000001</c:v>
                </c:pt>
                <c:pt idx="100">
                  <c:v>0.13400000000000001</c:v>
                </c:pt>
                <c:pt idx="101">
                  <c:v>0.1341</c:v>
                </c:pt>
                <c:pt idx="102">
                  <c:v>0.1341</c:v>
                </c:pt>
                <c:pt idx="103">
                  <c:v>0.13420000000000001</c:v>
                </c:pt>
                <c:pt idx="104">
                  <c:v>0.13420000000000001</c:v>
                </c:pt>
                <c:pt idx="105">
                  <c:v>0.13420000000000001</c:v>
                </c:pt>
                <c:pt idx="106">
                  <c:v>0.1343</c:v>
                </c:pt>
                <c:pt idx="107">
                  <c:v>0.1343</c:v>
                </c:pt>
                <c:pt idx="108">
                  <c:v>0.1343</c:v>
                </c:pt>
                <c:pt idx="109">
                  <c:v>0.1343</c:v>
                </c:pt>
                <c:pt idx="110">
                  <c:v>0.1343</c:v>
                </c:pt>
                <c:pt idx="111">
                  <c:v>0.1343</c:v>
                </c:pt>
                <c:pt idx="112">
                  <c:v>0.1343</c:v>
                </c:pt>
                <c:pt idx="113">
                  <c:v>0.13420000000000001</c:v>
                </c:pt>
                <c:pt idx="114">
                  <c:v>0.13420000000000001</c:v>
                </c:pt>
                <c:pt idx="115">
                  <c:v>0.13420000000000001</c:v>
                </c:pt>
                <c:pt idx="116">
                  <c:v>0.1341</c:v>
                </c:pt>
                <c:pt idx="117">
                  <c:v>0.1341</c:v>
                </c:pt>
                <c:pt idx="118">
                  <c:v>0.1341</c:v>
                </c:pt>
                <c:pt idx="119">
                  <c:v>0.13400000000000001</c:v>
                </c:pt>
                <c:pt idx="120">
                  <c:v>0.13400000000000001</c:v>
                </c:pt>
                <c:pt idx="121">
                  <c:v>0.13389999999999999</c:v>
                </c:pt>
                <c:pt idx="122">
                  <c:v>0.13389999999999999</c:v>
                </c:pt>
                <c:pt idx="123">
                  <c:v>0.13389999999999999</c:v>
                </c:pt>
                <c:pt idx="124">
                  <c:v>0.13389999999999999</c:v>
                </c:pt>
                <c:pt idx="125">
                  <c:v>0.13389999999999999</c:v>
                </c:pt>
                <c:pt idx="126">
                  <c:v>0.13389999999999999</c:v>
                </c:pt>
              </c:numCache>
            </c:numRef>
          </c:val>
          <c:smooth val="0"/>
          <c:extLst>
            <c:ext xmlns:c16="http://schemas.microsoft.com/office/drawing/2014/chart" uri="{C3380CC4-5D6E-409C-BE32-E72D297353CC}">
              <c16:uniqueId val="{00000000-0A46-9C45-B163-D0464B074218}"/>
            </c:ext>
          </c:extLst>
        </c:ser>
        <c:ser>
          <c:idx val="2"/>
          <c:order val="1"/>
          <c:tx>
            <c:strRef>
              <c:f>Sheet1!$C$1</c:f>
              <c:strCache>
                <c:ptCount val="1"/>
                <c:pt idx="0">
                  <c:v>OASDI cost </c:v>
                </c:pt>
              </c:strCache>
            </c:strRef>
          </c:tx>
          <c:spPr>
            <a:ln w="38100" cap="rnd">
              <a:solidFill>
                <a:srgbClr val="C00000"/>
              </a:solidFill>
              <a:round/>
            </a:ln>
            <a:effectLst/>
          </c:spPr>
          <c:marker>
            <c:symbol val="none"/>
          </c:marker>
          <c:cat>
            <c:numRef>
              <c:f>Sheet1!$A$2:$A$128</c:f>
              <c:numCache>
                <c:formatCode>General</c:formatCode>
                <c:ptCount val="127"/>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pt idx="43">
                  <c:v>2013</c:v>
                </c:pt>
                <c:pt idx="44">
                  <c:v>2014</c:v>
                </c:pt>
                <c:pt idx="45">
                  <c:v>2015</c:v>
                </c:pt>
                <c:pt idx="46">
                  <c:v>2016</c:v>
                </c:pt>
                <c:pt idx="47">
                  <c:v>2017</c:v>
                </c:pt>
                <c:pt idx="48">
                  <c:v>2018</c:v>
                </c:pt>
                <c:pt idx="49">
                  <c:v>2019</c:v>
                </c:pt>
                <c:pt idx="50">
                  <c:v>2020</c:v>
                </c:pt>
                <c:pt idx="51">
                  <c:v>2021</c:v>
                </c:pt>
                <c:pt idx="52">
                  <c:v>2022</c:v>
                </c:pt>
                <c:pt idx="53">
                  <c:v>2023</c:v>
                </c:pt>
                <c:pt idx="54">
                  <c:v>2024</c:v>
                </c:pt>
                <c:pt idx="55">
                  <c:v>2025</c:v>
                </c:pt>
                <c:pt idx="56">
                  <c:v>2026</c:v>
                </c:pt>
                <c:pt idx="57">
                  <c:v>2027</c:v>
                </c:pt>
                <c:pt idx="58">
                  <c:v>2028</c:v>
                </c:pt>
                <c:pt idx="59">
                  <c:v>2029</c:v>
                </c:pt>
                <c:pt idx="60">
                  <c:v>2030</c:v>
                </c:pt>
                <c:pt idx="61">
                  <c:v>2031</c:v>
                </c:pt>
                <c:pt idx="62">
                  <c:v>2032</c:v>
                </c:pt>
                <c:pt idx="63">
                  <c:v>2033</c:v>
                </c:pt>
                <c:pt idx="64">
                  <c:v>2034</c:v>
                </c:pt>
                <c:pt idx="65">
                  <c:v>2035</c:v>
                </c:pt>
                <c:pt idx="66">
                  <c:v>2036</c:v>
                </c:pt>
                <c:pt idx="67">
                  <c:v>2037</c:v>
                </c:pt>
                <c:pt idx="68">
                  <c:v>2038</c:v>
                </c:pt>
                <c:pt idx="69">
                  <c:v>2039</c:v>
                </c:pt>
                <c:pt idx="70">
                  <c:v>2040</c:v>
                </c:pt>
                <c:pt idx="71">
                  <c:v>2041</c:v>
                </c:pt>
                <c:pt idx="72">
                  <c:v>2042</c:v>
                </c:pt>
                <c:pt idx="73">
                  <c:v>2043</c:v>
                </c:pt>
                <c:pt idx="74">
                  <c:v>2044</c:v>
                </c:pt>
                <c:pt idx="75">
                  <c:v>2045</c:v>
                </c:pt>
                <c:pt idx="76">
                  <c:v>2046</c:v>
                </c:pt>
                <c:pt idx="77">
                  <c:v>2047</c:v>
                </c:pt>
                <c:pt idx="78">
                  <c:v>2048</c:v>
                </c:pt>
                <c:pt idx="79">
                  <c:v>2049</c:v>
                </c:pt>
                <c:pt idx="80">
                  <c:v>2050</c:v>
                </c:pt>
                <c:pt idx="81">
                  <c:v>2051</c:v>
                </c:pt>
                <c:pt idx="82">
                  <c:v>2052</c:v>
                </c:pt>
                <c:pt idx="83">
                  <c:v>2053</c:v>
                </c:pt>
                <c:pt idx="84">
                  <c:v>2054</c:v>
                </c:pt>
                <c:pt idx="85">
                  <c:v>2055</c:v>
                </c:pt>
                <c:pt idx="86">
                  <c:v>2056</c:v>
                </c:pt>
                <c:pt idx="87">
                  <c:v>2057</c:v>
                </c:pt>
                <c:pt idx="88">
                  <c:v>2058</c:v>
                </c:pt>
                <c:pt idx="89">
                  <c:v>2059</c:v>
                </c:pt>
                <c:pt idx="90">
                  <c:v>2060</c:v>
                </c:pt>
                <c:pt idx="91">
                  <c:v>2061</c:v>
                </c:pt>
                <c:pt idx="92">
                  <c:v>2062</c:v>
                </c:pt>
                <c:pt idx="93">
                  <c:v>2063</c:v>
                </c:pt>
                <c:pt idx="94">
                  <c:v>2064</c:v>
                </c:pt>
                <c:pt idx="95">
                  <c:v>2065</c:v>
                </c:pt>
                <c:pt idx="96">
                  <c:v>2066</c:v>
                </c:pt>
                <c:pt idx="97">
                  <c:v>2067</c:v>
                </c:pt>
                <c:pt idx="98">
                  <c:v>2068</c:v>
                </c:pt>
                <c:pt idx="99">
                  <c:v>2069</c:v>
                </c:pt>
                <c:pt idx="100">
                  <c:v>2070</c:v>
                </c:pt>
                <c:pt idx="101">
                  <c:v>2071</c:v>
                </c:pt>
                <c:pt idx="102">
                  <c:v>2072</c:v>
                </c:pt>
                <c:pt idx="103">
                  <c:v>2073</c:v>
                </c:pt>
                <c:pt idx="104">
                  <c:v>2074</c:v>
                </c:pt>
                <c:pt idx="105">
                  <c:v>2075</c:v>
                </c:pt>
                <c:pt idx="106">
                  <c:v>2076</c:v>
                </c:pt>
                <c:pt idx="107">
                  <c:v>2077</c:v>
                </c:pt>
                <c:pt idx="108">
                  <c:v>2078</c:v>
                </c:pt>
                <c:pt idx="109">
                  <c:v>2079</c:v>
                </c:pt>
                <c:pt idx="110">
                  <c:v>2080</c:v>
                </c:pt>
                <c:pt idx="111">
                  <c:v>2081</c:v>
                </c:pt>
                <c:pt idx="112">
                  <c:v>2082</c:v>
                </c:pt>
                <c:pt idx="113">
                  <c:v>2083</c:v>
                </c:pt>
                <c:pt idx="114">
                  <c:v>2084</c:v>
                </c:pt>
                <c:pt idx="115">
                  <c:v>2085</c:v>
                </c:pt>
                <c:pt idx="116">
                  <c:v>2086</c:v>
                </c:pt>
                <c:pt idx="117">
                  <c:v>2087</c:v>
                </c:pt>
                <c:pt idx="118">
                  <c:v>2088</c:v>
                </c:pt>
                <c:pt idx="119">
                  <c:v>2089</c:v>
                </c:pt>
                <c:pt idx="120">
                  <c:v>2090</c:v>
                </c:pt>
                <c:pt idx="121">
                  <c:v>2091</c:v>
                </c:pt>
                <c:pt idx="122">
                  <c:v>2092</c:v>
                </c:pt>
                <c:pt idx="123">
                  <c:v>2093</c:v>
                </c:pt>
                <c:pt idx="124">
                  <c:v>2094</c:v>
                </c:pt>
                <c:pt idx="125">
                  <c:v>2095</c:v>
                </c:pt>
                <c:pt idx="126">
                  <c:v>2096</c:v>
                </c:pt>
              </c:numCache>
            </c:numRef>
          </c:cat>
          <c:val>
            <c:numRef>
              <c:f>Sheet1!$C$2:$C$129</c:f>
              <c:numCache>
                <c:formatCode>0.00%</c:formatCode>
                <c:ptCount val="128"/>
                <c:pt idx="0">
                  <c:v>8.1900000000000001E-2</c:v>
                </c:pt>
                <c:pt idx="1">
                  <c:v>9.2899999999999996E-2</c:v>
                </c:pt>
                <c:pt idx="2">
                  <c:v>9.1800000000000007E-2</c:v>
                </c:pt>
                <c:pt idx="3">
                  <c:v>9.7299999999999998E-2</c:v>
                </c:pt>
                <c:pt idx="4">
                  <c:v>9.7799999999999998E-2</c:v>
                </c:pt>
                <c:pt idx="5">
                  <c:v>0.1067</c:v>
                </c:pt>
                <c:pt idx="6">
                  <c:v>0.10879999999999999</c:v>
                </c:pt>
                <c:pt idx="7">
                  <c:v>0.10979999999999999</c:v>
                </c:pt>
                <c:pt idx="8">
                  <c:v>0.10730000000000001</c:v>
                </c:pt>
                <c:pt idx="9">
                  <c:v>0.10249999999999999</c:v>
                </c:pt>
                <c:pt idx="10">
                  <c:v>0.10730000000000001</c:v>
                </c:pt>
                <c:pt idx="11">
                  <c:v>0.1135</c:v>
                </c:pt>
                <c:pt idx="12">
                  <c:v>0.11940000000000001</c:v>
                </c:pt>
                <c:pt idx="13">
                  <c:v>0.115</c:v>
                </c:pt>
                <c:pt idx="14">
                  <c:v>0.113</c:v>
                </c:pt>
                <c:pt idx="15">
                  <c:v>0.11070000000000001</c:v>
                </c:pt>
                <c:pt idx="16">
                  <c:v>0.1094</c:v>
                </c:pt>
                <c:pt idx="17">
                  <c:v>0.1069</c:v>
                </c:pt>
                <c:pt idx="18">
                  <c:v>0.1065</c:v>
                </c:pt>
                <c:pt idx="19">
                  <c:v>0.1057</c:v>
                </c:pt>
                <c:pt idx="20">
                  <c:v>0.1074</c:v>
                </c:pt>
                <c:pt idx="21">
                  <c:v>0.1133</c:v>
                </c:pt>
                <c:pt idx="22">
                  <c:v>0.1154</c:v>
                </c:pt>
                <c:pt idx="23">
                  <c:v>0.1172</c:v>
                </c:pt>
                <c:pt idx="24">
                  <c:v>0.1162</c:v>
                </c:pt>
                <c:pt idx="25">
                  <c:v>0.1167</c:v>
                </c:pt>
                <c:pt idx="26">
                  <c:v>0.1154</c:v>
                </c:pt>
                <c:pt idx="27">
                  <c:v>0.11269999999999999</c:v>
                </c:pt>
                <c:pt idx="28">
                  <c:v>0.1087</c:v>
                </c:pt>
                <c:pt idx="29">
                  <c:v>0.1052</c:v>
                </c:pt>
                <c:pt idx="30">
                  <c:v>0.104</c:v>
                </c:pt>
                <c:pt idx="31">
                  <c:v>0.1056</c:v>
                </c:pt>
                <c:pt idx="32">
                  <c:v>0.1089</c:v>
                </c:pt>
                <c:pt idx="33">
                  <c:v>0.1103</c:v>
                </c:pt>
                <c:pt idx="34">
                  <c:v>0.1105</c:v>
                </c:pt>
                <c:pt idx="35">
                  <c:v>0.1116</c:v>
                </c:pt>
                <c:pt idx="36">
                  <c:v>0.1106</c:v>
                </c:pt>
                <c:pt idx="37">
                  <c:v>0.1132</c:v>
                </c:pt>
                <c:pt idx="38">
                  <c:v>0.11550000000000001</c:v>
                </c:pt>
                <c:pt idx="39">
                  <c:v>0.1305</c:v>
                </c:pt>
                <c:pt idx="40">
                  <c:v>0.13469999999999999</c:v>
                </c:pt>
                <c:pt idx="41">
                  <c:v>0.1346</c:v>
                </c:pt>
                <c:pt idx="42">
                  <c:v>0.13819999999999999</c:v>
                </c:pt>
                <c:pt idx="43">
                  <c:v>0.13969999999999999</c:v>
                </c:pt>
                <c:pt idx="44">
                  <c:v>0.13950000000000001</c:v>
                </c:pt>
                <c:pt idx="45">
                  <c:v>0.1391</c:v>
                </c:pt>
                <c:pt idx="46">
                  <c:v>0.1389</c:v>
                </c:pt>
                <c:pt idx="47">
                  <c:v>0.13650000000000001</c:v>
                </c:pt>
                <c:pt idx="48">
                  <c:v>0.13689999999999999</c:v>
                </c:pt>
                <c:pt idx="49">
                  <c:v>0.13830000000000001</c:v>
                </c:pt>
                <c:pt idx="50">
                  <c:v>0.14330000000000001</c:v>
                </c:pt>
                <c:pt idx="51">
                  <c:v>0.13919999999999999</c:v>
                </c:pt>
                <c:pt idx="52">
                  <c:v>0.14050000000000001</c:v>
                </c:pt>
                <c:pt idx="53">
                  <c:v>0.1431</c:v>
                </c:pt>
                <c:pt idx="54">
                  <c:v>0.14449999999999999</c:v>
                </c:pt>
                <c:pt idx="55">
                  <c:v>0.14660000000000001</c:v>
                </c:pt>
                <c:pt idx="56">
                  <c:v>0.14879999999999999</c:v>
                </c:pt>
                <c:pt idx="57">
                  <c:v>0.151</c:v>
                </c:pt>
                <c:pt idx="58">
                  <c:v>0.15329999999999999</c:v>
                </c:pt>
                <c:pt idx="59">
                  <c:v>0.15529999999999999</c:v>
                </c:pt>
                <c:pt idx="60">
                  <c:v>0.15720000000000001</c:v>
                </c:pt>
                <c:pt idx="61">
                  <c:v>0.15909999999999999</c:v>
                </c:pt>
                <c:pt idx="62">
                  <c:v>0.16070000000000001</c:v>
                </c:pt>
                <c:pt idx="63">
                  <c:v>0.16200000000000001</c:v>
                </c:pt>
                <c:pt idx="64">
                  <c:v>0.16320000000000001</c:v>
                </c:pt>
                <c:pt idx="65">
                  <c:v>0.16420000000000001</c:v>
                </c:pt>
                <c:pt idx="66">
                  <c:v>0.16500000000000001</c:v>
                </c:pt>
                <c:pt idx="67">
                  <c:v>0.1658</c:v>
                </c:pt>
                <c:pt idx="68">
                  <c:v>0.16639999999999999</c:v>
                </c:pt>
                <c:pt idx="69">
                  <c:v>0.16689999999999999</c:v>
                </c:pt>
                <c:pt idx="70">
                  <c:v>0.16719999999999999</c:v>
                </c:pt>
                <c:pt idx="71">
                  <c:v>0.16739999999999999</c:v>
                </c:pt>
                <c:pt idx="72">
                  <c:v>0.16769999999999999</c:v>
                </c:pt>
                <c:pt idx="73">
                  <c:v>0.1678</c:v>
                </c:pt>
                <c:pt idx="74">
                  <c:v>0.16800000000000001</c:v>
                </c:pt>
                <c:pt idx="75">
                  <c:v>0.16819999999999999</c:v>
                </c:pt>
                <c:pt idx="76">
                  <c:v>0.16839999999999999</c:v>
                </c:pt>
                <c:pt idx="77">
                  <c:v>0.1686</c:v>
                </c:pt>
                <c:pt idx="78">
                  <c:v>0.16889999999999999</c:v>
                </c:pt>
                <c:pt idx="79">
                  <c:v>0.16919999999999999</c:v>
                </c:pt>
                <c:pt idx="80">
                  <c:v>0.16950000000000001</c:v>
                </c:pt>
                <c:pt idx="81">
                  <c:v>0.16980000000000001</c:v>
                </c:pt>
                <c:pt idx="82">
                  <c:v>0.1701</c:v>
                </c:pt>
                <c:pt idx="83">
                  <c:v>0.17050000000000001</c:v>
                </c:pt>
                <c:pt idx="84">
                  <c:v>0.17100000000000001</c:v>
                </c:pt>
                <c:pt idx="85">
                  <c:v>0.17150000000000001</c:v>
                </c:pt>
                <c:pt idx="86">
                  <c:v>0.17199999999999999</c:v>
                </c:pt>
                <c:pt idx="87">
                  <c:v>0.1726</c:v>
                </c:pt>
                <c:pt idx="88">
                  <c:v>0.17319999999999999</c:v>
                </c:pt>
                <c:pt idx="89">
                  <c:v>0.1739</c:v>
                </c:pt>
                <c:pt idx="90">
                  <c:v>0.17449999999999999</c:v>
                </c:pt>
                <c:pt idx="91">
                  <c:v>0.17510000000000001</c:v>
                </c:pt>
                <c:pt idx="92">
                  <c:v>0.1757</c:v>
                </c:pt>
                <c:pt idx="93">
                  <c:v>0.17630000000000001</c:v>
                </c:pt>
                <c:pt idx="94">
                  <c:v>0.17680000000000001</c:v>
                </c:pt>
                <c:pt idx="95">
                  <c:v>0.17730000000000001</c:v>
                </c:pt>
                <c:pt idx="96">
                  <c:v>0.17780000000000001</c:v>
                </c:pt>
                <c:pt idx="97">
                  <c:v>0.17829999999999999</c:v>
                </c:pt>
                <c:pt idx="98">
                  <c:v>0.1789</c:v>
                </c:pt>
                <c:pt idx="99">
                  <c:v>0.1794</c:v>
                </c:pt>
                <c:pt idx="100">
                  <c:v>0.18</c:v>
                </c:pt>
                <c:pt idx="101">
                  <c:v>0.18060000000000001</c:v>
                </c:pt>
                <c:pt idx="102">
                  <c:v>0.18110000000000001</c:v>
                </c:pt>
                <c:pt idx="103">
                  <c:v>0.18160000000000001</c:v>
                </c:pt>
                <c:pt idx="104">
                  <c:v>0.18210000000000001</c:v>
                </c:pt>
                <c:pt idx="105">
                  <c:v>0.1825</c:v>
                </c:pt>
                <c:pt idx="106">
                  <c:v>0.18290000000000001</c:v>
                </c:pt>
                <c:pt idx="107">
                  <c:v>0.18310000000000001</c:v>
                </c:pt>
                <c:pt idx="108">
                  <c:v>0.1832</c:v>
                </c:pt>
                <c:pt idx="109">
                  <c:v>0.1832</c:v>
                </c:pt>
                <c:pt idx="110">
                  <c:v>0.183</c:v>
                </c:pt>
                <c:pt idx="111">
                  <c:v>0.18279999999999999</c:v>
                </c:pt>
                <c:pt idx="112">
                  <c:v>0.18240000000000001</c:v>
                </c:pt>
                <c:pt idx="113">
                  <c:v>0.18210000000000001</c:v>
                </c:pt>
                <c:pt idx="114">
                  <c:v>0.18160000000000001</c:v>
                </c:pt>
                <c:pt idx="115">
                  <c:v>0.18110000000000001</c:v>
                </c:pt>
                <c:pt idx="116">
                  <c:v>0.18049999999999999</c:v>
                </c:pt>
                <c:pt idx="117">
                  <c:v>0.17979999999999999</c:v>
                </c:pt>
                <c:pt idx="118">
                  <c:v>0.17910000000000001</c:v>
                </c:pt>
                <c:pt idx="119">
                  <c:v>0.17849999999999999</c:v>
                </c:pt>
                <c:pt idx="120">
                  <c:v>0.1779</c:v>
                </c:pt>
                <c:pt idx="121">
                  <c:v>0.1774</c:v>
                </c:pt>
                <c:pt idx="122">
                  <c:v>0.17699999999999999</c:v>
                </c:pt>
                <c:pt idx="123">
                  <c:v>0.1767</c:v>
                </c:pt>
                <c:pt idx="124">
                  <c:v>0.17649999999999999</c:v>
                </c:pt>
                <c:pt idx="125">
                  <c:v>0.1764</c:v>
                </c:pt>
                <c:pt idx="126">
                  <c:v>0.1764</c:v>
                </c:pt>
              </c:numCache>
            </c:numRef>
          </c:val>
          <c:smooth val="0"/>
          <c:extLst>
            <c:ext xmlns:c16="http://schemas.microsoft.com/office/drawing/2014/chart" uri="{C3380CC4-5D6E-409C-BE32-E72D297353CC}">
              <c16:uniqueId val="{00000001-0A46-9C45-B163-D0464B074218}"/>
            </c:ext>
          </c:extLst>
        </c:ser>
        <c:dLbls>
          <c:showLegendKey val="0"/>
          <c:showVal val="0"/>
          <c:showCatName val="0"/>
          <c:showSerName val="0"/>
          <c:showPercent val="0"/>
          <c:showBubbleSize val="0"/>
        </c:dLbls>
        <c:smooth val="0"/>
        <c:axId val="429368784"/>
        <c:axId val="597653087"/>
      </c:lineChart>
      <c:catAx>
        <c:axId val="4293687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97653087"/>
        <c:crosses val="autoZero"/>
        <c:auto val="0"/>
        <c:lblAlgn val="ctr"/>
        <c:lblOffset val="100"/>
        <c:tickLblSkip val="10"/>
        <c:tickMarkSkip val="10"/>
        <c:noMultiLvlLbl val="0"/>
      </c:catAx>
      <c:valAx>
        <c:axId val="597653087"/>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29368784"/>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modernComment_10F_A00E1228.xml><?xml version="1.0" encoding="utf-8"?>
<p188:cmLst xmlns:a="http://schemas.openxmlformats.org/drawingml/2006/main" xmlns:r="http://schemas.openxmlformats.org/officeDocument/2006/relationships" xmlns:p188="http://schemas.microsoft.com/office/powerpoint/2018/8/main">
  <p188:cm id="{71680CD8-0E66-4DBB-9D06-0706C239D46F}" authorId="{FDD1CA44-2206-D726-BDCF-ED94E9C6A94A}" status="resolved" created="2022-11-07T21:01:13.938" complete="100000">
    <pc:sldMkLst xmlns:pc="http://schemas.microsoft.com/office/powerpoint/2013/main/command">
      <pc:docMk/>
      <pc:sldMk cId="2685276712" sldId="271"/>
    </pc:sldMkLst>
    <p188:txBody>
      <a:bodyPr/>
      <a:lstStyle/>
      <a:p>
        <a:r>
          <a:rPr lang="en-US"/>
          <a:t>New compliance needed</a:t>
        </a:r>
      </a:p>
    </p188:txBody>
  </p188:cm>
</p188:cmLst>
</file>

<file path=ppt/drawings/drawing1.xml><?xml version="1.0" encoding="utf-8"?>
<c:userShapes xmlns:c="http://schemas.openxmlformats.org/drawingml/2006/chart">
  <cdr:relSizeAnchor xmlns:cdr="http://schemas.openxmlformats.org/drawingml/2006/chartDrawing">
    <cdr:from>
      <cdr:x>0.07837</cdr:x>
      <cdr:y>0</cdr:y>
    </cdr:from>
    <cdr:to>
      <cdr:x>0.43224</cdr:x>
      <cdr:y>0.84225</cdr:y>
    </cdr:to>
    <cdr:sp macro="" textlink="">
      <cdr:nvSpPr>
        <cdr:cNvPr id="2" name="Rectangle 1">
          <a:extLst xmlns:a="http://schemas.openxmlformats.org/drawingml/2006/main">
            <a:ext uri="{FF2B5EF4-FFF2-40B4-BE49-F238E27FC236}">
              <a16:creationId xmlns:a16="http://schemas.microsoft.com/office/drawing/2014/main" id="{540E8AD8-9729-C4CA-1E78-994F190C4347}"/>
            </a:ext>
          </a:extLst>
        </cdr:cNvPr>
        <cdr:cNvSpPr/>
      </cdr:nvSpPr>
      <cdr:spPr>
        <a:xfrm xmlns:a="http://schemas.openxmlformats.org/drawingml/2006/main">
          <a:off x="407812" y="0"/>
          <a:ext cx="1841500" cy="2983528"/>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rtlCol="0" anchor="ctr"/>
        <a:lstStyle xmlns:a="http://schemas.openxmlformats.org/drawingml/2006/main"/>
        <a:p xmlns:a="http://schemas.openxmlformats.org/drawingml/2006/main">
          <a:endParaRPr lang="en-US"/>
        </a:p>
      </cdr:txBody>
    </cdr:sp>
  </cdr:relSizeAnchor>
  <cdr:relSizeAnchor xmlns:cdr="http://schemas.openxmlformats.org/drawingml/2006/chartDrawing">
    <cdr:from>
      <cdr:x>0.2631</cdr:x>
      <cdr:y>0.03389</cdr:y>
    </cdr:from>
    <cdr:to>
      <cdr:x>0.40953</cdr:x>
      <cdr:y>0.09663</cdr:y>
    </cdr:to>
    <cdr:sp macro="" textlink="">
      <cdr:nvSpPr>
        <cdr:cNvPr id="3" name="TextBox 2">
          <a:extLst xmlns:a="http://schemas.openxmlformats.org/drawingml/2006/main">
            <a:ext uri="{FF2B5EF4-FFF2-40B4-BE49-F238E27FC236}">
              <a16:creationId xmlns:a16="http://schemas.microsoft.com/office/drawing/2014/main" id="{F9F665AF-F9A6-7470-F6A7-C1A90340210C}"/>
            </a:ext>
          </a:extLst>
        </cdr:cNvPr>
        <cdr:cNvSpPr txBox="1"/>
      </cdr:nvSpPr>
      <cdr:spPr>
        <a:xfrm xmlns:a="http://schemas.openxmlformats.org/drawingml/2006/main">
          <a:off x="1369112" y="120049"/>
          <a:ext cx="762000" cy="22225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000" dirty="0"/>
            <a:t>Historical</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hdr" sz="quarter"/>
          </p:nvPr>
        </p:nvSpPr>
        <p:spPr bwMode="auto">
          <a:xfrm>
            <a:off x="2" y="4"/>
            <a:ext cx="3170238"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07" tIns="45703" rIns="91407" bIns="45703" numCol="1" anchor="t" anchorCtr="0" compatLnSpc="1">
            <a:prstTxWarp prst="textNoShape">
              <a:avLst/>
            </a:prstTxWarp>
          </a:bodyPr>
          <a:lstStyle>
            <a:lvl1pPr>
              <a:defRPr sz="1200">
                <a:latin typeface="Arial" pitchFamily="34" charset="0"/>
              </a:defRPr>
            </a:lvl1pPr>
          </a:lstStyle>
          <a:p>
            <a:pPr>
              <a:defRPr/>
            </a:pPr>
            <a:endParaRPr lang="en-US"/>
          </a:p>
        </p:txBody>
      </p:sp>
      <p:sp>
        <p:nvSpPr>
          <p:cNvPr id="13315" name="Rectangle 3"/>
          <p:cNvSpPr>
            <a:spLocks noGrp="1" noChangeArrowheads="1"/>
          </p:cNvSpPr>
          <p:nvPr>
            <p:ph type="dt" sz="quarter" idx="1"/>
          </p:nvPr>
        </p:nvSpPr>
        <p:spPr bwMode="auto">
          <a:xfrm>
            <a:off x="4143375" y="4"/>
            <a:ext cx="3170238"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07" tIns="45703" rIns="91407" bIns="45703" numCol="1" anchor="t" anchorCtr="0" compatLnSpc="1">
            <a:prstTxWarp prst="textNoShape">
              <a:avLst/>
            </a:prstTxWarp>
          </a:bodyPr>
          <a:lstStyle>
            <a:lvl1pPr algn="r">
              <a:defRPr sz="1200">
                <a:latin typeface="Arial" pitchFamily="34" charset="0"/>
              </a:defRPr>
            </a:lvl1pPr>
          </a:lstStyle>
          <a:p>
            <a:pPr>
              <a:defRPr/>
            </a:pPr>
            <a:endParaRPr lang="en-US"/>
          </a:p>
        </p:txBody>
      </p:sp>
      <p:sp>
        <p:nvSpPr>
          <p:cNvPr id="13316" name="Rectangle 4"/>
          <p:cNvSpPr>
            <a:spLocks noGrp="1" noChangeArrowheads="1"/>
          </p:cNvSpPr>
          <p:nvPr>
            <p:ph type="ftr" sz="quarter" idx="2"/>
          </p:nvPr>
        </p:nvSpPr>
        <p:spPr bwMode="auto">
          <a:xfrm>
            <a:off x="2" y="9120191"/>
            <a:ext cx="3170238"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07" tIns="45703" rIns="91407" bIns="45703" numCol="1" anchor="b" anchorCtr="0" compatLnSpc="1">
            <a:prstTxWarp prst="textNoShape">
              <a:avLst/>
            </a:prstTxWarp>
          </a:bodyPr>
          <a:lstStyle>
            <a:lvl1pPr>
              <a:defRPr sz="1200">
                <a:latin typeface="Arial" pitchFamily="34" charset="0"/>
              </a:defRPr>
            </a:lvl1pPr>
          </a:lstStyle>
          <a:p>
            <a:pPr>
              <a:defRPr/>
            </a:pPr>
            <a:endParaRPr lang="en-US"/>
          </a:p>
        </p:txBody>
      </p:sp>
      <p:sp>
        <p:nvSpPr>
          <p:cNvPr id="13317" name="Rectangle 5"/>
          <p:cNvSpPr>
            <a:spLocks noGrp="1" noChangeArrowheads="1"/>
          </p:cNvSpPr>
          <p:nvPr>
            <p:ph type="sldNum" sz="quarter" idx="3"/>
          </p:nvPr>
        </p:nvSpPr>
        <p:spPr bwMode="auto">
          <a:xfrm>
            <a:off x="4143375" y="9120191"/>
            <a:ext cx="3170238"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07" tIns="45703" rIns="91407" bIns="45703" numCol="1" anchor="b" anchorCtr="0" compatLnSpc="1">
            <a:prstTxWarp prst="textNoShape">
              <a:avLst/>
            </a:prstTxWarp>
          </a:bodyPr>
          <a:lstStyle>
            <a:lvl1pPr algn="r">
              <a:defRPr sz="1200">
                <a:latin typeface="Arial" pitchFamily="34" charset="0"/>
              </a:defRPr>
            </a:lvl1pPr>
          </a:lstStyle>
          <a:p>
            <a:pPr>
              <a:defRPr/>
            </a:pPr>
            <a:fld id="{C9539FE0-93D5-485C-9691-F414A22DEA93}" type="slidenum">
              <a:rPr lang="en-US"/>
              <a:pPr>
                <a:defRPr/>
              </a:pPr>
              <a:t>‹#›</a:t>
            </a:fld>
            <a:endParaRPr lang="en-US"/>
          </a:p>
        </p:txBody>
      </p:sp>
    </p:spTree>
    <p:extLst>
      <p:ext uri="{BB962C8B-B14F-4D97-AF65-F5344CB8AC3E}">
        <p14:creationId xmlns:p14="http://schemas.microsoft.com/office/powerpoint/2010/main" val="28085533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hdr" sz="quarter"/>
          </p:nvPr>
        </p:nvSpPr>
        <p:spPr bwMode="auto">
          <a:xfrm>
            <a:off x="2" y="4"/>
            <a:ext cx="3170238"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07" tIns="45703" rIns="91407" bIns="45703" numCol="1" anchor="t" anchorCtr="0" compatLnSpc="1">
            <a:prstTxWarp prst="textNoShape">
              <a:avLst/>
            </a:prstTxWarp>
          </a:bodyPr>
          <a:lstStyle>
            <a:lvl1pPr>
              <a:defRPr sz="1200">
                <a:latin typeface="Arial" pitchFamily="34" charset="0"/>
              </a:defRPr>
            </a:lvl1pPr>
          </a:lstStyle>
          <a:p>
            <a:pPr>
              <a:defRPr/>
            </a:pPr>
            <a:endParaRPr lang="en-US"/>
          </a:p>
        </p:txBody>
      </p:sp>
      <p:sp>
        <p:nvSpPr>
          <p:cNvPr id="12291" name="Rectangle 3"/>
          <p:cNvSpPr>
            <a:spLocks noGrp="1" noChangeArrowheads="1"/>
          </p:cNvSpPr>
          <p:nvPr>
            <p:ph type="dt" idx="1"/>
          </p:nvPr>
        </p:nvSpPr>
        <p:spPr bwMode="auto">
          <a:xfrm>
            <a:off x="4143375" y="4"/>
            <a:ext cx="3170238"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07" tIns="45703" rIns="91407" bIns="45703" numCol="1" anchor="t" anchorCtr="0" compatLnSpc="1">
            <a:prstTxWarp prst="textNoShape">
              <a:avLst/>
            </a:prstTxWarp>
          </a:bodyPr>
          <a:lstStyle>
            <a:lvl1pPr algn="r">
              <a:defRPr sz="1200">
                <a:latin typeface="Arial" pitchFamily="34" charset="0"/>
              </a:defRPr>
            </a:lvl1pPr>
          </a:lstStyle>
          <a:p>
            <a:pPr>
              <a:defRPr/>
            </a:pPr>
            <a:endParaRPr lang="en-US"/>
          </a:p>
        </p:txBody>
      </p:sp>
      <p:sp>
        <p:nvSpPr>
          <p:cNvPr id="12292" name="Rectangle 4"/>
          <p:cNvSpPr>
            <a:spLocks noGrp="1" noRot="1" noChangeAspect="1" noChangeArrowheads="1" noTextEdit="1"/>
          </p:cNvSpPr>
          <p:nvPr>
            <p:ph type="sldImg" idx="2"/>
          </p:nvPr>
        </p:nvSpPr>
        <p:spPr bwMode="auto">
          <a:xfrm>
            <a:off x="457200" y="720725"/>
            <a:ext cx="6402388" cy="360045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2293" name="Rectangle 5"/>
          <p:cNvSpPr>
            <a:spLocks noGrp="1" noChangeArrowheads="1"/>
          </p:cNvSpPr>
          <p:nvPr>
            <p:ph type="body" sz="quarter" idx="3"/>
          </p:nvPr>
        </p:nvSpPr>
        <p:spPr bwMode="auto">
          <a:xfrm>
            <a:off x="731839" y="4560892"/>
            <a:ext cx="5851525" cy="4319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07" tIns="45703" rIns="91407" bIns="45703"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294" name="Rectangle 6"/>
          <p:cNvSpPr>
            <a:spLocks noGrp="1" noChangeArrowheads="1"/>
          </p:cNvSpPr>
          <p:nvPr>
            <p:ph type="ftr" sz="quarter" idx="4"/>
          </p:nvPr>
        </p:nvSpPr>
        <p:spPr bwMode="auto">
          <a:xfrm>
            <a:off x="2" y="9120191"/>
            <a:ext cx="3170238"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07" tIns="45703" rIns="91407" bIns="45703" numCol="1" anchor="b" anchorCtr="0" compatLnSpc="1">
            <a:prstTxWarp prst="textNoShape">
              <a:avLst/>
            </a:prstTxWarp>
          </a:bodyPr>
          <a:lstStyle>
            <a:lvl1pPr>
              <a:defRPr sz="1200">
                <a:latin typeface="Arial" pitchFamily="34" charset="0"/>
              </a:defRPr>
            </a:lvl1pPr>
          </a:lstStyle>
          <a:p>
            <a:pPr>
              <a:defRPr/>
            </a:pPr>
            <a:endParaRPr lang="en-US"/>
          </a:p>
        </p:txBody>
      </p:sp>
      <p:sp>
        <p:nvSpPr>
          <p:cNvPr id="12295" name="Rectangle 7"/>
          <p:cNvSpPr>
            <a:spLocks noGrp="1" noChangeArrowheads="1"/>
          </p:cNvSpPr>
          <p:nvPr>
            <p:ph type="sldNum" sz="quarter" idx="5"/>
          </p:nvPr>
        </p:nvSpPr>
        <p:spPr bwMode="auto">
          <a:xfrm>
            <a:off x="4143375" y="9120191"/>
            <a:ext cx="3170238"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07" tIns="45703" rIns="91407" bIns="45703" numCol="1" anchor="b" anchorCtr="0" compatLnSpc="1">
            <a:prstTxWarp prst="textNoShape">
              <a:avLst/>
            </a:prstTxWarp>
          </a:bodyPr>
          <a:lstStyle>
            <a:lvl1pPr algn="r">
              <a:defRPr sz="1200">
                <a:latin typeface="Arial" pitchFamily="34" charset="0"/>
              </a:defRPr>
            </a:lvl1pPr>
          </a:lstStyle>
          <a:p>
            <a:pPr>
              <a:defRPr/>
            </a:pPr>
            <a:fld id="{719F38AC-A1FC-47AB-81BE-B8AD59C3D23E}" type="slidenum">
              <a:rPr lang="en-US"/>
              <a:pPr>
                <a:defRPr/>
              </a:pPr>
              <a:t>‹#›</a:t>
            </a:fld>
            <a:endParaRPr lang="en-US"/>
          </a:p>
        </p:txBody>
      </p:sp>
    </p:spTree>
    <p:extLst>
      <p:ext uri="{BB962C8B-B14F-4D97-AF65-F5344CB8AC3E}">
        <p14:creationId xmlns:p14="http://schemas.microsoft.com/office/powerpoint/2010/main" val="11565702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mailto:oneazwealth@oneazcu.com"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3" Type="http://schemas.openxmlformats.org/officeDocument/2006/relationships/hyperlink" Target="mailto:OneAZWealth@oneazcu.com" TargetMode="External"/><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presentation will begin shortly… </a:t>
            </a:r>
          </a:p>
        </p:txBody>
      </p:sp>
      <p:sp>
        <p:nvSpPr>
          <p:cNvPr id="7" name="Slide Number Placeholder 6">
            <a:extLst>
              <a:ext uri="{FF2B5EF4-FFF2-40B4-BE49-F238E27FC236}">
                <a16:creationId xmlns:a16="http://schemas.microsoft.com/office/drawing/2014/main" id="{48B24E94-7A8B-EA1C-EC9A-A7AABC96B6EC}"/>
              </a:ext>
            </a:extLst>
          </p:cNvPr>
          <p:cNvSpPr>
            <a:spLocks noGrp="1"/>
          </p:cNvSpPr>
          <p:nvPr>
            <p:ph type="sldNum" sz="quarter" idx="5"/>
          </p:nvPr>
        </p:nvSpPr>
        <p:spPr/>
        <p:txBody>
          <a:bodyPr/>
          <a:lstStyle/>
          <a:p>
            <a:pPr defTabSz="1069866" fontAlgn="auto">
              <a:spcBef>
                <a:spcPts val="0"/>
              </a:spcBef>
              <a:spcAft>
                <a:spcPts val="0"/>
              </a:spcAft>
              <a:defRPr/>
            </a:pPr>
            <a:fld id="{FA41E740-A33C-4EDC-A7FF-54C6BCFC745E}" type="slidenum">
              <a:rPr lang="en-US" sz="1400">
                <a:solidFill>
                  <a:prstClr val="black"/>
                </a:solidFill>
                <a:latin typeface="Calibri" panose="020F0502020204030204"/>
              </a:rPr>
              <a:pPr defTabSz="1069866" fontAlgn="auto">
                <a:spcBef>
                  <a:spcPts val="0"/>
                </a:spcBef>
                <a:spcAft>
                  <a:spcPts val="0"/>
                </a:spcAft>
                <a:defRPr/>
              </a:pPr>
              <a:t>1</a:t>
            </a:fld>
            <a:endParaRPr lang="en-US" sz="1400">
              <a:solidFill>
                <a:prstClr val="black"/>
              </a:solidFill>
              <a:latin typeface="Calibri" panose="020F0502020204030204"/>
            </a:endParaRPr>
          </a:p>
        </p:txBody>
      </p:sp>
    </p:spTree>
    <p:extLst>
      <p:ext uri="{BB962C8B-B14F-4D97-AF65-F5344CB8AC3E}">
        <p14:creationId xmlns:p14="http://schemas.microsoft.com/office/powerpoint/2010/main" val="10815010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9E1A866-541F-4F30-B8AE-B08A1EDFAED5}" type="slidenum">
              <a:rPr lang="en-US"/>
              <a:pPr/>
              <a:t>10</a:t>
            </a:fld>
            <a:endParaRPr lang="en-US" dirty="0"/>
          </a:p>
        </p:txBody>
      </p:sp>
      <p:sp>
        <p:nvSpPr>
          <p:cNvPr id="649218" name="Rectangle 2"/>
          <p:cNvSpPr>
            <a:spLocks noGrp="1" noRot="1" noChangeAspect="1" noChangeArrowheads="1" noTextEdit="1"/>
          </p:cNvSpPr>
          <p:nvPr>
            <p:ph type="sldImg"/>
          </p:nvPr>
        </p:nvSpPr>
        <p:spPr>
          <a:ln/>
        </p:spPr>
      </p:sp>
      <p:sp>
        <p:nvSpPr>
          <p:cNvPr id="649219" name="Rectangle 3"/>
          <p:cNvSpPr>
            <a:spLocks noGrp="1" noChangeArrowheads="1"/>
          </p:cNvSpPr>
          <p:nvPr>
            <p:ph type="body" idx="1"/>
          </p:nvPr>
        </p:nvSpPr>
        <p:spPr>
          <a:xfrm>
            <a:off x="997034" y="4561227"/>
            <a:ext cx="5483691" cy="4320213"/>
          </a:xfrm>
          <a:noFill/>
          <a:ln/>
        </p:spPr>
        <p:txBody>
          <a:bodyPr lIns="96412" tIns="48206" rIns="96412" bIns="48206"/>
          <a:lstStyle/>
          <a:p>
            <a:pPr marL="179525" indent="-179525">
              <a:spcBef>
                <a:spcPct val="50000"/>
              </a:spcBef>
              <a:buFont typeface="Arial" panose="020B0604020202020204" pitchFamily="34" charset="0"/>
              <a:buChar char="•"/>
              <a:tabLst>
                <a:tab pos="124671" algn="l"/>
                <a:tab pos="473748" algn="l"/>
              </a:tabLst>
            </a:pPr>
            <a:r>
              <a:rPr lang="en-US" dirty="0"/>
              <a:t>So, let’s consider </a:t>
            </a:r>
            <a:r>
              <a:rPr lang="en-US" i="1" dirty="0"/>
              <a:t>your</a:t>
            </a:r>
            <a:r>
              <a:rPr lang="en-US" dirty="0"/>
              <a:t> retirement. </a:t>
            </a:r>
            <a:r>
              <a:rPr lang="en-US" i="1" dirty="0"/>
              <a:t>What lies ahead for you on the road to retirement? </a:t>
            </a:r>
          </a:p>
          <a:p>
            <a:pPr marL="179525" indent="-179525">
              <a:spcBef>
                <a:spcPct val="50000"/>
              </a:spcBef>
              <a:buFont typeface="Arial" panose="020B0604020202020204" pitchFamily="34" charset="0"/>
              <a:buChar char="•"/>
              <a:tabLst>
                <a:tab pos="124671" algn="l"/>
                <a:tab pos="473748" algn="l"/>
              </a:tabLst>
            </a:pPr>
            <a:r>
              <a:rPr lang="en-US" dirty="0"/>
              <a:t>Regardless of when you plan to retire, Social Security will likely be an important part of the road ahead.</a:t>
            </a:r>
          </a:p>
        </p:txBody>
      </p:sp>
    </p:spTree>
    <p:extLst>
      <p:ext uri="{BB962C8B-B14F-4D97-AF65-F5344CB8AC3E}">
        <p14:creationId xmlns:p14="http://schemas.microsoft.com/office/powerpoint/2010/main" val="644998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857D7D4-5AD2-4FE7-A81D-8CFEC8A0539F}" type="slidenum">
              <a:rPr lang="en-US"/>
              <a:pPr/>
              <a:t>11</a:t>
            </a:fld>
            <a:endParaRPr lang="en-US" dirty="0"/>
          </a:p>
        </p:txBody>
      </p:sp>
      <p:sp>
        <p:nvSpPr>
          <p:cNvPr id="1048578" name="Rectangle 2"/>
          <p:cNvSpPr>
            <a:spLocks noGrp="1" noRot="1" noChangeAspect="1" noChangeArrowheads="1" noTextEdit="1"/>
          </p:cNvSpPr>
          <p:nvPr>
            <p:ph type="sldImg"/>
          </p:nvPr>
        </p:nvSpPr>
        <p:spPr>
          <a:ln/>
        </p:spPr>
      </p:sp>
      <p:sp>
        <p:nvSpPr>
          <p:cNvPr id="1048579" name="Rectangle 3"/>
          <p:cNvSpPr>
            <a:spLocks noGrp="1" noChangeArrowheads="1"/>
          </p:cNvSpPr>
          <p:nvPr>
            <p:ph type="body" idx="1"/>
          </p:nvPr>
        </p:nvSpPr>
        <p:spPr/>
        <p:txBody>
          <a:bodyPr/>
          <a:lstStyle/>
          <a:p>
            <a:pPr marL="179525" indent="-179525">
              <a:buFont typeface="Arial" panose="020B0604020202020204" pitchFamily="34" charset="0"/>
              <a:buChar char="•"/>
            </a:pPr>
            <a:r>
              <a:rPr lang="en-US" dirty="0"/>
              <a:t>And Social Security has played a role for Americans for many years.</a:t>
            </a:r>
          </a:p>
          <a:p>
            <a:pPr marL="179525" indent="-179525">
              <a:buFont typeface="Arial" panose="020B0604020202020204" pitchFamily="34" charset="0"/>
              <a:buChar char="•"/>
            </a:pPr>
            <a:r>
              <a:rPr lang="en-US" dirty="0"/>
              <a:t>[READ BULLETS.]</a:t>
            </a:r>
          </a:p>
        </p:txBody>
      </p:sp>
    </p:spTree>
    <p:extLst>
      <p:ext uri="{BB962C8B-B14F-4D97-AF65-F5344CB8AC3E}">
        <p14:creationId xmlns:p14="http://schemas.microsoft.com/office/powerpoint/2010/main" val="39391325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95FD045-E1D6-47C7-BFC9-588BC3DF864F}" type="slidenum">
              <a:rPr lang="en-US"/>
              <a:pPr/>
              <a:t>12</a:t>
            </a:fld>
            <a:endParaRPr lang="en-US" dirty="0"/>
          </a:p>
        </p:txBody>
      </p:sp>
      <p:sp>
        <p:nvSpPr>
          <p:cNvPr id="1049602" name="Rectangle 2"/>
          <p:cNvSpPr>
            <a:spLocks noGrp="1" noRot="1" noChangeAspect="1" noChangeArrowheads="1" noTextEdit="1"/>
          </p:cNvSpPr>
          <p:nvPr>
            <p:ph type="sldImg"/>
          </p:nvPr>
        </p:nvSpPr>
        <p:spPr>
          <a:ln/>
        </p:spPr>
      </p:sp>
      <p:sp>
        <p:nvSpPr>
          <p:cNvPr id="1049603" name="Rectangle 3"/>
          <p:cNvSpPr>
            <a:spLocks noGrp="1" noChangeArrowheads="1"/>
          </p:cNvSpPr>
          <p:nvPr>
            <p:ph type="body" idx="1"/>
          </p:nvPr>
        </p:nvSpPr>
        <p:spPr/>
        <p:txBody>
          <a:bodyPr/>
          <a:lstStyle/>
          <a:p>
            <a:pPr marL="179525" indent="-179525">
              <a:buFont typeface="Arial" panose="020B0604020202020204" pitchFamily="34" charset="0"/>
              <a:buChar char="•"/>
            </a:pPr>
            <a:r>
              <a:rPr lang="en-US" dirty="0"/>
              <a:t>Today, its role is as important as ever, with almost 9 out of 10 retirees 65 and older receiving benefits.</a:t>
            </a:r>
          </a:p>
          <a:p>
            <a:pPr marL="179525" indent="-179525">
              <a:buFont typeface="Arial" panose="020B0604020202020204" pitchFamily="34" charset="0"/>
              <a:buChar char="•"/>
            </a:pPr>
            <a:r>
              <a:rPr lang="en-US" dirty="0"/>
              <a:t>[READ BULLETS]</a:t>
            </a:r>
          </a:p>
          <a:p>
            <a:pPr marL="179525" indent="-179525">
              <a:buFont typeface="Arial" panose="020B0604020202020204" pitchFamily="34" charset="0"/>
              <a:buChar char="•"/>
            </a:pPr>
            <a:r>
              <a:rPr lang="en-US" baseline="0" dirty="0"/>
              <a:t>[CLICK AND READ STATEMENT] The average monthly benefit for a retired worker in September 2022 was $1673.88</a:t>
            </a:r>
            <a:endParaRPr lang="en-US" dirty="0"/>
          </a:p>
        </p:txBody>
      </p:sp>
    </p:spTree>
    <p:extLst>
      <p:ext uri="{BB962C8B-B14F-4D97-AF65-F5344CB8AC3E}">
        <p14:creationId xmlns:p14="http://schemas.microsoft.com/office/powerpoint/2010/main" val="12141141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16C2825-5CDA-41E0-BFB1-9AA1BD23C034}" type="slidenum">
              <a:rPr lang="en-US"/>
              <a:pPr/>
              <a:t>13</a:t>
            </a:fld>
            <a:endParaRPr lang="en-US" dirty="0"/>
          </a:p>
        </p:txBody>
      </p:sp>
      <p:sp>
        <p:nvSpPr>
          <p:cNvPr id="979970" name="Rectangle 2"/>
          <p:cNvSpPr>
            <a:spLocks noGrp="1" noRot="1" noChangeAspect="1" noChangeArrowheads="1" noTextEdit="1"/>
          </p:cNvSpPr>
          <p:nvPr>
            <p:ph type="sldImg"/>
          </p:nvPr>
        </p:nvSpPr>
        <p:spPr>
          <a:ln/>
        </p:spPr>
      </p:sp>
      <p:sp>
        <p:nvSpPr>
          <p:cNvPr id="979971" name="Rectangle 3"/>
          <p:cNvSpPr>
            <a:spLocks noGrp="1" noChangeArrowheads="1"/>
          </p:cNvSpPr>
          <p:nvPr>
            <p:ph type="body" idx="1"/>
          </p:nvPr>
        </p:nvSpPr>
        <p:spPr/>
        <p:txBody>
          <a:bodyPr/>
          <a:lstStyle/>
          <a:p>
            <a:pPr marL="179525" indent="-179525">
              <a:spcBef>
                <a:spcPct val="50000"/>
              </a:spcBef>
              <a:buFont typeface="Arial" panose="020B0604020202020204" pitchFamily="34" charset="0"/>
              <a:buChar char="•"/>
            </a:pPr>
            <a:r>
              <a:rPr lang="en-US" i="1" dirty="0">
                <a:solidFill>
                  <a:schemeClr val="tx1"/>
                </a:solidFill>
              </a:rPr>
              <a:t>So, before we really get into the details, what questions do you have about Social Security?</a:t>
            </a:r>
            <a:r>
              <a:rPr lang="en-US" dirty="0">
                <a:solidFill>
                  <a:schemeClr val="tx1"/>
                </a:solidFill>
              </a:rPr>
              <a:t> Let’s take a minute and talk about the questions on your mind as you prepare for retirement.</a:t>
            </a:r>
          </a:p>
          <a:p>
            <a:pPr marL="179525" indent="-179525">
              <a:spcBef>
                <a:spcPct val="50000"/>
              </a:spcBef>
              <a:buFont typeface="Arial" panose="020B0604020202020204" pitchFamily="34" charset="0"/>
              <a:buChar char="•"/>
            </a:pPr>
            <a:r>
              <a:rPr lang="en-US" dirty="0">
                <a:solidFill>
                  <a:schemeClr val="tx1"/>
                </a:solidFill>
              </a:rPr>
              <a:t>[ASK FOR A FEW EXAMPLE QUESTIONS; YOU MAY WANT TO RECORD ON A FLIP CHART TO REFER BACK TO LATER.]</a:t>
            </a:r>
          </a:p>
          <a:p>
            <a:pPr marL="179525" indent="-179525">
              <a:spcBef>
                <a:spcPct val="50000"/>
              </a:spcBef>
              <a:buFont typeface="Arial" panose="020B0604020202020204" pitchFamily="34" charset="0"/>
              <a:buChar char="•"/>
            </a:pPr>
            <a:r>
              <a:rPr lang="en-US" dirty="0">
                <a:solidFill>
                  <a:schemeClr val="tx1"/>
                </a:solidFill>
              </a:rPr>
              <a:t>Those are some great examples of the questions each of you are considering. Here are some examples too.</a:t>
            </a:r>
          </a:p>
          <a:p>
            <a:pPr marL="179525" indent="-179525">
              <a:spcBef>
                <a:spcPct val="50000"/>
              </a:spcBef>
              <a:buFont typeface="Arial" panose="020B0604020202020204" pitchFamily="34" charset="0"/>
              <a:buChar char="•"/>
            </a:pPr>
            <a:r>
              <a:rPr lang="en-US" dirty="0">
                <a:solidFill>
                  <a:schemeClr val="tx1"/>
                </a:solidFill>
              </a:rPr>
              <a:t>[CLICK TO BRING UP QUESTIONS.]</a:t>
            </a:r>
          </a:p>
          <a:p>
            <a:pPr marL="179525" indent="-179525">
              <a:buFont typeface="Arial" panose="020B0604020202020204" pitchFamily="34" charset="0"/>
              <a:buChar char="•"/>
            </a:pPr>
            <a:r>
              <a:rPr lang="en-US" dirty="0">
                <a:solidFill>
                  <a:schemeClr val="tx1"/>
                </a:solidFill>
              </a:rPr>
              <a:t>And, of course, the most important question to ask yourself is...</a:t>
            </a:r>
          </a:p>
          <a:p>
            <a:pPr marL="179525" indent="-179525">
              <a:buFont typeface="Arial" panose="020B0604020202020204" pitchFamily="34" charset="0"/>
              <a:buChar char="•"/>
            </a:pPr>
            <a:r>
              <a:rPr lang="en-US" dirty="0">
                <a:solidFill>
                  <a:schemeClr val="tx1"/>
                </a:solidFill>
              </a:rPr>
              <a:t>[CLICK TO BRING UP LAST QUESTION.]</a:t>
            </a:r>
          </a:p>
          <a:p>
            <a:pPr marL="179525" indent="-179525">
              <a:buFont typeface="Arial" panose="020B0604020202020204" pitchFamily="34" charset="0"/>
              <a:buChar char="•"/>
            </a:pPr>
            <a:r>
              <a:rPr lang="en-US" b="1" i="1" dirty="0">
                <a:solidFill>
                  <a:schemeClr val="tx1"/>
                </a:solidFill>
              </a:rPr>
              <a:t>Will Social Security be enough to live on in retirement?</a:t>
            </a:r>
            <a:endParaRPr lang="en-US" dirty="0">
              <a:solidFill>
                <a:schemeClr val="tx1"/>
              </a:solidFill>
            </a:endParaRPr>
          </a:p>
        </p:txBody>
      </p:sp>
    </p:spTree>
    <p:extLst>
      <p:ext uri="{BB962C8B-B14F-4D97-AF65-F5344CB8AC3E}">
        <p14:creationId xmlns:p14="http://schemas.microsoft.com/office/powerpoint/2010/main" val="27739646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3FFB09-CC68-46B4-A45D-D2BBF9D87A4E}" type="slidenum">
              <a:rPr lang="en-US"/>
              <a:pPr/>
              <a:t>14</a:t>
            </a:fld>
            <a:endParaRPr lang="en-US" dirty="0"/>
          </a:p>
        </p:txBody>
      </p:sp>
      <p:sp>
        <p:nvSpPr>
          <p:cNvPr id="1051650" name="Rectangle 2"/>
          <p:cNvSpPr>
            <a:spLocks noGrp="1" noRot="1" noChangeAspect="1" noChangeArrowheads="1" noTextEdit="1"/>
          </p:cNvSpPr>
          <p:nvPr>
            <p:ph type="sldImg"/>
          </p:nvPr>
        </p:nvSpPr>
        <p:spPr>
          <a:ln/>
        </p:spPr>
      </p:sp>
      <p:sp>
        <p:nvSpPr>
          <p:cNvPr id="1051651" name="Rectangle 3"/>
          <p:cNvSpPr>
            <a:spLocks noGrp="1" noChangeArrowheads="1"/>
          </p:cNvSpPr>
          <p:nvPr>
            <p:ph type="body" idx="1"/>
          </p:nvPr>
        </p:nvSpPr>
        <p:spPr/>
        <p:txBody>
          <a:bodyPr/>
          <a:lstStyle/>
          <a:p>
            <a:pPr marL="179525" indent="-179525">
              <a:buFont typeface="Arial" panose="020B0604020202020204" pitchFamily="34" charset="0"/>
              <a:buChar char="•"/>
            </a:pPr>
            <a:r>
              <a:rPr lang="en-US" dirty="0"/>
              <a:t>So, let’s start answering your questions. And let’s begin by talking about the important value Social Security provides. You can sum up the importance of Social Security in four key points.</a:t>
            </a:r>
          </a:p>
          <a:p>
            <a:pPr marL="179525" indent="-179525">
              <a:buFont typeface="Arial" panose="020B0604020202020204" pitchFamily="34" charset="0"/>
              <a:buChar char="•"/>
            </a:pPr>
            <a:r>
              <a:rPr lang="en-US" dirty="0"/>
              <a:t>[READ 4 POINTS.]</a:t>
            </a:r>
          </a:p>
        </p:txBody>
      </p:sp>
    </p:spTree>
    <p:extLst>
      <p:ext uri="{BB962C8B-B14F-4D97-AF65-F5344CB8AC3E}">
        <p14:creationId xmlns:p14="http://schemas.microsoft.com/office/powerpoint/2010/main" val="32739760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917BABA-04F6-4934-9837-8A3FC81F9537}" type="slidenum">
              <a:rPr lang="en-US"/>
              <a:pPr/>
              <a:t>15</a:t>
            </a:fld>
            <a:endParaRPr lang="en-US" dirty="0"/>
          </a:p>
        </p:txBody>
      </p:sp>
      <p:sp>
        <p:nvSpPr>
          <p:cNvPr id="1054722" name="Rectangle 2"/>
          <p:cNvSpPr>
            <a:spLocks noGrp="1" noRot="1" noChangeAspect="1" noChangeArrowheads="1" noTextEdit="1"/>
          </p:cNvSpPr>
          <p:nvPr>
            <p:ph type="sldImg"/>
          </p:nvPr>
        </p:nvSpPr>
        <p:spPr>
          <a:ln/>
        </p:spPr>
      </p:sp>
      <p:sp>
        <p:nvSpPr>
          <p:cNvPr id="1054723" name="Rectangle 3"/>
          <p:cNvSpPr>
            <a:spLocks noGrp="1" noChangeArrowheads="1"/>
          </p:cNvSpPr>
          <p:nvPr>
            <p:ph type="body" idx="1"/>
          </p:nvPr>
        </p:nvSpPr>
        <p:spPr/>
        <p:txBody>
          <a:bodyPr/>
          <a:lstStyle/>
          <a:p>
            <a:pPr marL="179525" indent="-179525">
              <a:buFont typeface="Arial" panose="020B0604020202020204" pitchFamily="34" charset="0"/>
              <a:buChar char="•"/>
            </a:pPr>
            <a:r>
              <a:rPr lang="en-US" dirty="0"/>
              <a:t>That second point is a good one, because as retirees live longer, they can expect to draw a substantial amount of Social Security. Check out this chart describing how that income adds up over years of retirement. If you started with a $2,000 monthly payment and a 1.6% annual cost-of-living adjustment, look at how much your total benefit would amount to after 10, 20 or 30 years. </a:t>
            </a:r>
          </a:p>
          <a:p>
            <a:pPr marL="179525" indent="-179525">
              <a:buFont typeface="Arial" panose="020B0604020202020204" pitchFamily="34" charset="0"/>
              <a:buChar char="•"/>
            </a:pPr>
            <a:r>
              <a:rPr lang="en-US" dirty="0"/>
              <a:t>[REVIEW CHART.]</a:t>
            </a:r>
          </a:p>
          <a:p>
            <a:pPr marL="179525" indent="-179525">
              <a:buFont typeface="Arial" panose="020B0604020202020204" pitchFamily="34" charset="0"/>
              <a:buChar char="•"/>
            </a:pPr>
            <a:r>
              <a:rPr lang="en-US" dirty="0"/>
              <a:t>After</a:t>
            </a:r>
            <a:r>
              <a:rPr lang="en-US" baseline="0" dirty="0"/>
              <a:t> 10 years, the total benefits received would be $262,167.</a:t>
            </a:r>
          </a:p>
          <a:p>
            <a:pPr marL="179525" indent="-179525">
              <a:buFont typeface="Arial" panose="020B0604020202020204" pitchFamily="34" charset="0"/>
              <a:buChar char="•"/>
            </a:pPr>
            <a:r>
              <a:rPr lang="en-US" baseline="0" dirty="0"/>
              <a:t>After 20 years, the total benefits received would be $569,433.</a:t>
            </a:r>
          </a:p>
          <a:p>
            <a:pPr marL="179525" indent="-179525">
              <a:buFont typeface="Arial" panose="020B0604020202020204" pitchFamily="34" charset="0"/>
              <a:buChar char="•"/>
            </a:pPr>
            <a:r>
              <a:rPr lang="en-US" baseline="0" dirty="0"/>
              <a:t>After 30 years, the total benefits received would be $929,557.</a:t>
            </a:r>
            <a:endParaRPr lang="en-US" dirty="0"/>
          </a:p>
        </p:txBody>
      </p:sp>
    </p:spTree>
    <p:extLst>
      <p:ext uri="{BB962C8B-B14F-4D97-AF65-F5344CB8AC3E}">
        <p14:creationId xmlns:p14="http://schemas.microsoft.com/office/powerpoint/2010/main" val="4367587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defTabSz="957468">
              <a:defRPr/>
            </a:pPr>
            <a:fld id="{A43D1839-5E2F-44BB-B177-E4561813DB3A}" type="slidenum">
              <a:rPr lang="en-US">
                <a:solidFill>
                  <a:srgbClr val="000000"/>
                </a:solidFill>
              </a:rPr>
              <a:pPr defTabSz="957468">
                <a:defRPr/>
              </a:pPr>
              <a:t>16</a:t>
            </a:fld>
            <a:endParaRPr lang="en-US" dirty="0">
              <a:solidFill>
                <a:srgbClr val="000000"/>
              </a:solidFill>
            </a:endParaRPr>
          </a:p>
        </p:txBody>
      </p:sp>
      <p:sp>
        <p:nvSpPr>
          <p:cNvPr id="1058818" name="Rectangle 2"/>
          <p:cNvSpPr>
            <a:spLocks noGrp="1" noRot="1" noChangeAspect="1" noChangeArrowheads="1" noTextEdit="1"/>
          </p:cNvSpPr>
          <p:nvPr>
            <p:ph type="sldImg"/>
          </p:nvPr>
        </p:nvSpPr>
        <p:spPr>
          <a:ln/>
        </p:spPr>
      </p:sp>
      <p:sp>
        <p:nvSpPr>
          <p:cNvPr id="1058819" name="Rectangle 3"/>
          <p:cNvSpPr>
            <a:spLocks noGrp="1" noChangeArrowheads="1"/>
          </p:cNvSpPr>
          <p:nvPr>
            <p:ph type="body" idx="1"/>
          </p:nvPr>
        </p:nvSpPr>
        <p:spPr/>
        <p:txBody>
          <a:bodyPr/>
          <a:lstStyle/>
          <a:p>
            <a:pPr marL="179525" indent="-179525">
              <a:buFont typeface="Arial" panose="020B0604020202020204" pitchFamily="34" charset="0"/>
              <a:buChar char="•"/>
            </a:pPr>
            <a:r>
              <a:rPr lang="en-US" dirty="0"/>
              <a:t>So, we’ve covered the highlights of Social Security benefits. Now it’s time to really hit the road and go into more detail. </a:t>
            </a:r>
          </a:p>
          <a:p>
            <a:pPr marL="179525" indent="-179525">
              <a:buFont typeface="Arial" panose="020B0604020202020204" pitchFamily="34" charset="0"/>
              <a:buChar char="•"/>
            </a:pPr>
            <a:r>
              <a:rPr lang="en-US" dirty="0"/>
              <a:t>And with Social Security, knowing the rules of the road can be critical to ensuring you get the most out of your benefits. There are 10 key topics.</a:t>
            </a:r>
          </a:p>
          <a:p>
            <a:pPr marL="179525" indent="-179525">
              <a:buFont typeface="Arial" panose="020B0604020202020204" pitchFamily="34" charset="0"/>
              <a:buChar char="•"/>
            </a:pPr>
            <a:r>
              <a:rPr lang="en-US" dirty="0"/>
              <a:t>[READ THROUGH LIST.]</a:t>
            </a:r>
          </a:p>
        </p:txBody>
      </p:sp>
    </p:spTree>
    <p:extLst>
      <p:ext uri="{BB962C8B-B14F-4D97-AF65-F5344CB8AC3E}">
        <p14:creationId xmlns:p14="http://schemas.microsoft.com/office/powerpoint/2010/main" val="3357688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defTabSz="957468">
              <a:defRPr/>
            </a:pPr>
            <a:fld id="{108A965C-FE0E-41F8-B5DE-82C4EB9C6D14}" type="slidenum">
              <a:rPr lang="en-US">
                <a:solidFill>
                  <a:srgbClr val="000000"/>
                </a:solidFill>
              </a:rPr>
              <a:pPr defTabSz="957468">
                <a:defRPr/>
              </a:pPr>
              <a:t>17</a:t>
            </a:fld>
            <a:endParaRPr lang="en-US" dirty="0">
              <a:solidFill>
                <a:srgbClr val="000000"/>
              </a:solidFill>
            </a:endParaRPr>
          </a:p>
        </p:txBody>
      </p:sp>
      <p:sp>
        <p:nvSpPr>
          <p:cNvPr id="1003522" name="Rectangle 2"/>
          <p:cNvSpPr>
            <a:spLocks noGrp="1" noRot="1" noChangeAspect="1" noChangeArrowheads="1" noTextEdit="1"/>
          </p:cNvSpPr>
          <p:nvPr>
            <p:ph type="sldImg"/>
          </p:nvPr>
        </p:nvSpPr>
        <p:spPr>
          <a:ln/>
        </p:spPr>
      </p:sp>
      <p:sp>
        <p:nvSpPr>
          <p:cNvPr id="1003523" name="Rectangle 3"/>
          <p:cNvSpPr>
            <a:spLocks noGrp="1" noChangeArrowheads="1"/>
          </p:cNvSpPr>
          <p:nvPr>
            <p:ph type="body" idx="1"/>
          </p:nvPr>
        </p:nvSpPr>
        <p:spPr/>
        <p:txBody>
          <a:bodyPr/>
          <a:lstStyle/>
          <a:p>
            <a:pPr marL="179525" indent="-179525">
              <a:buFont typeface="Arial" panose="020B0604020202020204" pitchFamily="34" charset="0"/>
              <a:buChar char="•"/>
            </a:pPr>
            <a:r>
              <a:rPr lang="en-US" dirty="0"/>
              <a:t>First, eligibility.</a:t>
            </a:r>
          </a:p>
          <a:p>
            <a:pPr marL="179525" indent="-179525">
              <a:buFont typeface="Arial" panose="020B0604020202020204" pitchFamily="34" charset="0"/>
              <a:buChar char="•"/>
            </a:pPr>
            <a:r>
              <a:rPr lang="en-US" dirty="0"/>
              <a:t>[READ BULLETS.]</a:t>
            </a:r>
          </a:p>
          <a:p>
            <a:pPr marL="179525" indent="-179525">
              <a:buFont typeface="Arial" panose="020B0604020202020204" pitchFamily="34" charset="0"/>
              <a:buChar char="•"/>
            </a:pPr>
            <a:r>
              <a:rPr lang="en-US" dirty="0"/>
              <a:t>[IF ASKED, In 2023 you earn 1 credit for each $</a:t>
            </a:r>
            <a:r>
              <a:rPr lang="en-US" b="1" i="0" dirty="0">
                <a:solidFill>
                  <a:srgbClr val="202124"/>
                </a:solidFill>
                <a:effectLst/>
                <a:latin typeface="Roboto" panose="02000000000000000000" pitchFamily="2" charset="0"/>
              </a:rPr>
              <a:t>1,640</a:t>
            </a:r>
            <a:r>
              <a:rPr lang="en-US" b="0" i="0" dirty="0">
                <a:solidFill>
                  <a:srgbClr val="202124"/>
                </a:solidFill>
                <a:effectLst/>
                <a:latin typeface="Roboto" panose="02000000000000000000" pitchFamily="2" charset="0"/>
              </a:rPr>
              <a:t>.</a:t>
            </a:r>
            <a:r>
              <a:rPr lang="en-US" dirty="0"/>
              <a:t> in earnings — up to a maximum of 4 credits per year ($6,560). In 2022 the price per credit was: $1,510]</a:t>
            </a:r>
          </a:p>
        </p:txBody>
      </p:sp>
    </p:spTree>
    <p:extLst>
      <p:ext uri="{BB962C8B-B14F-4D97-AF65-F5344CB8AC3E}">
        <p14:creationId xmlns:p14="http://schemas.microsoft.com/office/powerpoint/2010/main" val="11872997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defTabSz="957468">
              <a:defRPr/>
            </a:pPr>
            <a:fld id="{108A965C-FE0E-41F8-B5DE-82C4EB9C6D14}" type="slidenum">
              <a:rPr lang="en-US">
                <a:solidFill>
                  <a:srgbClr val="000000"/>
                </a:solidFill>
              </a:rPr>
              <a:pPr defTabSz="957468">
                <a:defRPr/>
              </a:pPr>
              <a:t>18</a:t>
            </a:fld>
            <a:endParaRPr lang="en-US" dirty="0">
              <a:solidFill>
                <a:srgbClr val="000000"/>
              </a:solidFill>
            </a:endParaRPr>
          </a:p>
        </p:txBody>
      </p:sp>
      <p:sp>
        <p:nvSpPr>
          <p:cNvPr id="1003522" name="Rectangle 2"/>
          <p:cNvSpPr>
            <a:spLocks noGrp="1" noRot="1" noChangeAspect="1" noChangeArrowheads="1" noTextEdit="1"/>
          </p:cNvSpPr>
          <p:nvPr>
            <p:ph type="sldImg"/>
          </p:nvPr>
        </p:nvSpPr>
        <p:spPr>
          <a:ln/>
        </p:spPr>
      </p:sp>
      <p:sp>
        <p:nvSpPr>
          <p:cNvPr id="1003523" name="Rectangle 3"/>
          <p:cNvSpPr>
            <a:spLocks noGrp="1" noChangeArrowheads="1"/>
          </p:cNvSpPr>
          <p:nvPr>
            <p:ph type="body" idx="1"/>
          </p:nvPr>
        </p:nvSpPr>
        <p:spPr/>
        <p:txBody>
          <a:bodyPr/>
          <a:lstStyle/>
          <a:p>
            <a:pPr marL="179525" indent="-179525">
              <a:buFont typeface="Arial" panose="020B0604020202020204" pitchFamily="34" charset="0"/>
              <a:buChar char="•"/>
            </a:pPr>
            <a:r>
              <a:rPr lang="en-US" dirty="0"/>
              <a:t>Because Social Security has been around for so long, many people don’t even realize where the funding comes from that provides these benefits once you become eligible. It comes from you … and the dollars you and all the other workers have put into the system over the years.</a:t>
            </a:r>
          </a:p>
          <a:p>
            <a:pPr marL="179525" indent="-179525">
              <a:buFont typeface="Arial" panose="020B0604020202020204" pitchFamily="34" charset="0"/>
              <a:buChar char="•"/>
            </a:pPr>
            <a:r>
              <a:rPr lang="en-US" dirty="0"/>
              <a:t>[READ 3 BULLETS.]</a:t>
            </a:r>
          </a:p>
          <a:p>
            <a:pPr marL="179525" indent="-179525">
              <a:buFont typeface="Arial" panose="020B0604020202020204" pitchFamily="34" charset="0"/>
              <a:buChar char="•"/>
            </a:pPr>
            <a:r>
              <a:rPr lang="en-US" dirty="0"/>
              <a:t>In 2022, 85 cents of every Social Security tax dollar goes to a trust fund that pays benefits to current retirees and their survivors and families – the other 15 cents pays benefits to those with disabilities</a:t>
            </a:r>
            <a:r>
              <a:rPr lang="en-US" baseline="30000" dirty="0"/>
              <a:t>1</a:t>
            </a:r>
          </a:p>
        </p:txBody>
      </p:sp>
    </p:spTree>
    <p:extLst>
      <p:ext uri="{BB962C8B-B14F-4D97-AF65-F5344CB8AC3E}">
        <p14:creationId xmlns:p14="http://schemas.microsoft.com/office/powerpoint/2010/main" val="20217450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defTabSz="957468">
              <a:defRPr/>
            </a:pPr>
            <a:fld id="{E0B12535-F9E2-4768-8EA1-EBE0EA233CDF}" type="slidenum">
              <a:rPr lang="en-US">
                <a:solidFill>
                  <a:srgbClr val="000000"/>
                </a:solidFill>
              </a:rPr>
              <a:pPr defTabSz="957468">
                <a:defRPr/>
              </a:pPr>
              <a:t>19</a:t>
            </a:fld>
            <a:endParaRPr lang="en-US" dirty="0">
              <a:solidFill>
                <a:srgbClr val="000000"/>
              </a:solidFill>
            </a:endParaRPr>
          </a:p>
        </p:txBody>
      </p:sp>
      <p:sp>
        <p:nvSpPr>
          <p:cNvPr id="1004546" name="Rectangle 2"/>
          <p:cNvSpPr>
            <a:spLocks noGrp="1" noRot="1" noChangeAspect="1" noChangeArrowheads="1" noTextEdit="1"/>
          </p:cNvSpPr>
          <p:nvPr>
            <p:ph type="sldImg"/>
          </p:nvPr>
        </p:nvSpPr>
        <p:spPr>
          <a:ln/>
        </p:spPr>
      </p:sp>
      <p:sp>
        <p:nvSpPr>
          <p:cNvPr id="1004547" name="Rectangle 3"/>
          <p:cNvSpPr>
            <a:spLocks noGrp="1" noChangeArrowheads="1"/>
          </p:cNvSpPr>
          <p:nvPr>
            <p:ph type="body" idx="1"/>
          </p:nvPr>
        </p:nvSpPr>
        <p:spPr/>
        <p:txBody>
          <a:bodyPr/>
          <a:lstStyle/>
          <a:p>
            <a:pPr marL="179525" indent="-179525">
              <a:buFont typeface="Arial" panose="020B0604020202020204" pitchFamily="34" charset="0"/>
              <a:buChar char="•"/>
            </a:pPr>
            <a:r>
              <a:rPr lang="en-US" sz="1000" dirty="0"/>
              <a:t>So, let’s talk about the rules for calculating your personal insurance benefit.</a:t>
            </a:r>
          </a:p>
          <a:p>
            <a:pPr marL="179525" indent="-179525">
              <a:buFont typeface="Arial" panose="020B0604020202020204" pitchFamily="34" charset="0"/>
              <a:buChar char="•"/>
            </a:pPr>
            <a:r>
              <a:rPr lang="en-US" sz="1000" dirty="0"/>
              <a:t>[READ BULLETS.]</a:t>
            </a:r>
            <a:endParaRPr lang="en-US" sz="1000" b="1" dirty="0">
              <a:solidFill>
                <a:schemeClr val="tx2"/>
              </a:solidFill>
            </a:endParaRPr>
          </a:p>
          <a:p>
            <a:pPr defTabSz="957468">
              <a:defRPr/>
            </a:pPr>
            <a:endParaRPr lang="en-US" dirty="0"/>
          </a:p>
        </p:txBody>
      </p:sp>
    </p:spTree>
    <p:extLst>
      <p:ext uri="{BB962C8B-B14F-4D97-AF65-F5344CB8AC3E}">
        <p14:creationId xmlns:p14="http://schemas.microsoft.com/office/powerpoint/2010/main" val="37518124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pPr>
            <a:r>
              <a:rPr lang="en-US" sz="1400" dirty="0">
                <a:ea typeface="Calibri" panose="020F0502020204030204" pitchFamily="34" charset="0"/>
                <a:cs typeface="Times New Roman" panose="02020603050405020304" pitchFamily="18" charset="0"/>
              </a:rPr>
              <a:t>Hello,  Welcome to the OneAZ Wealth webinar on: Understanding Social Security</a:t>
            </a:r>
            <a:endParaRPr lang="en-US" sz="1400" dirty="0">
              <a:solidFill>
                <a:srgbClr val="1A2F59"/>
              </a:solidFill>
            </a:endParaRPr>
          </a:p>
          <a:p>
            <a:endParaRPr lang="en-US" sz="1400" dirty="0"/>
          </a:p>
        </p:txBody>
      </p:sp>
      <p:sp>
        <p:nvSpPr>
          <p:cNvPr id="7" name="Slide Number Placeholder 6">
            <a:extLst>
              <a:ext uri="{FF2B5EF4-FFF2-40B4-BE49-F238E27FC236}">
                <a16:creationId xmlns:a16="http://schemas.microsoft.com/office/drawing/2014/main" id="{1AABFCEE-7EA1-3D56-A9EF-69C0799A958D}"/>
              </a:ext>
            </a:extLst>
          </p:cNvPr>
          <p:cNvSpPr>
            <a:spLocks noGrp="1"/>
          </p:cNvSpPr>
          <p:nvPr>
            <p:ph type="sldNum" sz="quarter" idx="5"/>
          </p:nvPr>
        </p:nvSpPr>
        <p:spPr/>
        <p:txBody>
          <a:bodyPr/>
          <a:lstStyle/>
          <a:p>
            <a:pPr defTabSz="1069866" fontAlgn="auto">
              <a:spcBef>
                <a:spcPts val="0"/>
              </a:spcBef>
              <a:spcAft>
                <a:spcPts val="0"/>
              </a:spcAft>
              <a:defRPr/>
            </a:pPr>
            <a:fld id="{FA41E740-A33C-4EDC-A7FF-54C6BCFC745E}" type="slidenum">
              <a:rPr lang="en-US" sz="1400">
                <a:solidFill>
                  <a:prstClr val="black"/>
                </a:solidFill>
                <a:latin typeface="Calibri" panose="020F0502020204030204"/>
              </a:rPr>
              <a:pPr defTabSz="1069866" fontAlgn="auto">
                <a:spcBef>
                  <a:spcPts val="0"/>
                </a:spcBef>
                <a:spcAft>
                  <a:spcPts val="0"/>
                </a:spcAft>
                <a:defRPr/>
              </a:pPr>
              <a:t>2</a:t>
            </a:fld>
            <a:endParaRPr lang="en-US" sz="1400">
              <a:solidFill>
                <a:prstClr val="black"/>
              </a:solidFill>
              <a:latin typeface="Calibri" panose="020F0502020204030204"/>
            </a:endParaRPr>
          </a:p>
        </p:txBody>
      </p:sp>
    </p:spTree>
    <p:extLst>
      <p:ext uri="{BB962C8B-B14F-4D97-AF65-F5344CB8AC3E}">
        <p14:creationId xmlns:p14="http://schemas.microsoft.com/office/powerpoint/2010/main" val="14890185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defTabSz="957468">
              <a:defRPr/>
            </a:pPr>
            <a:fld id="{E6115F83-DFEF-404B-97CA-4B4ABEAFC49A}" type="slidenum">
              <a:rPr lang="en-US">
                <a:solidFill>
                  <a:srgbClr val="000000"/>
                </a:solidFill>
              </a:rPr>
              <a:pPr defTabSz="957468">
                <a:defRPr/>
              </a:pPr>
              <a:t>20</a:t>
            </a:fld>
            <a:endParaRPr lang="en-US" dirty="0">
              <a:solidFill>
                <a:srgbClr val="000000"/>
              </a:solidFill>
            </a:endParaRPr>
          </a:p>
        </p:txBody>
      </p:sp>
      <p:sp>
        <p:nvSpPr>
          <p:cNvPr id="1104898" name="Rectangle 2"/>
          <p:cNvSpPr>
            <a:spLocks noGrp="1" noRot="1" noChangeAspect="1" noChangeArrowheads="1" noTextEdit="1"/>
          </p:cNvSpPr>
          <p:nvPr>
            <p:ph type="sldImg"/>
          </p:nvPr>
        </p:nvSpPr>
        <p:spPr>
          <a:ln/>
        </p:spPr>
      </p:sp>
      <p:sp>
        <p:nvSpPr>
          <p:cNvPr id="1104899" name="Rectangle 3"/>
          <p:cNvSpPr>
            <a:spLocks noGrp="1" noChangeArrowheads="1"/>
          </p:cNvSpPr>
          <p:nvPr>
            <p:ph type="body" idx="1"/>
          </p:nvPr>
        </p:nvSpPr>
        <p:spPr/>
        <p:txBody>
          <a:bodyPr/>
          <a:lstStyle/>
          <a:p>
            <a:pPr marL="179525" indent="-179525">
              <a:buFont typeface="Arial" panose="020B0604020202020204" pitchFamily="34" charset="0"/>
              <a:buChar char="•"/>
            </a:pPr>
            <a:r>
              <a:rPr lang="en-US" dirty="0"/>
              <a:t>Here’s a look at that 3-part calculation for your insurance amount, based on numbers for 2023, using a formula that includes what’s referred to as “bend points.” </a:t>
            </a:r>
          </a:p>
          <a:p>
            <a:pPr marL="179525" indent="-179525">
              <a:buFont typeface="Arial" panose="020B0604020202020204" pitchFamily="34" charset="0"/>
              <a:buChar char="•"/>
            </a:pPr>
            <a:r>
              <a:rPr lang="en-US" dirty="0"/>
              <a:t>[CLICK TO BRING UP 1.]</a:t>
            </a:r>
          </a:p>
          <a:p>
            <a:pPr marL="179525" indent="-179525">
              <a:buFont typeface="Arial" panose="020B0604020202020204" pitchFamily="34" charset="0"/>
              <a:buChar char="•"/>
            </a:pPr>
            <a:r>
              <a:rPr lang="en-US" dirty="0"/>
              <a:t>First, your benefit takes 90% of the first </a:t>
            </a:r>
            <a:r>
              <a:rPr lang="en-US" sz="1900" dirty="0">
                <a:latin typeface="Segoe UI" panose="020B0502040204020203" pitchFamily="34" charset="0"/>
              </a:rPr>
              <a:t>$1,115 </a:t>
            </a:r>
            <a:r>
              <a:rPr lang="en-US" dirty="0"/>
              <a:t>dollars of your AIME.</a:t>
            </a:r>
          </a:p>
          <a:p>
            <a:pPr marL="179525" indent="-179525">
              <a:buFont typeface="Arial" panose="020B0604020202020204" pitchFamily="34" charset="0"/>
              <a:buChar char="•"/>
            </a:pPr>
            <a:r>
              <a:rPr lang="en-US" dirty="0"/>
              <a:t>[CLICK TO BRING UP 2.]</a:t>
            </a:r>
          </a:p>
          <a:p>
            <a:pPr marL="179525" indent="-179525">
              <a:buFont typeface="Arial" panose="020B0604020202020204" pitchFamily="34" charset="0"/>
              <a:buChar char="•"/>
            </a:pPr>
            <a:r>
              <a:rPr lang="en-US" dirty="0"/>
              <a:t>Second, it takes 32% of your AIME between </a:t>
            </a:r>
            <a:r>
              <a:rPr lang="en-US" sz="1900" dirty="0">
                <a:latin typeface="Segoe UI" panose="020B0502040204020203" pitchFamily="34" charset="0"/>
              </a:rPr>
              <a:t>$1,115 </a:t>
            </a:r>
            <a:r>
              <a:rPr lang="en-US" dirty="0"/>
              <a:t>and $6,721.</a:t>
            </a:r>
          </a:p>
          <a:p>
            <a:pPr marL="179525" indent="-179525">
              <a:buFont typeface="Arial" panose="020B0604020202020204" pitchFamily="34" charset="0"/>
              <a:buChar char="•"/>
            </a:pPr>
            <a:r>
              <a:rPr lang="en-US" dirty="0"/>
              <a:t>[CLICK TO BRING UP 3.]</a:t>
            </a:r>
          </a:p>
          <a:p>
            <a:pPr marL="179525" indent="-179525">
              <a:buFont typeface="Arial" panose="020B0604020202020204" pitchFamily="34" charset="0"/>
              <a:buChar char="•"/>
            </a:pPr>
            <a:r>
              <a:rPr lang="en-US" dirty="0"/>
              <a:t>And third, it takes 15% of your AIME over $6,721</a:t>
            </a:r>
          </a:p>
          <a:p>
            <a:pPr marL="179525" indent="-179525">
              <a:buFont typeface="Arial" panose="020B0604020202020204" pitchFamily="34" charset="0"/>
              <a:buChar char="•"/>
            </a:pPr>
            <a:r>
              <a:rPr lang="en-US" dirty="0"/>
              <a:t>Don’t worry about remembering all of this, but it is interesting to see how the calculation is done, and we’ll walk through a quick example.</a:t>
            </a:r>
          </a:p>
        </p:txBody>
      </p:sp>
    </p:spTree>
    <p:extLst>
      <p:ext uri="{BB962C8B-B14F-4D97-AF65-F5344CB8AC3E}">
        <p14:creationId xmlns:p14="http://schemas.microsoft.com/office/powerpoint/2010/main" val="12559203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defTabSz="957468">
              <a:defRPr/>
            </a:pPr>
            <a:fld id="{76534312-D2D6-4E98-AD8D-7312AC8C8F17}" type="slidenum">
              <a:rPr lang="en-US">
                <a:solidFill>
                  <a:srgbClr val="000000"/>
                </a:solidFill>
              </a:rPr>
              <a:pPr defTabSz="957468">
                <a:defRPr/>
              </a:pPr>
              <a:t>21</a:t>
            </a:fld>
            <a:endParaRPr lang="en-US" dirty="0">
              <a:solidFill>
                <a:srgbClr val="000000"/>
              </a:solidFill>
            </a:endParaRPr>
          </a:p>
        </p:txBody>
      </p:sp>
      <p:sp>
        <p:nvSpPr>
          <p:cNvPr id="653314" name="Rectangle 2"/>
          <p:cNvSpPr>
            <a:spLocks noGrp="1" noRot="1" noChangeAspect="1" noChangeArrowheads="1" noTextEdit="1"/>
          </p:cNvSpPr>
          <p:nvPr>
            <p:ph type="sldImg"/>
          </p:nvPr>
        </p:nvSpPr>
        <p:spPr>
          <a:ln/>
        </p:spPr>
      </p:sp>
      <p:sp>
        <p:nvSpPr>
          <p:cNvPr id="653315" name="Rectangle 3"/>
          <p:cNvSpPr>
            <a:spLocks noGrp="1" noChangeArrowheads="1"/>
          </p:cNvSpPr>
          <p:nvPr>
            <p:ph type="body" idx="1"/>
          </p:nvPr>
        </p:nvSpPr>
        <p:spPr>
          <a:xfrm>
            <a:off x="731520" y="4561227"/>
            <a:ext cx="5770880" cy="4320213"/>
          </a:xfrm>
          <a:noFill/>
          <a:ln/>
        </p:spPr>
        <p:txBody>
          <a:bodyPr lIns="96412" tIns="48206" rIns="96412" bIns="48206"/>
          <a:lstStyle/>
          <a:p>
            <a:pPr marL="179525" indent="-179525">
              <a:spcBef>
                <a:spcPct val="50000"/>
              </a:spcBef>
              <a:buFont typeface="Arial" panose="020B0604020202020204" pitchFamily="34" charset="0"/>
              <a:buChar char="•"/>
              <a:tabLst>
                <a:tab pos="124671" algn="l"/>
                <a:tab pos="473748" algn="l"/>
              </a:tabLst>
            </a:pPr>
            <a:r>
              <a:rPr lang="en-US" dirty="0"/>
              <a:t>Here’s a sample calculation.</a:t>
            </a:r>
          </a:p>
          <a:p>
            <a:pPr marL="179525" indent="-179525">
              <a:spcBef>
                <a:spcPct val="50000"/>
              </a:spcBef>
              <a:buFont typeface="Arial" panose="020B0604020202020204" pitchFamily="34" charset="0"/>
              <a:buChar char="•"/>
              <a:tabLst>
                <a:tab pos="124671" algn="l"/>
                <a:tab pos="473748" algn="l"/>
              </a:tabLst>
            </a:pPr>
            <a:r>
              <a:rPr lang="en-US" dirty="0"/>
              <a:t>The AIME is calculated using the </a:t>
            </a:r>
            <a:r>
              <a:rPr lang="en-US" dirty="0" err="1"/>
              <a:t>bendpoints</a:t>
            </a:r>
            <a:r>
              <a:rPr lang="en-US" dirty="0"/>
              <a:t> from the year he turned 62 and then factoring in the annual COLA adjustments each year thereafter.</a:t>
            </a:r>
          </a:p>
          <a:p>
            <a:pPr marL="179525" indent="-179525">
              <a:spcBef>
                <a:spcPct val="50000"/>
              </a:spcBef>
              <a:buFont typeface="Arial" panose="020B0604020202020204" pitchFamily="34" charset="0"/>
              <a:buChar char="•"/>
              <a:tabLst>
                <a:tab pos="124671" algn="l"/>
                <a:tab pos="473748" algn="l"/>
              </a:tabLst>
            </a:pPr>
            <a:r>
              <a:rPr lang="en-US" dirty="0"/>
              <a:t>[READ BULLETS.]</a:t>
            </a:r>
          </a:p>
          <a:p>
            <a:pPr marL="179525" indent="-179525">
              <a:spcBef>
                <a:spcPct val="50000"/>
              </a:spcBef>
              <a:buFont typeface="Arial" panose="020B0604020202020204" pitchFamily="34" charset="0"/>
              <a:buChar char="•"/>
              <a:tabLst>
                <a:tab pos="124671" algn="l"/>
                <a:tab pos="473748" algn="l"/>
              </a:tabLst>
            </a:pPr>
            <a:r>
              <a:rPr lang="en-US" dirty="0"/>
              <a:t>[CLICK &amp; READ LAST STATEMENT]</a:t>
            </a:r>
          </a:p>
        </p:txBody>
      </p:sp>
    </p:spTree>
    <p:extLst>
      <p:ext uri="{BB962C8B-B14F-4D97-AF65-F5344CB8AC3E}">
        <p14:creationId xmlns:p14="http://schemas.microsoft.com/office/powerpoint/2010/main" val="198000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31C6B22-BA60-4BF2-AEC3-D8DBF3D18BF3}" type="slidenum">
              <a:rPr lang="en-US"/>
              <a:pPr/>
              <a:t>22</a:t>
            </a:fld>
            <a:endParaRPr lang="en-US" dirty="0"/>
          </a:p>
        </p:txBody>
      </p:sp>
      <p:sp>
        <p:nvSpPr>
          <p:cNvPr id="1010690" name="Rectangle 2"/>
          <p:cNvSpPr>
            <a:spLocks noGrp="1" noRot="1" noChangeAspect="1" noChangeArrowheads="1" noTextEdit="1"/>
          </p:cNvSpPr>
          <p:nvPr>
            <p:ph type="sldImg"/>
          </p:nvPr>
        </p:nvSpPr>
        <p:spPr>
          <a:ln/>
        </p:spPr>
      </p:sp>
      <p:sp>
        <p:nvSpPr>
          <p:cNvPr id="1010691" name="Rectangle 3"/>
          <p:cNvSpPr>
            <a:spLocks noGrp="1" noChangeArrowheads="1"/>
          </p:cNvSpPr>
          <p:nvPr>
            <p:ph type="body" idx="1"/>
          </p:nvPr>
        </p:nvSpPr>
        <p:spPr/>
        <p:txBody>
          <a:bodyPr/>
          <a:lstStyle/>
          <a:p>
            <a:pPr marL="179525" indent="-179525">
              <a:buFont typeface="Arial" panose="020B0604020202020204" pitchFamily="34" charset="0"/>
              <a:buChar char="•"/>
            </a:pPr>
            <a:r>
              <a:rPr lang="en-US" dirty="0"/>
              <a:t>The third rule of the road to be aware of is your full, or normal, retirement age. Let’s look at what full retirement age means. First of all, full retirement age is the age when you can receive 100% of your Social Security benefit, your current PIA.  </a:t>
            </a:r>
          </a:p>
          <a:p>
            <a:pPr marL="179525" indent="-179525">
              <a:buFont typeface="Arial" panose="020B0604020202020204" pitchFamily="34" charset="0"/>
              <a:buChar char="•"/>
            </a:pPr>
            <a:r>
              <a:rPr lang="en-US" dirty="0"/>
              <a:t>And while many of us grew up thinking 65 was always the full retirement age for Social Security, that was only true for those born before 1938. Since then, the full retirement age has been going up to keep pace with longer life expectancies and longer working careers. Check out the chart to see what your full retirement age is.</a:t>
            </a:r>
          </a:p>
        </p:txBody>
      </p:sp>
    </p:spTree>
    <p:extLst>
      <p:ext uri="{BB962C8B-B14F-4D97-AF65-F5344CB8AC3E}">
        <p14:creationId xmlns:p14="http://schemas.microsoft.com/office/powerpoint/2010/main" val="39088334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ED45993-D427-4702-B3BA-394C65962FCC}" type="slidenum">
              <a:rPr lang="en-US"/>
              <a:pPr/>
              <a:t>23</a:t>
            </a:fld>
            <a:endParaRPr lang="en-US" dirty="0"/>
          </a:p>
        </p:txBody>
      </p:sp>
      <p:sp>
        <p:nvSpPr>
          <p:cNvPr id="1063938" name="Rectangle 2"/>
          <p:cNvSpPr>
            <a:spLocks noGrp="1" noRot="1" noChangeAspect="1" noChangeArrowheads="1" noTextEdit="1"/>
          </p:cNvSpPr>
          <p:nvPr>
            <p:ph type="sldImg"/>
          </p:nvPr>
        </p:nvSpPr>
        <p:spPr>
          <a:ln/>
        </p:spPr>
      </p:sp>
      <p:sp>
        <p:nvSpPr>
          <p:cNvPr id="1063939" name="Rectangle 3"/>
          <p:cNvSpPr>
            <a:spLocks noGrp="1" noChangeArrowheads="1"/>
          </p:cNvSpPr>
          <p:nvPr>
            <p:ph type="body" idx="1"/>
          </p:nvPr>
        </p:nvSpPr>
        <p:spPr/>
        <p:txBody>
          <a:bodyPr/>
          <a:lstStyle/>
          <a:p>
            <a:pPr marL="179525" indent="-179525">
              <a:buFont typeface="Arial" panose="020B0604020202020204" pitchFamily="34" charset="0"/>
              <a:buChar char="•"/>
            </a:pPr>
            <a:r>
              <a:rPr lang="en-US" dirty="0"/>
              <a:t>The fourth rule of the road covers your actual start date for Social Security.</a:t>
            </a:r>
          </a:p>
          <a:p>
            <a:pPr marL="179525" indent="-179525">
              <a:buFont typeface="Arial" panose="020B0604020202020204" pitchFamily="34" charset="0"/>
              <a:buChar char="•"/>
            </a:pPr>
            <a:r>
              <a:rPr lang="en-US" dirty="0"/>
              <a:t>As we just saw, your full retirement age is determined based on when you were born, and if you wait until full retirement age, you’ll receive 100% of your primary insurance amount.  </a:t>
            </a:r>
          </a:p>
          <a:p>
            <a:pPr marL="179525" indent="-179525">
              <a:buFont typeface="Arial" panose="020B0604020202020204" pitchFamily="34" charset="0"/>
              <a:buChar char="•"/>
            </a:pPr>
            <a:r>
              <a:rPr lang="en-US" dirty="0"/>
              <a:t>[READ LAST TWO BULLETS.]</a:t>
            </a:r>
          </a:p>
        </p:txBody>
      </p:sp>
    </p:spTree>
    <p:extLst>
      <p:ext uri="{BB962C8B-B14F-4D97-AF65-F5344CB8AC3E}">
        <p14:creationId xmlns:p14="http://schemas.microsoft.com/office/powerpoint/2010/main" val="20388774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7241F7B-F707-40FF-8E82-C6B39D9845B2}" type="slidenum">
              <a:rPr lang="en-US"/>
              <a:pPr/>
              <a:t>24</a:t>
            </a:fld>
            <a:endParaRPr lang="en-US" dirty="0"/>
          </a:p>
        </p:txBody>
      </p:sp>
      <p:sp>
        <p:nvSpPr>
          <p:cNvPr id="1068034" name="Rectangle 2"/>
          <p:cNvSpPr>
            <a:spLocks noGrp="1" noRot="1" noChangeAspect="1" noChangeArrowheads="1" noTextEdit="1"/>
          </p:cNvSpPr>
          <p:nvPr>
            <p:ph type="sldImg"/>
          </p:nvPr>
        </p:nvSpPr>
        <p:spPr>
          <a:ln/>
        </p:spPr>
      </p:sp>
      <p:sp>
        <p:nvSpPr>
          <p:cNvPr id="1068035" name="Rectangle 3"/>
          <p:cNvSpPr>
            <a:spLocks noGrp="1" noChangeArrowheads="1"/>
          </p:cNvSpPr>
          <p:nvPr>
            <p:ph type="body" idx="1"/>
          </p:nvPr>
        </p:nvSpPr>
        <p:spPr/>
        <p:txBody>
          <a:bodyPr/>
          <a:lstStyle/>
          <a:p>
            <a:pPr marL="179525" indent="-179525">
              <a:buFont typeface="Arial" panose="020B0604020202020204" pitchFamily="34" charset="0"/>
              <a:buChar char="•"/>
            </a:pPr>
            <a:r>
              <a:rPr lang="en-US" dirty="0"/>
              <a:t>Those of you born in 1956 will be turning your full retirement age this year or early next year, age 66 and 4 months.*</a:t>
            </a:r>
          </a:p>
          <a:p>
            <a:pPr marL="179525" indent="-179525">
              <a:buFont typeface="Arial" panose="020B0604020202020204" pitchFamily="34" charset="0"/>
              <a:buChar char="•"/>
            </a:pPr>
            <a:r>
              <a:rPr lang="en-US" dirty="0"/>
              <a:t>The reduction percentage applies if you start at the earliest age of 62, and that reduction decreases the closer you get to your full retirement age.  </a:t>
            </a:r>
          </a:p>
          <a:p>
            <a:pPr marL="179525" indent="-179525">
              <a:buFont typeface="Arial" panose="020B0604020202020204" pitchFamily="34" charset="0"/>
              <a:buChar char="•"/>
            </a:pPr>
            <a:r>
              <a:rPr lang="en-US" dirty="0"/>
              <a:t>[READ BULLETS AND HIGHLIGHT CHART.]</a:t>
            </a:r>
          </a:p>
          <a:p>
            <a:pPr marL="179525" indent="-179525">
              <a:buFont typeface="Arial" panose="020B0604020202020204" pitchFamily="34" charset="0"/>
              <a:buChar char="•"/>
            </a:pPr>
            <a:r>
              <a:rPr lang="en-US" dirty="0"/>
              <a:t>[CLICK</a:t>
            </a:r>
            <a:r>
              <a:rPr lang="en-US" baseline="0" dirty="0"/>
              <a:t> TO BRING UP LAST POINT.]</a:t>
            </a:r>
            <a:endParaRPr lang="en-US" dirty="0"/>
          </a:p>
          <a:p>
            <a:pPr marL="179525" indent="-179525">
              <a:buFont typeface="Arial" panose="020B0604020202020204" pitchFamily="34" charset="0"/>
              <a:buChar char="•"/>
            </a:pPr>
            <a:r>
              <a:rPr lang="en-US" dirty="0"/>
              <a:t>Anyone </a:t>
            </a:r>
            <a:r>
              <a:rPr lang="en-US" baseline="0" dirty="0"/>
              <a:t>born in 1960 or later will see greater reductions applied to their monthly benefit.</a:t>
            </a:r>
          </a:p>
          <a:p>
            <a:r>
              <a:rPr lang="en-US" sz="1000" dirty="0"/>
              <a:t>*SOURCE: Social Security Administration, If you were born between 1956 your full retirement age is 66 and 4 months, undated. URL: https://</a:t>
            </a:r>
            <a:r>
              <a:rPr lang="en-US" sz="1000" dirty="0" err="1"/>
              <a:t>www.ssa.gov</a:t>
            </a:r>
            <a:r>
              <a:rPr lang="en-US" sz="1000" dirty="0"/>
              <a:t>/benefits/retirement/planner/1956.html</a:t>
            </a:r>
          </a:p>
        </p:txBody>
      </p:sp>
    </p:spTree>
    <p:extLst>
      <p:ext uri="{BB962C8B-B14F-4D97-AF65-F5344CB8AC3E}">
        <p14:creationId xmlns:p14="http://schemas.microsoft.com/office/powerpoint/2010/main" val="20806146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084F54B-4472-4921-984A-D4EFA992875F}" type="slidenum">
              <a:rPr lang="en-US"/>
              <a:pPr/>
              <a:t>25</a:t>
            </a:fld>
            <a:endParaRPr lang="en-US" dirty="0"/>
          </a:p>
        </p:txBody>
      </p:sp>
      <p:sp>
        <p:nvSpPr>
          <p:cNvPr id="1069058" name="Rectangle 2"/>
          <p:cNvSpPr>
            <a:spLocks noGrp="1" noRot="1" noChangeAspect="1" noChangeArrowheads="1" noTextEdit="1"/>
          </p:cNvSpPr>
          <p:nvPr>
            <p:ph type="sldImg"/>
          </p:nvPr>
        </p:nvSpPr>
        <p:spPr>
          <a:ln/>
        </p:spPr>
      </p:sp>
      <p:sp>
        <p:nvSpPr>
          <p:cNvPr id="1069059" name="Rectangle 3"/>
          <p:cNvSpPr>
            <a:spLocks noGrp="1" noChangeArrowheads="1"/>
          </p:cNvSpPr>
          <p:nvPr>
            <p:ph type="body" idx="1"/>
          </p:nvPr>
        </p:nvSpPr>
        <p:spPr/>
        <p:txBody>
          <a:bodyPr/>
          <a:lstStyle/>
          <a:p>
            <a:pPr marL="179525" indent="-179525">
              <a:buFont typeface="Arial" panose="020B0604020202020204" pitchFamily="34" charset="0"/>
              <a:buChar char="•"/>
            </a:pPr>
            <a:r>
              <a:rPr lang="en-US" dirty="0"/>
              <a:t>Now, just like you decrease benefits if you start your Social Security benefits before full retirement age, if you delay benefits past full retirement age, you can earn delayed credits to increase your benefits.</a:t>
            </a:r>
          </a:p>
          <a:p>
            <a:pPr marL="179525" indent="-179525">
              <a:buFont typeface="Arial" panose="020B0604020202020204" pitchFamily="34" charset="0"/>
              <a:buChar char="•"/>
            </a:pPr>
            <a:r>
              <a:rPr lang="en-US" dirty="0"/>
              <a:t>[READ LAST FOUR BULLETS]</a:t>
            </a:r>
          </a:p>
          <a:p>
            <a:pPr marL="179525" indent="-179525">
              <a:buFont typeface="Arial" panose="020B0604020202020204" pitchFamily="34" charset="0"/>
              <a:buChar char="•"/>
            </a:pPr>
            <a:endParaRPr lang="en-US" dirty="0"/>
          </a:p>
        </p:txBody>
      </p:sp>
    </p:spTree>
    <p:extLst>
      <p:ext uri="{BB962C8B-B14F-4D97-AF65-F5344CB8AC3E}">
        <p14:creationId xmlns:p14="http://schemas.microsoft.com/office/powerpoint/2010/main" val="37372558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D778CB6-523B-4892-B4A3-2A20A0AB9B04}" type="slidenum">
              <a:rPr lang="en-US"/>
              <a:pPr/>
              <a:t>26</a:t>
            </a:fld>
            <a:endParaRPr lang="en-US" dirty="0"/>
          </a:p>
        </p:txBody>
      </p:sp>
      <p:sp>
        <p:nvSpPr>
          <p:cNvPr id="1070082" name="Rectangle 2"/>
          <p:cNvSpPr>
            <a:spLocks noGrp="1" noRot="1" noChangeAspect="1" noChangeArrowheads="1" noTextEdit="1"/>
          </p:cNvSpPr>
          <p:nvPr>
            <p:ph type="sldImg"/>
          </p:nvPr>
        </p:nvSpPr>
        <p:spPr>
          <a:ln/>
        </p:spPr>
      </p:sp>
      <p:sp>
        <p:nvSpPr>
          <p:cNvPr id="1070083" name="Rectangle 3"/>
          <p:cNvSpPr>
            <a:spLocks noGrp="1" noChangeArrowheads="1"/>
          </p:cNvSpPr>
          <p:nvPr>
            <p:ph type="body" idx="1"/>
          </p:nvPr>
        </p:nvSpPr>
        <p:spPr/>
        <p:txBody>
          <a:bodyPr/>
          <a:lstStyle/>
          <a:p>
            <a:pPr marL="179525" indent="-179525">
              <a:buFont typeface="Arial" panose="020B0604020202020204" pitchFamily="34" charset="0"/>
              <a:buChar char="•"/>
            </a:pPr>
            <a:r>
              <a:rPr lang="en-US" dirty="0"/>
              <a:t>The increase starts as soon as you begin delaying past full retirement age, age 66 and 10 months for those born in 1959.</a:t>
            </a:r>
          </a:p>
          <a:p>
            <a:pPr marL="179525" indent="-179525">
              <a:buFont typeface="Arial" panose="020B0604020202020204" pitchFamily="34" charset="0"/>
              <a:buChar char="•"/>
            </a:pPr>
            <a:r>
              <a:rPr lang="en-US" dirty="0"/>
              <a:t>[READ BULLETS] </a:t>
            </a:r>
          </a:p>
          <a:p>
            <a:pPr marL="179525" indent="-179525">
              <a:buFont typeface="Arial" panose="020B0604020202020204" pitchFamily="34" charset="0"/>
              <a:buChar char="•"/>
            </a:pPr>
            <a:r>
              <a:rPr lang="en-US" dirty="0"/>
              <a:t>[CLICK AND AND HIGHLIGHT CHART.]</a:t>
            </a:r>
          </a:p>
        </p:txBody>
      </p:sp>
    </p:spTree>
    <p:extLst>
      <p:ext uri="{BB962C8B-B14F-4D97-AF65-F5344CB8AC3E}">
        <p14:creationId xmlns:p14="http://schemas.microsoft.com/office/powerpoint/2010/main" val="31324412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defTabSz="957468">
              <a:defRPr/>
            </a:pPr>
            <a:fld id="{0F92CC9C-A503-41C3-97A0-E1D79EB5C82A}" type="slidenum">
              <a:rPr lang="en-US">
                <a:solidFill>
                  <a:srgbClr val="000000"/>
                </a:solidFill>
              </a:rPr>
              <a:pPr defTabSz="957468">
                <a:defRPr/>
              </a:pPr>
              <a:t>27</a:t>
            </a:fld>
            <a:endParaRPr lang="en-US" dirty="0">
              <a:solidFill>
                <a:srgbClr val="000000"/>
              </a:solidFill>
            </a:endParaRPr>
          </a:p>
        </p:txBody>
      </p:sp>
      <p:sp>
        <p:nvSpPr>
          <p:cNvPr id="1072130" name="Rectangle 2"/>
          <p:cNvSpPr>
            <a:spLocks noGrp="1" noRot="1" noChangeAspect="1" noChangeArrowheads="1" noTextEdit="1"/>
          </p:cNvSpPr>
          <p:nvPr>
            <p:ph type="sldImg"/>
          </p:nvPr>
        </p:nvSpPr>
        <p:spPr>
          <a:ln/>
        </p:spPr>
      </p:sp>
      <p:sp>
        <p:nvSpPr>
          <p:cNvPr id="1072131" name="Rectangle 3"/>
          <p:cNvSpPr>
            <a:spLocks noGrp="1" noChangeArrowheads="1"/>
          </p:cNvSpPr>
          <p:nvPr>
            <p:ph type="body" idx="1"/>
          </p:nvPr>
        </p:nvSpPr>
        <p:spPr/>
        <p:txBody>
          <a:bodyPr/>
          <a:lstStyle/>
          <a:p>
            <a:pPr marL="179525" indent="-179525">
              <a:buFont typeface="Arial" panose="020B0604020202020204" pitchFamily="34" charset="0"/>
              <a:buChar char="•"/>
            </a:pPr>
            <a:r>
              <a:rPr lang="en-US" dirty="0"/>
              <a:t>This is dependent on the retirement age of the spouse. </a:t>
            </a:r>
          </a:p>
          <a:p>
            <a:pPr marL="179525" indent="-179525" defTabSz="957468">
              <a:buFont typeface="Arial" panose="020B0604020202020204" pitchFamily="34" charset="0"/>
              <a:buChar char="•"/>
              <a:defRPr/>
            </a:pPr>
            <a:r>
              <a:rPr lang="en-US" sz="2100" dirty="0"/>
              <a:t>[READ TWO BULLETS.]</a:t>
            </a:r>
          </a:p>
          <a:p>
            <a:pPr marL="179525" indent="-179525">
              <a:buFont typeface="Arial" panose="020B0604020202020204" pitchFamily="34" charset="0"/>
              <a:buChar char="•"/>
            </a:pPr>
            <a:r>
              <a:rPr lang="en-US" dirty="0"/>
              <a:t>The fifth and one of the most valuable rules of Social Security is that it provides benefits both to the worker and their spouse.  </a:t>
            </a:r>
          </a:p>
          <a:p>
            <a:pPr marL="179525" indent="-179525">
              <a:buFont typeface="Arial" panose="020B0604020202020204" pitchFamily="34" charset="0"/>
              <a:buChar char="•"/>
            </a:pPr>
            <a:r>
              <a:rPr lang="en-US" dirty="0"/>
              <a:t>[CLICK TO BRING UP FIRST CHART]</a:t>
            </a:r>
          </a:p>
          <a:p>
            <a:pPr marL="179525" indent="-179525">
              <a:buFont typeface="Arial" panose="020B0604020202020204" pitchFamily="34" charset="0"/>
              <a:buChar char="•"/>
            </a:pPr>
            <a:r>
              <a:rPr lang="en-US" dirty="0"/>
              <a:t>Let’s look at this example of a couple, and let’s assume both people are approaching their full retirement age of 66. The primary worker with higher earnings, is eligible for a $2,000 monthly benefit. And that automatically means that the low-income earning spouse is eligible for a $1,000 spousal benefit at full retirement age, based on the earnings record of the high-income earner.  </a:t>
            </a:r>
          </a:p>
          <a:p>
            <a:pPr marL="179525" indent="-179525" defTabSz="957468">
              <a:buFont typeface="Arial" panose="020B0604020202020204" pitchFamily="34" charset="0"/>
              <a:buChar char="•"/>
              <a:defRPr/>
            </a:pPr>
            <a:r>
              <a:rPr lang="en-US" dirty="0"/>
              <a:t>[CLICK TO BRING UP SECOND CHART]</a:t>
            </a:r>
          </a:p>
          <a:p>
            <a:pPr marL="179525" indent="-179525">
              <a:buFont typeface="Arial" panose="020B0604020202020204" pitchFamily="34" charset="0"/>
              <a:buChar char="•"/>
            </a:pPr>
            <a:r>
              <a:rPr lang="en-US" dirty="0"/>
              <a:t>The low-income earner also worked for a period of time, and their benefit calculates out to $800 a month. Obviously, though, they would want to claim their spousal benefit rather than their personal benefit, since it’s larger. And when you’re actually claiming Social Security, they’ll ensure you receive the higher of those two amounts.  </a:t>
            </a:r>
          </a:p>
        </p:txBody>
      </p:sp>
    </p:spTree>
    <p:extLst>
      <p:ext uri="{BB962C8B-B14F-4D97-AF65-F5344CB8AC3E}">
        <p14:creationId xmlns:p14="http://schemas.microsoft.com/office/powerpoint/2010/main" val="9139843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defTabSz="957468">
              <a:defRPr/>
            </a:pPr>
            <a:fld id="{5F7D21B8-C447-4069-BB8E-F680814823AB}" type="slidenum">
              <a:rPr lang="en-US">
                <a:solidFill>
                  <a:srgbClr val="000000"/>
                </a:solidFill>
              </a:rPr>
              <a:pPr defTabSz="957468">
                <a:defRPr/>
              </a:pPr>
              <a:t>28</a:t>
            </a:fld>
            <a:endParaRPr lang="en-US" dirty="0">
              <a:solidFill>
                <a:srgbClr val="000000"/>
              </a:solidFill>
            </a:endParaRPr>
          </a:p>
        </p:txBody>
      </p:sp>
      <p:sp>
        <p:nvSpPr>
          <p:cNvPr id="1073154" name="Rectangle 2"/>
          <p:cNvSpPr>
            <a:spLocks noGrp="1" noRot="1" noChangeAspect="1" noChangeArrowheads="1" noTextEdit="1"/>
          </p:cNvSpPr>
          <p:nvPr>
            <p:ph type="sldImg"/>
          </p:nvPr>
        </p:nvSpPr>
        <p:spPr>
          <a:ln/>
        </p:spPr>
      </p:sp>
      <p:sp>
        <p:nvSpPr>
          <p:cNvPr id="1073155" name="Rectangle 3"/>
          <p:cNvSpPr>
            <a:spLocks noGrp="1" noChangeArrowheads="1"/>
          </p:cNvSpPr>
          <p:nvPr>
            <p:ph type="body" idx="1"/>
          </p:nvPr>
        </p:nvSpPr>
        <p:spPr/>
        <p:txBody>
          <a:bodyPr/>
          <a:lstStyle/>
          <a:p>
            <a:pPr marL="179525" indent="-179525">
              <a:buFont typeface="Arial" panose="020B0604020202020204" pitchFamily="34" charset="0"/>
              <a:buChar char="•"/>
            </a:pPr>
            <a:r>
              <a:rPr lang="en-US" dirty="0"/>
              <a:t>As we said, the spouse will receive the higher of their own benefit or any spousal benefit they’re entitled to.</a:t>
            </a:r>
          </a:p>
          <a:p>
            <a:pPr marL="179525" indent="-179525">
              <a:buFont typeface="Arial" panose="020B0604020202020204" pitchFamily="34" charset="0"/>
              <a:buChar char="•"/>
            </a:pPr>
            <a:r>
              <a:rPr lang="en-US" dirty="0"/>
              <a:t>But, the primary worker must have applied for their own benefits before a spouse can claim spousal benefits. In other words, on our previous slide, the low-income earner couldn’t start their spousal benefit of $1,000 until the high-income earner had already filed for their own benefits. </a:t>
            </a:r>
          </a:p>
          <a:p>
            <a:pPr marL="179525" indent="-179525">
              <a:buFont typeface="Arial" panose="020B0604020202020204" pitchFamily="34" charset="0"/>
              <a:buChar char="•"/>
            </a:pPr>
            <a:r>
              <a:rPr lang="en-US" dirty="0"/>
              <a:t>Now, there are some other rules that I’ll mention now, but then we’ll talk about in more detail in just a few moments. </a:t>
            </a:r>
          </a:p>
          <a:p>
            <a:pPr marL="179525" indent="-179525">
              <a:buFont typeface="Arial" panose="020B0604020202020204" pitchFamily="34" charset="0"/>
              <a:buChar char="•"/>
            </a:pPr>
            <a:r>
              <a:rPr lang="en-US" dirty="0"/>
              <a:t>[READ BULLETS]</a:t>
            </a:r>
          </a:p>
          <a:p>
            <a:pPr marL="179525" indent="-179525">
              <a:buFont typeface="Arial" panose="020B0604020202020204" pitchFamily="34" charset="0"/>
              <a:buChar char="•"/>
            </a:pPr>
            <a:r>
              <a:rPr lang="en-US" dirty="0"/>
              <a:t>And when it comes to spousal benefits, the same age rules apply. A spouse can’t claim their spousal benefits until age 62, and if they do claim before their normal retirement age, those benefits will be reduced. </a:t>
            </a:r>
          </a:p>
          <a:p>
            <a:pPr marL="179525" indent="-179525">
              <a:buFont typeface="Arial" panose="020B0604020202020204" pitchFamily="34" charset="0"/>
              <a:buChar char="•"/>
            </a:pPr>
            <a:r>
              <a:rPr lang="en-US" dirty="0"/>
              <a:t>Note, though, that with spousal benefits, there’s no opportunity for delayed retirement credits to increase the benefit amount.  </a:t>
            </a:r>
          </a:p>
        </p:txBody>
      </p:sp>
    </p:spTree>
    <p:extLst>
      <p:ext uri="{BB962C8B-B14F-4D97-AF65-F5344CB8AC3E}">
        <p14:creationId xmlns:p14="http://schemas.microsoft.com/office/powerpoint/2010/main" val="19827759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defTabSz="957468">
              <a:defRPr/>
            </a:pPr>
            <a:fld id="{5F7D21B8-C447-4069-BB8E-F680814823AB}" type="slidenum">
              <a:rPr lang="en-US">
                <a:solidFill>
                  <a:srgbClr val="000000"/>
                </a:solidFill>
              </a:rPr>
              <a:pPr defTabSz="957468">
                <a:defRPr/>
              </a:pPr>
              <a:t>29</a:t>
            </a:fld>
            <a:endParaRPr lang="en-US" dirty="0">
              <a:solidFill>
                <a:srgbClr val="000000"/>
              </a:solidFill>
            </a:endParaRPr>
          </a:p>
        </p:txBody>
      </p:sp>
      <p:sp>
        <p:nvSpPr>
          <p:cNvPr id="1073154" name="Rectangle 2"/>
          <p:cNvSpPr>
            <a:spLocks noGrp="1" noRot="1" noChangeAspect="1" noChangeArrowheads="1" noTextEdit="1"/>
          </p:cNvSpPr>
          <p:nvPr>
            <p:ph type="sldImg"/>
          </p:nvPr>
        </p:nvSpPr>
        <p:spPr>
          <a:ln/>
        </p:spPr>
      </p:sp>
      <p:sp>
        <p:nvSpPr>
          <p:cNvPr id="1073155" name="Rectangle 3"/>
          <p:cNvSpPr>
            <a:spLocks noGrp="1" noChangeArrowheads="1"/>
          </p:cNvSpPr>
          <p:nvPr>
            <p:ph type="body" idx="1"/>
          </p:nvPr>
        </p:nvSpPr>
        <p:spPr/>
        <p:txBody>
          <a:bodyPr/>
          <a:lstStyle/>
          <a:p>
            <a:pPr marL="179525" indent="-179525">
              <a:buFont typeface="Arial" panose="020B0604020202020204" pitchFamily="34" charset="0"/>
              <a:buChar char="•"/>
            </a:pPr>
            <a:r>
              <a:rPr lang="en-US" dirty="0"/>
              <a:t>Now, one thing that many people aren’t aware of is the fact that divorced spouses may also be entitled to claim spousal benefits.</a:t>
            </a:r>
          </a:p>
          <a:p>
            <a:pPr marL="179525" indent="-179525">
              <a:buFont typeface="Arial" panose="020B0604020202020204" pitchFamily="34" charset="0"/>
              <a:buChar char="•"/>
            </a:pPr>
            <a:r>
              <a:rPr lang="en-US" dirty="0"/>
              <a:t>An ex-spouse can claim if two conditions are met:</a:t>
            </a:r>
          </a:p>
          <a:p>
            <a:pPr marL="179525" indent="-179525">
              <a:buFont typeface="Arial" panose="020B0604020202020204" pitchFamily="34" charset="0"/>
              <a:buChar char="•"/>
            </a:pPr>
            <a:r>
              <a:rPr lang="en-US" dirty="0"/>
              <a:t>[READ FOUR BULLETS.]</a:t>
            </a:r>
          </a:p>
        </p:txBody>
      </p:sp>
    </p:spTree>
    <p:extLst>
      <p:ext uri="{BB962C8B-B14F-4D97-AF65-F5344CB8AC3E}">
        <p14:creationId xmlns:p14="http://schemas.microsoft.com/office/powerpoint/2010/main" val="25331546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935"/>
              </a:spcAft>
            </a:pPr>
            <a:r>
              <a:rPr lang="en-US" dirty="0">
                <a:latin typeface="+mn-lt"/>
                <a:ea typeface="Calibri" panose="020F0502020204030204" pitchFamily="34" charset="0"/>
                <a:cs typeface="Times New Roman" panose="02020603050405020304" pitchFamily="18" charset="0"/>
              </a:rPr>
              <a:t>My name is, Tom Mitchell and I have the </a:t>
            </a:r>
            <a:r>
              <a:rPr lang="en-US" u="sng" dirty="0">
                <a:latin typeface="+mn-lt"/>
                <a:ea typeface="Calibri" panose="020F0502020204030204" pitchFamily="34" charset="0"/>
                <a:cs typeface="Times New Roman" panose="02020603050405020304" pitchFamily="18" charset="0"/>
              </a:rPr>
              <a:t>honor of leading the OneAZ Wealth Management team of Wealth Advisors,  located here at the OneAZ Credit Union.</a:t>
            </a:r>
            <a:r>
              <a:rPr lang="en-US" dirty="0">
                <a:latin typeface="+mn-lt"/>
                <a:ea typeface="Calibri" panose="020F0502020204030204" pitchFamily="34" charset="0"/>
                <a:cs typeface="Times New Roman" panose="02020603050405020304" pitchFamily="18" charset="0"/>
              </a:rPr>
              <a:t>    Our full-time professional financial advisors, we are assisting clients and members of the OneAZ Credit Union all over the great state of Arizona!</a:t>
            </a:r>
          </a:p>
          <a:p>
            <a:pPr>
              <a:lnSpc>
                <a:spcPct val="107000"/>
              </a:lnSpc>
              <a:spcAft>
                <a:spcPts val="935"/>
              </a:spcAft>
            </a:pPr>
            <a:r>
              <a:rPr lang="en-US" dirty="0">
                <a:latin typeface="+mn-lt"/>
                <a:ea typeface="Calibri" panose="020F0502020204030204" pitchFamily="34" charset="0"/>
                <a:cs typeface="Times New Roman" panose="02020603050405020304" pitchFamily="18" charset="0"/>
              </a:rPr>
              <a:t>We are very excited to bring these educational topics directly to you and we are planning more in 2024.</a:t>
            </a:r>
            <a:endParaRPr lang="en-US" dirty="0">
              <a:latin typeface="+mn-lt"/>
            </a:endParaRPr>
          </a:p>
          <a:p>
            <a:endParaRPr lang="en-US" dirty="0">
              <a:latin typeface="+mn-lt"/>
            </a:endParaRPr>
          </a:p>
        </p:txBody>
      </p:sp>
      <p:sp>
        <p:nvSpPr>
          <p:cNvPr id="7" name="Slide Number Placeholder 6">
            <a:extLst>
              <a:ext uri="{FF2B5EF4-FFF2-40B4-BE49-F238E27FC236}">
                <a16:creationId xmlns:a16="http://schemas.microsoft.com/office/drawing/2014/main" id="{83B41FEA-157B-203B-DE66-1CF4BF832A50}"/>
              </a:ext>
            </a:extLst>
          </p:cNvPr>
          <p:cNvSpPr>
            <a:spLocks noGrp="1"/>
          </p:cNvSpPr>
          <p:nvPr>
            <p:ph type="sldNum" sz="quarter" idx="5"/>
          </p:nvPr>
        </p:nvSpPr>
        <p:spPr/>
        <p:txBody>
          <a:bodyPr/>
          <a:lstStyle/>
          <a:p>
            <a:pPr defTabSz="1069892" fontAlgn="auto">
              <a:spcBef>
                <a:spcPts val="0"/>
              </a:spcBef>
              <a:spcAft>
                <a:spcPts val="0"/>
              </a:spcAft>
              <a:defRPr/>
            </a:pPr>
            <a:fld id="{FA41E740-A33C-4EDC-A7FF-54C6BCFC745E}" type="slidenum">
              <a:rPr lang="en-US" sz="1400">
                <a:solidFill>
                  <a:prstClr val="black"/>
                </a:solidFill>
                <a:latin typeface="Calibri"/>
                <a:cs typeface="Arial"/>
                <a:sym typeface="Arial"/>
              </a:rPr>
              <a:pPr defTabSz="1069892" fontAlgn="auto">
                <a:spcBef>
                  <a:spcPts val="0"/>
                </a:spcBef>
                <a:spcAft>
                  <a:spcPts val="0"/>
                </a:spcAft>
                <a:defRPr/>
              </a:pPr>
              <a:t>3</a:t>
            </a:fld>
            <a:endParaRPr lang="en-US" sz="1400">
              <a:solidFill>
                <a:prstClr val="black"/>
              </a:solidFill>
              <a:latin typeface="Calibri"/>
              <a:cs typeface="Arial"/>
              <a:sym typeface="Arial"/>
            </a:endParaRPr>
          </a:p>
        </p:txBody>
      </p:sp>
    </p:spTree>
    <p:extLst>
      <p:ext uri="{BB962C8B-B14F-4D97-AF65-F5344CB8AC3E}">
        <p14:creationId xmlns:p14="http://schemas.microsoft.com/office/powerpoint/2010/main" val="265330484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defTabSz="957468">
              <a:defRPr/>
            </a:pPr>
            <a:fld id="{5F7D21B8-C447-4069-BB8E-F680814823AB}" type="slidenum">
              <a:rPr lang="en-US">
                <a:solidFill>
                  <a:srgbClr val="000000"/>
                </a:solidFill>
              </a:rPr>
              <a:pPr defTabSz="957468">
                <a:defRPr/>
              </a:pPr>
              <a:t>30</a:t>
            </a:fld>
            <a:endParaRPr lang="en-US" dirty="0">
              <a:solidFill>
                <a:srgbClr val="000000"/>
              </a:solidFill>
            </a:endParaRPr>
          </a:p>
        </p:txBody>
      </p:sp>
      <p:sp>
        <p:nvSpPr>
          <p:cNvPr id="1073154" name="Rectangle 2"/>
          <p:cNvSpPr>
            <a:spLocks noGrp="1" noRot="1" noChangeAspect="1" noChangeArrowheads="1" noTextEdit="1"/>
          </p:cNvSpPr>
          <p:nvPr>
            <p:ph type="sldImg"/>
          </p:nvPr>
        </p:nvSpPr>
        <p:spPr>
          <a:ln/>
        </p:spPr>
      </p:sp>
      <p:sp>
        <p:nvSpPr>
          <p:cNvPr id="1073155" name="Rectangle 3"/>
          <p:cNvSpPr>
            <a:spLocks noGrp="1" noChangeArrowheads="1"/>
          </p:cNvSpPr>
          <p:nvPr>
            <p:ph type="body" idx="1"/>
          </p:nvPr>
        </p:nvSpPr>
        <p:spPr/>
        <p:txBody>
          <a:bodyPr/>
          <a:lstStyle/>
          <a:p>
            <a:pPr marL="179525" indent="-179525">
              <a:buFont typeface="Arial" panose="020B0604020202020204" pitchFamily="34" charset="0"/>
              <a:buChar char="•"/>
            </a:pPr>
            <a:r>
              <a:rPr lang="en-US" dirty="0"/>
              <a:t>[READ FIRST BULLET.]</a:t>
            </a:r>
          </a:p>
          <a:p>
            <a:pPr marL="179525" indent="-179525">
              <a:buFont typeface="Arial" panose="020B0604020202020204" pitchFamily="34" charset="0"/>
              <a:buChar char="•"/>
            </a:pPr>
            <a:r>
              <a:rPr lang="en-US" dirty="0"/>
              <a:t>[CLICK AND READ SECOND BULLET.]</a:t>
            </a:r>
          </a:p>
        </p:txBody>
      </p:sp>
    </p:spTree>
    <p:extLst>
      <p:ext uri="{BB962C8B-B14F-4D97-AF65-F5344CB8AC3E}">
        <p14:creationId xmlns:p14="http://schemas.microsoft.com/office/powerpoint/2010/main" val="39658982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defTabSz="957468">
              <a:defRPr/>
            </a:pPr>
            <a:fld id="{5F7D21B8-C447-4069-BB8E-F680814823AB}" type="slidenum">
              <a:rPr lang="en-US">
                <a:solidFill>
                  <a:srgbClr val="000000"/>
                </a:solidFill>
              </a:rPr>
              <a:pPr defTabSz="957468">
                <a:defRPr/>
              </a:pPr>
              <a:t>31</a:t>
            </a:fld>
            <a:endParaRPr lang="en-US" dirty="0">
              <a:solidFill>
                <a:srgbClr val="000000"/>
              </a:solidFill>
            </a:endParaRPr>
          </a:p>
        </p:txBody>
      </p:sp>
      <p:sp>
        <p:nvSpPr>
          <p:cNvPr id="1073154" name="Rectangle 2"/>
          <p:cNvSpPr>
            <a:spLocks noGrp="1" noRot="1" noChangeAspect="1" noChangeArrowheads="1" noTextEdit="1"/>
          </p:cNvSpPr>
          <p:nvPr>
            <p:ph type="sldImg"/>
          </p:nvPr>
        </p:nvSpPr>
        <p:spPr>
          <a:ln/>
        </p:spPr>
      </p:sp>
      <p:sp>
        <p:nvSpPr>
          <p:cNvPr id="1073155" name="Rectangle 3"/>
          <p:cNvSpPr>
            <a:spLocks noGrp="1" noChangeArrowheads="1"/>
          </p:cNvSpPr>
          <p:nvPr>
            <p:ph type="body" idx="1"/>
          </p:nvPr>
        </p:nvSpPr>
        <p:spPr/>
        <p:txBody>
          <a:bodyPr/>
          <a:lstStyle/>
          <a:p>
            <a:pPr marL="179525" indent="-179525">
              <a:buFont typeface="Arial" panose="020B0604020202020204" pitchFamily="34" charset="0"/>
              <a:buChar char="•"/>
            </a:pPr>
            <a:r>
              <a:rPr lang="en-US" dirty="0"/>
              <a:t>[READ BULLETS]</a:t>
            </a:r>
          </a:p>
        </p:txBody>
      </p:sp>
    </p:spTree>
    <p:extLst>
      <p:ext uri="{BB962C8B-B14F-4D97-AF65-F5344CB8AC3E}">
        <p14:creationId xmlns:p14="http://schemas.microsoft.com/office/powerpoint/2010/main" val="67368342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3116F3F-E3D9-4827-A3BB-8A372DA92AD8}" type="slidenum">
              <a:rPr lang="en-US"/>
              <a:pPr/>
              <a:t>32</a:t>
            </a:fld>
            <a:endParaRPr lang="en-US" dirty="0"/>
          </a:p>
        </p:txBody>
      </p:sp>
      <p:sp>
        <p:nvSpPr>
          <p:cNvPr id="1106946" name="Rectangle 2"/>
          <p:cNvSpPr>
            <a:spLocks noGrp="1" noRot="1" noChangeAspect="1" noChangeArrowheads="1" noTextEdit="1"/>
          </p:cNvSpPr>
          <p:nvPr>
            <p:ph type="sldImg"/>
          </p:nvPr>
        </p:nvSpPr>
        <p:spPr>
          <a:ln/>
        </p:spPr>
      </p:sp>
      <p:sp>
        <p:nvSpPr>
          <p:cNvPr id="1106947" name="Rectangle 3"/>
          <p:cNvSpPr>
            <a:spLocks noGrp="1" noChangeArrowheads="1"/>
          </p:cNvSpPr>
          <p:nvPr>
            <p:ph type="body" idx="1"/>
          </p:nvPr>
        </p:nvSpPr>
        <p:spPr/>
        <p:txBody>
          <a:bodyPr/>
          <a:lstStyle/>
          <a:p>
            <a:pPr marL="179525" indent="-179525">
              <a:buFont typeface="Arial" panose="020B0604020202020204" pitchFamily="34" charset="0"/>
              <a:buChar char="•"/>
            </a:pPr>
            <a:r>
              <a:rPr lang="en-US" dirty="0"/>
              <a:t>Social Security also provides survivor benefits … our sixth rule of the road.  </a:t>
            </a:r>
          </a:p>
          <a:p>
            <a:pPr marL="179525" indent="-179525">
              <a:buFont typeface="Arial" panose="020B0604020202020204" pitchFamily="34" charset="0"/>
              <a:buChar char="•"/>
            </a:pPr>
            <a:r>
              <a:rPr lang="en-US" dirty="0"/>
              <a:t>[READ BULLETS.]</a:t>
            </a:r>
          </a:p>
          <a:p>
            <a:pPr marL="179525" indent="-179525">
              <a:buFont typeface="Arial" panose="020B0604020202020204" pitchFamily="34" charset="0"/>
              <a:buChar char="•"/>
            </a:pPr>
            <a:r>
              <a:rPr lang="en-US" dirty="0"/>
              <a:t>One other item to note here is that there is a unique difference between regular ex-spouse benefits vs. ex-spouse </a:t>
            </a:r>
            <a:r>
              <a:rPr lang="en-US" b="1" dirty="0"/>
              <a:t>survivor</a:t>
            </a:r>
            <a:r>
              <a:rPr lang="en-US" dirty="0"/>
              <a:t> benefits. When an ex-spouse applies for their regular divorced-spouse benefits, one of the conditions of eligibility is that the ex-spouse has not remarried. </a:t>
            </a:r>
          </a:p>
          <a:p>
            <a:pPr marL="179525" indent="-179525">
              <a:buFont typeface="Arial" panose="020B0604020202020204" pitchFamily="34" charset="0"/>
              <a:buChar char="•"/>
            </a:pPr>
            <a:r>
              <a:rPr lang="en-US" dirty="0"/>
              <a:t>But with ex-spouse </a:t>
            </a:r>
            <a:r>
              <a:rPr lang="en-US" b="1" dirty="0"/>
              <a:t>survivor</a:t>
            </a:r>
            <a:r>
              <a:rPr lang="en-US" dirty="0"/>
              <a:t> benefits, the ex-spouse can continue to receive the survivor benefits even if they have remarried, </a:t>
            </a:r>
            <a:r>
              <a:rPr lang="en-US" b="1" dirty="0"/>
              <a:t>as long as the remarriage occurs after the age of 60, or 50 if disabled</a:t>
            </a:r>
            <a:r>
              <a:rPr lang="en-US" dirty="0"/>
              <a:t>. </a:t>
            </a:r>
          </a:p>
          <a:p>
            <a:pPr marL="179525" indent="-179525">
              <a:buFont typeface="Arial" panose="020B0604020202020204" pitchFamily="34" charset="0"/>
              <a:buChar char="•"/>
            </a:pPr>
            <a:r>
              <a:rPr lang="en-US" dirty="0"/>
              <a:t>So, if you are an ex-spouse and eligible for these types of benefits, it’s important that you talk to someone about the details of your personal situation. </a:t>
            </a:r>
          </a:p>
        </p:txBody>
      </p:sp>
    </p:spTree>
    <p:extLst>
      <p:ext uri="{BB962C8B-B14F-4D97-AF65-F5344CB8AC3E}">
        <p14:creationId xmlns:p14="http://schemas.microsoft.com/office/powerpoint/2010/main" val="232750238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5DED170-D7FE-4815-835D-7C81AF446373}" type="slidenum">
              <a:rPr lang="en-US"/>
              <a:pPr/>
              <a:t>33</a:t>
            </a:fld>
            <a:endParaRPr lang="en-US" dirty="0"/>
          </a:p>
        </p:txBody>
      </p:sp>
      <p:sp>
        <p:nvSpPr>
          <p:cNvPr id="1107970" name="Rectangle 2"/>
          <p:cNvSpPr>
            <a:spLocks noGrp="1" noRot="1" noChangeAspect="1" noChangeArrowheads="1" noTextEdit="1"/>
          </p:cNvSpPr>
          <p:nvPr>
            <p:ph type="sldImg"/>
          </p:nvPr>
        </p:nvSpPr>
        <p:spPr>
          <a:ln/>
        </p:spPr>
      </p:sp>
      <p:sp>
        <p:nvSpPr>
          <p:cNvPr id="1107971" name="Rectangle 3"/>
          <p:cNvSpPr>
            <a:spLocks noGrp="1" noChangeArrowheads="1"/>
          </p:cNvSpPr>
          <p:nvPr>
            <p:ph type="body" idx="1"/>
          </p:nvPr>
        </p:nvSpPr>
        <p:spPr/>
        <p:txBody>
          <a:bodyPr/>
          <a:lstStyle/>
          <a:p>
            <a:pPr marL="179525" indent="-179525">
              <a:buFont typeface="Arial" panose="020B0604020202020204" pitchFamily="34" charset="0"/>
              <a:buChar char="•"/>
            </a:pPr>
            <a:r>
              <a:rPr lang="en-US" dirty="0"/>
              <a:t>Now, when it comes to this whole issue of survivor benefits, let’s look at a quick example of how this works.</a:t>
            </a:r>
          </a:p>
          <a:p>
            <a:pPr marL="179525" indent="-179525">
              <a:buFont typeface="Arial" panose="020B0604020202020204" pitchFamily="34" charset="0"/>
              <a:buChar char="•"/>
            </a:pPr>
            <a:r>
              <a:rPr lang="en-US" dirty="0"/>
              <a:t>[READ BULLET]</a:t>
            </a:r>
          </a:p>
          <a:p>
            <a:pPr marL="179525" indent="-179525">
              <a:buFont typeface="Arial" panose="020B0604020202020204" pitchFamily="34" charset="0"/>
              <a:buChar char="•"/>
            </a:pPr>
            <a:r>
              <a:rPr lang="en-US" dirty="0"/>
              <a:t>[CLICK AND READ SECOND BULLET]</a:t>
            </a:r>
          </a:p>
        </p:txBody>
      </p:sp>
    </p:spTree>
    <p:extLst>
      <p:ext uri="{BB962C8B-B14F-4D97-AF65-F5344CB8AC3E}">
        <p14:creationId xmlns:p14="http://schemas.microsoft.com/office/powerpoint/2010/main" val="128882154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E367B31-7899-4881-ACC5-ADA410CED70D}" type="slidenum">
              <a:rPr lang="en-US"/>
              <a:pPr/>
              <a:t>34</a:t>
            </a:fld>
            <a:endParaRPr lang="en-US" dirty="0"/>
          </a:p>
        </p:txBody>
      </p:sp>
      <p:sp>
        <p:nvSpPr>
          <p:cNvPr id="1108994" name="Rectangle 2"/>
          <p:cNvSpPr>
            <a:spLocks noGrp="1" noRot="1" noChangeAspect="1" noChangeArrowheads="1" noTextEdit="1"/>
          </p:cNvSpPr>
          <p:nvPr>
            <p:ph type="sldImg"/>
          </p:nvPr>
        </p:nvSpPr>
        <p:spPr>
          <a:ln/>
        </p:spPr>
      </p:sp>
      <p:sp>
        <p:nvSpPr>
          <p:cNvPr id="1108995" name="Rectangle 3"/>
          <p:cNvSpPr>
            <a:spLocks noGrp="1" noChangeArrowheads="1"/>
          </p:cNvSpPr>
          <p:nvPr>
            <p:ph type="body" idx="1"/>
          </p:nvPr>
        </p:nvSpPr>
        <p:spPr/>
        <p:txBody>
          <a:bodyPr/>
          <a:lstStyle/>
          <a:p>
            <a:pPr marL="179525" indent="-179525">
              <a:buFont typeface="Arial" panose="020B0604020202020204" pitchFamily="34" charset="0"/>
              <a:buChar char="•"/>
            </a:pPr>
            <a:r>
              <a:rPr lang="en-US" dirty="0"/>
              <a:t>[READ BULLET.]</a:t>
            </a:r>
          </a:p>
        </p:txBody>
      </p:sp>
    </p:spTree>
    <p:extLst>
      <p:ext uri="{BB962C8B-B14F-4D97-AF65-F5344CB8AC3E}">
        <p14:creationId xmlns:p14="http://schemas.microsoft.com/office/powerpoint/2010/main" val="40324909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822BD2B-F47E-4750-A455-9CB3C46A0C6A}" type="slidenum">
              <a:rPr lang="en-US"/>
              <a:pPr/>
              <a:t>35</a:t>
            </a:fld>
            <a:endParaRPr lang="en-US" dirty="0"/>
          </a:p>
        </p:txBody>
      </p:sp>
      <p:sp>
        <p:nvSpPr>
          <p:cNvPr id="1026050" name="Rectangle 2"/>
          <p:cNvSpPr>
            <a:spLocks noGrp="1" noRot="1" noChangeAspect="1" noChangeArrowheads="1" noTextEdit="1"/>
          </p:cNvSpPr>
          <p:nvPr>
            <p:ph type="sldImg"/>
          </p:nvPr>
        </p:nvSpPr>
        <p:spPr>
          <a:ln/>
        </p:spPr>
      </p:sp>
      <p:sp>
        <p:nvSpPr>
          <p:cNvPr id="1026051" name="Rectangle 3"/>
          <p:cNvSpPr>
            <a:spLocks noGrp="1" noChangeArrowheads="1"/>
          </p:cNvSpPr>
          <p:nvPr>
            <p:ph type="body" idx="1"/>
          </p:nvPr>
        </p:nvSpPr>
        <p:spPr/>
        <p:txBody>
          <a:bodyPr/>
          <a:lstStyle/>
          <a:p>
            <a:pPr marL="179525" indent="-179525">
              <a:buFont typeface="Arial" panose="020B0604020202020204" pitchFamily="34" charset="0"/>
              <a:buChar char="•"/>
            </a:pPr>
            <a:r>
              <a:rPr lang="en-US" dirty="0"/>
              <a:t>But, if you do receive benefits before retirement age and continue to work, some of your benefits may be withheld … our number 7 rule of the road.</a:t>
            </a:r>
          </a:p>
          <a:p>
            <a:pPr marL="179525" indent="-179525">
              <a:buFont typeface="Arial" panose="020B0604020202020204" pitchFamily="34" charset="0"/>
              <a:buChar char="•"/>
            </a:pPr>
            <a:r>
              <a:rPr lang="en-US" dirty="0"/>
              <a:t>[READ LAST 3 BULLETS AND CLICK TO BRING UP CHART]</a:t>
            </a:r>
          </a:p>
        </p:txBody>
      </p:sp>
    </p:spTree>
    <p:extLst>
      <p:ext uri="{BB962C8B-B14F-4D97-AF65-F5344CB8AC3E}">
        <p14:creationId xmlns:p14="http://schemas.microsoft.com/office/powerpoint/2010/main" val="282326734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C71598F-3003-4906-ADC1-896DFB590067}" type="slidenum">
              <a:rPr lang="en-US"/>
              <a:pPr/>
              <a:t>36</a:t>
            </a:fld>
            <a:endParaRPr lang="en-US" dirty="0"/>
          </a:p>
        </p:txBody>
      </p:sp>
      <p:sp>
        <p:nvSpPr>
          <p:cNvPr id="1025026" name="Rectangle 2"/>
          <p:cNvSpPr>
            <a:spLocks noGrp="1" noRot="1" noChangeAspect="1" noChangeArrowheads="1" noTextEdit="1"/>
          </p:cNvSpPr>
          <p:nvPr>
            <p:ph type="sldImg"/>
          </p:nvPr>
        </p:nvSpPr>
        <p:spPr>
          <a:ln/>
        </p:spPr>
      </p:sp>
      <p:sp>
        <p:nvSpPr>
          <p:cNvPr id="1025027" name="Rectangle 3"/>
          <p:cNvSpPr>
            <a:spLocks noGrp="1" noChangeArrowheads="1"/>
          </p:cNvSpPr>
          <p:nvPr>
            <p:ph type="body" idx="1"/>
          </p:nvPr>
        </p:nvSpPr>
        <p:spPr/>
        <p:txBody>
          <a:bodyPr/>
          <a:lstStyle/>
          <a:p>
            <a:pPr marL="179525" indent="-179525">
              <a:buFont typeface="Arial" panose="020B0604020202020204" pitchFamily="34" charset="0"/>
              <a:buChar char="•"/>
            </a:pPr>
            <a:r>
              <a:rPr lang="en-US" dirty="0"/>
              <a:t>Number 8 covers how pension income may be handled.</a:t>
            </a:r>
          </a:p>
          <a:p>
            <a:pPr marL="179525" indent="-179525">
              <a:buFont typeface="Arial" panose="020B0604020202020204" pitchFamily="34" charset="0"/>
              <a:buChar char="•"/>
            </a:pPr>
            <a:r>
              <a:rPr lang="en-US" dirty="0"/>
              <a:t>[READ BULLETS.]</a:t>
            </a:r>
          </a:p>
          <a:p>
            <a:pPr marL="179525" indent="-179525">
              <a:buFont typeface="Arial" panose="020B0604020202020204" pitchFamily="34" charset="0"/>
              <a:buChar char="•"/>
            </a:pPr>
            <a:r>
              <a:rPr lang="en-US" dirty="0"/>
              <a:t>[IF THERE ARE DETAILED QUESTIONS REGARDING THIS, MORE BACKGROUND IS BELOW…]</a:t>
            </a:r>
          </a:p>
          <a:p>
            <a:pPr marL="658259" lvl="1" indent="-179525">
              <a:buFont typeface="Arial" panose="020B0604020202020204" pitchFamily="34" charset="0"/>
              <a:buChar char="•"/>
            </a:pPr>
            <a:r>
              <a:rPr lang="en-US" dirty="0"/>
              <a:t>Government Pension Offset applies to individuals receiving civil service pension while also receiving a spousal or survivor's benefit. An example of this is a person receiving a monthly civil service pension of $600. With the offset, two-thirds of that ($400) must be deducted from their Social Security benefits. If the person is eligible for a spousal benefit of $500, then they would only receive $100 ($500 - $400) in Social Security due to the Government Pension Offset.</a:t>
            </a:r>
          </a:p>
          <a:p>
            <a:pPr marL="658259" lvl="1" indent="-179525">
              <a:buFont typeface="Arial" panose="020B0604020202020204" pitchFamily="34" charset="0"/>
              <a:buChar char="•"/>
            </a:pPr>
            <a:r>
              <a:rPr lang="en-US" dirty="0"/>
              <a:t>Windfall Elimination Provision applies to individuals who earned a pension in any job where Social Security taxes were not withheld, and they also worked in other jobs long enough to qualify for a Social Security benefit. The formula used for the benefit reduction is much more complicated than the Government Pension Offset formula, but in a nutshell, the 90% used in the 1st bend point in determining the PIA will be reduced to a lower percentage based on the number of years of substantial earnings (an amount that varies depending on the person's year of birth).</a:t>
            </a:r>
          </a:p>
        </p:txBody>
      </p:sp>
    </p:spTree>
    <p:extLst>
      <p:ext uri="{BB962C8B-B14F-4D97-AF65-F5344CB8AC3E}">
        <p14:creationId xmlns:p14="http://schemas.microsoft.com/office/powerpoint/2010/main" val="290827874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4BF4031-1A29-4815-809E-664A78F0FA2B}" type="slidenum">
              <a:rPr lang="en-US"/>
              <a:pPr/>
              <a:t>37</a:t>
            </a:fld>
            <a:endParaRPr lang="en-US" dirty="0"/>
          </a:p>
        </p:txBody>
      </p:sp>
      <p:sp>
        <p:nvSpPr>
          <p:cNvPr id="1075202" name="Rectangle 2"/>
          <p:cNvSpPr>
            <a:spLocks noGrp="1" noRot="1" noChangeAspect="1" noChangeArrowheads="1" noTextEdit="1"/>
          </p:cNvSpPr>
          <p:nvPr>
            <p:ph type="sldImg"/>
          </p:nvPr>
        </p:nvSpPr>
        <p:spPr>
          <a:ln/>
        </p:spPr>
      </p:sp>
      <p:sp>
        <p:nvSpPr>
          <p:cNvPr id="1075203" name="Rectangle 3"/>
          <p:cNvSpPr>
            <a:spLocks noGrp="1" noChangeArrowheads="1"/>
          </p:cNvSpPr>
          <p:nvPr>
            <p:ph type="body" idx="1"/>
          </p:nvPr>
        </p:nvSpPr>
        <p:spPr/>
        <p:txBody>
          <a:bodyPr/>
          <a:lstStyle/>
          <a:p>
            <a:pPr marL="179525" indent="-179525">
              <a:buFont typeface="Arial" panose="020B0604020202020204" pitchFamily="34" charset="0"/>
              <a:buChar char="•"/>
            </a:pPr>
            <a:r>
              <a:rPr lang="en-US" i="1" dirty="0"/>
              <a:t>Guess what?</a:t>
            </a:r>
            <a:r>
              <a:rPr lang="en-US" dirty="0"/>
              <a:t> Social Security benefits may also be taxable, depending on how much other income you earn. </a:t>
            </a:r>
          </a:p>
          <a:p>
            <a:pPr marL="179525" indent="-179525">
              <a:buFont typeface="Arial" panose="020B0604020202020204" pitchFamily="34" charset="0"/>
              <a:buChar char="•"/>
            </a:pPr>
            <a:r>
              <a:rPr lang="en-US" dirty="0"/>
              <a:t>[CLICK TO BRING UP CHART.</a:t>
            </a:r>
            <a:r>
              <a:rPr lang="en-US" baseline="0" dirty="0"/>
              <a:t> </a:t>
            </a:r>
            <a:r>
              <a:rPr lang="en-US" dirty="0"/>
              <a:t>READ THROUGH CHART.]</a:t>
            </a:r>
          </a:p>
          <a:p>
            <a:pPr marL="179525" indent="-179525">
              <a:buFont typeface="Arial" panose="020B0604020202020204" pitchFamily="34" charset="0"/>
              <a:buChar char="•"/>
            </a:pPr>
            <a:r>
              <a:rPr lang="en-US" dirty="0"/>
              <a:t>Note that these percentages are not tax rates. They are just the amount of your benefit that you must include as income on your tax return.  </a:t>
            </a:r>
          </a:p>
        </p:txBody>
      </p:sp>
    </p:spTree>
    <p:extLst>
      <p:ext uri="{BB962C8B-B14F-4D97-AF65-F5344CB8AC3E}">
        <p14:creationId xmlns:p14="http://schemas.microsoft.com/office/powerpoint/2010/main" val="337876354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C108057-060F-49A7-ABB1-059888068458}" type="slidenum">
              <a:rPr lang="en-US"/>
              <a:pPr/>
              <a:t>38</a:t>
            </a:fld>
            <a:endParaRPr lang="en-US" dirty="0"/>
          </a:p>
        </p:txBody>
      </p:sp>
      <p:sp>
        <p:nvSpPr>
          <p:cNvPr id="1110018" name="Rectangle 2"/>
          <p:cNvSpPr>
            <a:spLocks noGrp="1" noRot="1" noChangeAspect="1" noChangeArrowheads="1" noTextEdit="1"/>
          </p:cNvSpPr>
          <p:nvPr>
            <p:ph type="sldImg"/>
          </p:nvPr>
        </p:nvSpPr>
        <p:spPr>
          <a:ln/>
        </p:spPr>
      </p:sp>
      <p:sp>
        <p:nvSpPr>
          <p:cNvPr id="1110019" name="Rectangle 3"/>
          <p:cNvSpPr>
            <a:spLocks noGrp="1" noChangeArrowheads="1"/>
          </p:cNvSpPr>
          <p:nvPr>
            <p:ph type="body" idx="1"/>
          </p:nvPr>
        </p:nvSpPr>
        <p:spPr/>
        <p:txBody>
          <a:bodyPr/>
          <a:lstStyle/>
          <a:p>
            <a:pPr marL="179525" indent="-179525">
              <a:buFont typeface="Arial" panose="020B0604020202020204" pitchFamily="34" charset="0"/>
              <a:buChar char="•"/>
            </a:pPr>
            <a:r>
              <a:rPr lang="en-US" dirty="0"/>
              <a:t>And our last rule of the road is about the valuable inflation adjustments that apply to Social Security benefits each year. </a:t>
            </a:r>
          </a:p>
          <a:p>
            <a:pPr marL="179525" indent="-179525">
              <a:buFont typeface="Arial" panose="020B0604020202020204" pitchFamily="34" charset="0"/>
              <a:buChar char="•"/>
            </a:pPr>
            <a:r>
              <a:rPr lang="en-US" dirty="0"/>
              <a:t>[READ BULLETS.]</a:t>
            </a:r>
          </a:p>
        </p:txBody>
      </p:sp>
    </p:spTree>
    <p:extLst>
      <p:ext uri="{BB962C8B-B14F-4D97-AF65-F5344CB8AC3E}">
        <p14:creationId xmlns:p14="http://schemas.microsoft.com/office/powerpoint/2010/main" val="288001029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6D81BCD-CC36-4594-A70E-C62AABCF4219}" type="slidenum">
              <a:rPr lang="en-US"/>
              <a:pPr/>
              <a:t>39</a:t>
            </a:fld>
            <a:endParaRPr lang="en-US" dirty="0"/>
          </a:p>
        </p:txBody>
      </p:sp>
      <p:sp>
        <p:nvSpPr>
          <p:cNvPr id="1111042" name="Rectangle 2"/>
          <p:cNvSpPr>
            <a:spLocks noGrp="1" noRot="1" noChangeAspect="1" noChangeArrowheads="1" noTextEdit="1"/>
          </p:cNvSpPr>
          <p:nvPr>
            <p:ph type="sldImg"/>
          </p:nvPr>
        </p:nvSpPr>
        <p:spPr>
          <a:ln/>
        </p:spPr>
      </p:sp>
      <p:sp>
        <p:nvSpPr>
          <p:cNvPr id="1111043" name="Rectangle 3"/>
          <p:cNvSpPr>
            <a:spLocks noGrp="1" noChangeArrowheads="1"/>
          </p:cNvSpPr>
          <p:nvPr>
            <p:ph type="body" idx="1"/>
          </p:nvPr>
        </p:nvSpPr>
        <p:spPr/>
        <p:txBody>
          <a:bodyPr/>
          <a:lstStyle/>
          <a:p>
            <a:pPr marL="179525" indent="-179525">
              <a:buFont typeface="Arial" panose="020B0604020202020204" pitchFamily="34" charset="0"/>
              <a:buChar char="•"/>
            </a:pPr>
            <a:r>
              <a:rPr lang="en-US" dirty="0"/>
              <a:t>As you can see, looking back at the history of COLAs, the numbers can fluctuate from year to year. Back in the early 1980s, there were years of double-digit inflation, and until very recently, we’ve even seen times where there’s been no inflation at all.</a:t>
            </a:r>
          </a:p>
          <a:p>
            <a:pPr marL="179525" indent="-179525">
              <a:buFont typeface="Arial" panose="020B0604020202020204" pitchFamily="34" charset="0"/>
              <a:buChar char="•"/>
            </a:pPr>
            <a:r>
              <a:rPr lang="en-US" dirty="0"/>
              <a:t>Remember, though, even if actual costs go down (deflation), your Social Security does not decrease. It stays the same.</a:t>
            </a:r>
          </a:p>
          <a:p>
            <a:pPr marL="179525" indent="-179525">
              <a:buFont typeface="Arial" panose="020B0604020202020204" pitchFamily="34" charset="0"/>
              <a:buChar char="•"/>
            </a:pPr>
            <a:r>
              <a:rPr lang="en-US" dirty="0"/>
              <a:t>[CLICK AND READ STATEMENT]</a:t>
            </a:r>
          </a:p>
        </p:txBody>
      </p:sp>
    </p:spTree>
    <p:extLst>
      <p:ext uri="{BB962C8B-B14F-4D97-AF65-F5344CB8AC3E}">
        <p14:creationId xmlns:p14="http://schemas.microsoft.com/office/powerpoint/2010/main" val="21877065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936"/>
              </a:spcAft>
            </a:pPr>
            <a:r>
              <a:rPr lang="en-US" sz="1500" dirty="0">
                <a:latin typeface="Calibri" panose="020F0502020204030204" pitchFamily="34" charset="0"/>
                <a:ea typeface="Calibri" panose="020F0502020204030204" pitchFamily="34" charset="0"/>
                <a:cs typeface="Times New Roman" panose="02020603050405020304" pitchFamily="18" charset="0"/>
              </a:rPr>
              <a:t>First,</a:t>
            </a:r>
            <a:r>
              <a:rPr lang="en-US" sz="1500" b="1" dirty="0">
                <a:latin typeface="Calibri" panose="020F0502020204030204" pitchFamily="34" charset="0"/>
                <a:ea typeface="Calibri" panose="020F0502020204030204" pitchFamily="34" charset="0"/>
                <a:cs typeface="Times New Roman" panose="02020603050405020304" pitchFamily="18" charset="0"/>
              </a:rPr>
              <a:t> here is our Information page,  it contains our required legal disclosures for your convenience.  </a:t>
            </a:r>
            <a:endParaRPr lang="en-US" sz="15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936"/>
              </a:spcAft>
            </a:pPr>
            <a:r>
              <a:rPr lang="en-US" sz="1500" dirty="0">
                <a:latin typeface="Calibri" panose="020F0502020204030204" pitchFamily="34" charset="0"/>
                <a:ea typeface="Calibri" panose="020F0502020204030204" pitchFamily="34" charset="0"/>
                <a:cs typeface="Times New Roman" panose="02020603050405020304" pitchFamily="18" charset="0"/>
              </a:rPr>
              <a:t>Please always check out our </a:t>
            </a:r>
            <a:r>
              <a:rPr lang="en-US" sz="1500" b="1" dirty="0">
                <a:latin typeface="Calibri" panose="020F0502020204030204" pitchFamily="34" charset="0"/>
                <a:ea typeface="Calibri" panose="020F0502020204030204" pitchFamily="34" charset="0"/>
                <a:cs typeface="Times New Roman" panose="02020603050405020304" pitchFamily="18" charset="0"/>
              </a:rPr>
              <a:t>OneAZWealth.com</a:t>
            </a:r>
            <a:r>
              <a:rPr lang="en-US" sz="1500" dirty="0">
                <a:latin typeface="Calibri" panose="020F0502020204030204" pitchFamily="34" charset="0"/>
                <a:ea typeface="Calibri" panose="020F0502020204030204" pitchFamily="34" charset="0"/>
                <a:cs typeface="Times New Roman" panose="02020603050405020304" pitchFamily="18" charset="0"/>
              </a:rPr>
              <a:t> website for upcoming webinar events. </a:t>
            </a:r>
          </a:p>
          <a:p>
            <a:endParaRPr lang="en-US" sz="1500" dirty="0"/>
          </a:p>
        </p:txBody>
      </p:sp>
      <p:sp>
        <p:nvSpPr>
          <p:cNvPr id="7" name="Slide Number Placeholder 6">
            <a:extLst>
              <a:ext uri="{FF2B5EF4-FFF2-40B4-BE49-F238E27FC236}">
                <a16:creationId xmlns:a16="http://schemas.microsoft.com/office/drawing/2014/main" id="{4466B76B-BE24-59C9-5522-39A9D9BFA720}"/>
              </a:ext>
            </a:extLst>
          </p:cNvPr>
          <p:cNvSpPr>
            <a:spLocks noGrp="1"/>
          </p:cNvSpPr>
          <p:nvPr>
            <p:ph type="sldNum" sz="quarter" idx="5"/>
          </p:nvPr>
        </p:nvSpPr>
        <p:spPr/>
        <p:txBody>
          <a:bodyPr/>
          <a:lstStyle/>
          <a:p>
            <a:pPr defTabSz="1069906" fontAlgn="auto">
              <a:spcBef>
                <a:spcPts val="0"/>
              </a:spcBef>
              <a:spcAft>
                <a:spcPts val="0"/>
              </a:spcAft>
              <a:defRPr/>
            </a:pPr>
            <a:fld id="{FA41E740-A33C-4EDC-A7FF-54C6BCFC745E}" type="slidenum">
              <a:rPr lang="en-US" sz="1500">
                <a:solidFill>
                  <a:prstClr val="black"/>
                </a:solidFill>
                <a:latin typeface="Calibri" panose="020F0502020204030204"/>
              </a:rPr>
              <a:pPr defTabSz="1069906" fontAlgn="auto">
                <a:spcBef>
                  <a:spcPts val="0"/>
                </a:spcBef>
                <a:spcAft>
                  <a:spcPts val="0"/>
                </a:spcAft>
                <a:defRPr/>
              </a:pPr>
              <a:t>4</a:t>
            </a:fld>
            <a:endParaRPr lang="en-US" sz="1500">
              <a:solidFill>
                <a:prstClr val="black"/>
              </a:solidFill>
              <a:latin typeface="Calibri" panose="020F0502020204030204"/>
            </a:endParaRPr>
          </a:p>
        </p:txBody>
      </p:sp>
    </p:spTree>
    <p:extLst>
      <p:ext uri="{BB962C8B-B14F-4D97-AF65-F5344CB8AC3E}">
        <p14:creationId xmlns:p14="http://schemas.microsoft.com/office/powerpoint/2010/main" val="294765399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1F8A3BE-05C3-484B-898C-6EB98A640628}" type="slidenum">
              <a:rPr lang="en-US"/>
              <a:pPr/>
              <a:t>40</a:t>
            </a:fld>
            <a:endParaRPr lang="en-US" dirty="0"/>
          </a:p>
        </p:txBody>
      </p:sp>
      <p:sp>
        <p:nvSpPr>
          <p:cNvPr id="1113090" name="Rectangle 2"/>
          <p:cNvSpPr>
            <a:spLocks noGrp="1" noRot="1" noChangeAspect="1" noChangeArrowheads="1" noTextEdit="1"/>
          </p:cNvSpPr>
          <p:nvPr>
            <p:ph type="sldImg"/>
          </p:nvPr>
        </p:nvSpPr>
        <p:spPr>
          <a:ln/>
        </p:spPr>
      </p:sp>
      <p:sp>
        <p:nvSpPr>
          <p:cNvPr id="1113091" name="Rectangle 3"/>
          <p:cNvSpPr>
            <a:spLocks noGrp="1" noChangeArrowheads="1"/>
          </p:cNvSpPr>
          <p:nvPr>
            <p:ph type="body" idx="1"/>
          </p:nvPr>
        </p:nvSpPr>
        <p:spPr/>
        <p:txBody>
          <a:bodyPr/>
          <a:lstStyle/>
          <a:p>
            <a:pPr marL="179525" indent="-179525">
              <a:buFont typeface="Arial" panose="020B0604020202020204" pitchFamily="34" charset="0"/>
              <a:buChar char="•"/>
            </a:pPr>
            <a:r>
              <a:rPr lang="en-US" dirty="0"/>
              <a:t>[READ TOP SECTION.]</a:t>
            </a:r>
          </a:p>
          <a:p>
            <a:pPr marL="179525" indent="-179525">
              <a:buFont typeface="Arial" panose="020B0604020202020204" pitchFamily="34" charset="0"/>
              <a:buChar char="•"/>
            </a:pPr>
            <a:r>
              <a:rPr lang="en-US" dirty="0"/>
              <a:t>[CLICK TO BRING UP SECOND BULLET. READ BULLET]</a:t>
            </a:r>
          </a:p>
          <a:p>
            <a:pPr marL="179525" indent="-179525" defTabSz="957468">
              <a:buFont typeface="Arial" panose="020B0604020202020204" pitchFamily="34" charset="0"/>
              <a:buChar char="•"/>
              <a:defRPr/>
            </a:pPr>
            <a:r>
              <a:rPr lang="en-US" dirty="0"/>
              <a:t>[CLICK TO BRING UP THIRD BULLET. READ BULLET]</a:t>
            </a:r>
          </a:p>
          <a:p>
            <a:pPr marL="179525" indent="-179525">
              <a:buFont typeface="Arial" panose="020B0604020202020204" pitchFamily="34" charset="0"/>
              <a:buChar char="•"/>
            </a:pPr>
            <a:r>
              <a:rPr lang="en-US" dirty="0"/>
              <a:t>[REMIND</a:t>
            </a:r>
            <a:r>
              <a:rPr lang="en-US" baseline="0" dirty="0"/>
              <a:t> THEM TO CHECK THEIR STATEMENTS ONLINE AT SSA.GOV, AND SEE MORE ON THE NEXT SLIDE.]</a:t>
            </a:r>
            <a:endParaRPr lang="en-US" dirty="0"/>
          </a:p>
        </p:txBody>
      </p:sp>
    </p:spTree>
    <p:extLst>
      <p:ext uri="{BB962C8B-B14F-4D97-AF65-F5344CB8AC3E}">
        <p14:creationId xmlns:p14="http://schemas.microsoft.com/office/powerpoint/2010/main" val="19281965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460D16D-9435-4E43-9537-BFE78D677091}" type="slidenum">
              <a:rPr lang="en-US"/>
              <a:pPr/>
              <a:t>41</a:t>
            </a:fld>
            <a:endParaRPr lang="en-US" dirty="0"/>
          </a:p>
        </p:txBody>
      </p:sp>
      <p:sp>
        <p:nvSpPr>
          <p:cNvPr id="1071106" name="Rectangle 2"/>
          <p:cNvSpPr>
            <a:spLocks noGrp="1" noRot="1" noChangeAspect="1" noChangeArrowheads="1" noTextEdit="1"/>
          </p:cNvSpPr>
          <p:nvPr>
            <p:ph type="sldImg"/>
          </p:nvPr>
        </p:nvSpPr>
        <p:spPr>
          <a:ln/>
        </p:spPr>
      </p:sp>
      <p:sp>
        <p:nvSpPr>
          <p:cNvPr id="1071107" name="Rectangle 3"/>
          <p:cNvSpPr>
            <a:spLocks noGrp="1" noChangeArrowheads="1"/>
          </p:cNvSpPr>
          <p:nvPr>
            <p:ph type="body" idx="1"/>
          </p:nvPr>
        </p:nvSpPr>
        <p:spPr/>
        <p:txBody>
          <a:bodyPr/>
          <a:lstStyle/>
          <a:p>
            <a:pPr marL="179525" indent="-179525">
              <a:buFont typeface="Arial" panose="020B0604020202020204" pitchFamily="34" charset="0"/>
              <a:buChar char="•"/>
            </a:pPr>
            <a:r>
              <a:rPr lang="en-US" dirty="0"/>
              <a:t>As I</a:t>
            </a:r>
            <a:r>
              <a:rPr lang="en-US" baseline="0" dirty="0"/>
              <a:t> mentioned earlier, you can set up your “My Social Security” account online at </a:t>
            </a:r>
            <a:r>
              <a:rPr lang="en-US" baseline="0" dirty="0" err="1"/>
              <a:t>ssa</a:t>
            </a:r>
            <a:r>
              <a:rPr lang="en-US" b="0" baseline="0" dirty="0" err="1"/>
              <a:t>.gov</a:t>
            </a:r>
            <a:r>
              <a:rPr lang="en-US" b="0" baseline="0" dirty="0"/>
              <a:t>. You can view your earnings statements, check out some of the Social Security Administration’s retirement planning tools, and even apply for your benefits online. </a:t>
            </a:r>
            <a:endParaRPr lang="en-US" b="0" dirty="0"/>
          </a:p>
        </p:txBody>
      </p:sp>
    </p:spTree>
    <p:extLst>
      <p:ext uri="{BB962C8B-B14F-4D97-AF65-F5344CB8AC3E}">
        <p14:creationId xmlns:p14="http://schemas.microsoft.com/office/powerpoint/2010/main" val="75309068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EB356F6-7B4F-46C6-B465-18DC37EB762A}" type="slidenum">
              <a:rPr lang="en-US"/>
              <a:pPr/>
              <a:t>42</a:t>
            </a:fld>
            <a:endParaRPr lang="en-US" dirty="0"/>
          </a:p>
        </p:txBody>
      </p:sp>
      <p:sp>
        <p:nvSpPr>
          <p:cNvPr id="1114114" name="Rectangle 2"/>
          <p:cNvSpPr>
            <a:spLocks noGrp="1" noRot="1" noChangeAspect="1" noChangeArrowheads="1" noTextEdit="1"/>
          </p:cNvSpPr>
          <p:nvPr>
            <p:ph type="sldImg"/>
          </p:nvPr>
        </p:nvSpPr>
        <p:spPr>
          <a:ln/>
        </p:spPr>
      </p:sp>
      <p:sp>
        <p:nvSpPr>
          <p:cNvPr id="1114115" name="Rectangle 3"/>
          <p:cNvSpPr>
            <a:spLocks noGrp="1" noChangeArrowheads="1"/>
          </p:cNvSpPr>
          <p:nvPr>
            <p:ph type="body" idx="1"/>
          </p:nvPr>
        </p:nvSpPr>
        <p:spPr/>
        <p:txBody>
          <a:bodyPr/>
          <a:lstStyle/>
          <a:p>
            <a:pPr marL="179525" indent="-179525">
              <a:buFont typeface="Arial" panose="020B0604020202020204" pitchFamily="34" charset="0"/>
              <a:buChar char="•"/>
            </a:pPr>
            <a:r>
              <a:rPr lang="en-US" dirty="0"/>
              <a:t>[READ SLIDE.]</a:t>
            </a:r>
          </a:p>
          <a:p>
            <a:pPr marL="179525" indent="-179525">
              <a:buFont typeface="Arial" panose="020B0604020202020204" pitchFamily="34" charset="0"/>
              <a:buChar char="•"/>
            </a:pPr>
            <a:r>
              <a:rPr lang="en-US" dirty="0"/>
              <a:t>[CLICK TO BRING UP FIRST QUESTION AND READ]</a:t>
            </a:r>
          </a:p>
          <a:p>
            <a:pPr marL="179525" indent="-179525">
              <a:buFont typeface="Arial" panose="020B0604020202020204" pitchFamily="34" charset="0"/>
              <a:buChar char="•"/>
            </a:pPr>
            <a:r>
              <a:rPr lang="en-US" dirty="0"/>
              <a:t>[CLICK</a:t>
            </a:r>
            <a:r>
              <a:rPr lang="en-US" baseline="0" dirty="0"/>
              <a:t> TO BRING UP SECOND QUESTION AND ANSWER]</a:t>
            </a:r>
            <a:endParaRPr lang="en-US" dirty="0"/>
          </a:p>
        </p:txBody>
      </p:sp>
    </p:spTree>
    <p:extLst>
      <p:ext uri="{BB962C8B-B14F-4D97-AF65-F5344CB8AC3E}">
        <p14:creationId xmlns:p14="http://schemas.microsoft.com/office/powerpoint/2010/main" val="204165238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9EAC67B-77DA-4CF0-B204-29A3E9448E26}" type="slidenum">
              <a:rPr lang="en-US"/>
              <a:pPr/>
              <a:t>43</a:t>
            </a:fld>
            <a:endParaRPr lang="en-US" dirty="0"/>
          </a:p>
        </p:txBody>
      </p:sp>
      <p:sp>
        <p:nvSpPr>
          <p:cNvPr id="1115138" name="Rectangle 2"/>
          <p:cNvSpPr>
            <a:spLocks noGrp="1" noRot="1" noChangeAspect="1" noChangeArrowheads="1" noTextEdit="1"/>
          </p:cNvSpPr>
          <p:nvPr>
            <p:ph type="sldImg"/>
          </p:nvPr>
        </p:nvSpPr>
        <p:spPr>
          <a:ln/>
        </p:spPr>
      </p:sp>
      <p:sp>
        <p:nvSpPr>
          <p:cNvPr id="1115139" name="Rectangle 3"/>
          <p:cNvSpPr>
            <a:spLocks noGrp="1" noChangeArrowheads="1"/>
          </p:cNvSpPr>
          <p:nvPr>
            <p:ph type="body" idx="1"/>
          </p:nvPr>
        </p:nvSpPr>
        <p:spPr/>
        <p:txBody>
          <a:bodyPr/>
          <a:lstStyle/>
          <a:p>
            <a:pPr marL="179525" indent="-179525">
              <a:buFont typeface="Arial" panose="020B0604020202020204" pitchFamily="34" charset="0"/>
              <a:buChar char="•"/>
            </a:pPr>
            <a:r>
              <a:rPr lang="en-US" dirty="0"/>
              <a:t>[READ TOP SECTION.]</a:t>
            </a:r>
          </a:p>
          <a:p>
            <a:pPr marL="179525" indent="-179525">
              <a:buFont typeface="Arial" panose="020B0604020202020204" pitchFamily="34" charset="0"/>
              <a:buChar char="•"/>
            </a:pPr>
            <a:r>
              <a:rPr lang="en-US" dirty="0"/>
              <a:t>[THEN READ BULLETS AND HIGHLIGHT CHART.  MAY ALSO WANT TO REVIEW THE FOLLOWING.]</a:t>
            </a:r>
          </a:p>
          <a:p>
            <a:pPr marL="179525" indent="-179525">
              <a:buFont typeface="Arial" panose="020B0604020202020204" pitchFamily="34" charset="0"/>
              <a:buChar char="•"/>
            </a:pPr>
            <a:r>
              <a:rPr lang="en-US" dirty="0"/>
              <a:t>Breakeven</a:t>
            </a:r>
            <a:r>
              <a:rPr lang="en-US" baseline="0" dirty="0"/>
              <a:t> ages will vary based on the assumed inflation factor.</a:t>
            </a:r>
            <a:endParaRPr lang="en-US" dirty="0"/>
          </a:p>
          <a:p>
            <a:pPr marL="179525" indent="-179525">
              <a:buFont typeface="Arial" panose="020B0604020202020204" pitchFamily="34" charset="0"/>
              <a:buChar char="•"/>
            </a:pPr>
            <a:r>
              <a:rPr lang="en-US" baseline="0" dirty="0"/>
              <a:t>The chart does not include inflation, but it shows how delaying benefits adds up for those with longer life expectancies.</a:t>
            </a:r>
          </a:p>
          <a:p>
            <a:pPr marL="658259" lvl="1" indent="-179525">
              <a:buFont typeface="Arial" panose="020B0604020202020204" pitchFamily="34" charset="0"/>
              <a:buChar char="•"/>
            </a:pPr>
            <a:r>
              <a:rPr lang="en-US" baseline="0" dirty="0"/>
              <a:t>By age 72, cumulative benefits based on starting age:  </a:t>
            </a:r>
          </a:p>
          <a:p>
            <a:pPr marL="1136994" lvl="2" indent="-179525">
              <a:buFont typeface="Arial" panose="020B0604020202020204" pitchFamily="34" charset="0"/>
              <a:buChar char="•"/>
            </a:pPr>
            <a:r>
              <a:rPr lang="en-US" baseline="0" dirty="0"/>
              <a:t>62 = $169,920</a:t>
            </a:r>
          </a:p>
          <a:p>
            <a:pPr marL="1136994" lvl="2" indent="-179525">
              <a:buFont typeface="Arial" panose="020B0604020202020204" pitchFamily="34" charset="0"/>
              <a:buChar char="•"/>
            </a:pPr>
            <a:r>
              <a:rPr lang="en-US" baseline="0" dirty="0"/>
              <a:t>66 = $144,000 </a:t>
            </a:r>
          </a:p>
          <a:p>
            <a:pPr marL="1136994" lvl="2" indent="-179525">
              <a:buFont typeface="Arial" panose="020B0604020202020204" pitchFamily="34" charset="0"/>
              <a:buChar char="•"/>
            </a:pPr>
            <a:r>
              <a:rPr lang="en-US" baseline="0" dirty="0"/>
              <a:t>70 = $60,144</a:t>
            </a:r>
          </a:p>
          <a:p>
            <a:pPr marL="658259" lvl="1" indent="-179525">
              <a:buFont typeface="Arial" panose="020B0604020202020204" pitchFamily="34" charset="0"/>
              <a:buChar char="•"/>
            </a:pPr>
            <a:r>
              <a:rPr lang="en-US" baseline="0" dirty="0"/>
              <a:t>By age 82, cumulative benefits based on starting age:  </a:t>
            </a:r>
          </a:p>
          <a:p>
            <a:pPr marL="1136994" lvl="2" indent="-179525">
              <a:buFont typeface="Arial" panose="020B0604020202020204" pitchFamily="34" charset="0"/>
              <a:buChar char="•"/>
            </a:pPr>
            <a:r>
              <a:rPr lang="en-US" baseline="0" dirty="0"/>
              <a:t>62 = $339,840</a:t>
            </a:r>
          </a:p>
          <a:p>
            <a:pPr marL="1136994" lvl="2" indent="-179525">
              <a:buFont typeface="Arial" panose="020B0604020202020204" pitchFamily="34" charset="0"/>
              <a:buChar char="•"/>
            </a:pPr>
            <a:r>
              <a:rPr lang="en-US" baseline="0" dirty="0"/>
              <a:t>66 = $384,000</a:t>
            </a:r>
          </a:p>
          <a:p>
            <a:pPr marL="1136994" lvl="2" indent="-179525">
              <a:buFont typeface="Arial" panose="020B0604020202020204" pitchFamily="34" charset="0"/>
              <a:buChar char="•"/>
            </a:pPr>
            <a:r>
              <a:rPr lang="en-US" baseline="0" dirty="0"/>
              <a:t>70 = $360,864</a:t>
            </a:r>
          </a:p>
          <a:p>
            <a:pPr marL="658259" lvl="1" indent="-179525">
              <a:buFont typeface="Arial" panose="020B0604020202020204" pitchFamily="34" charset="0"/>
              <a:buChar char="•"/>
            </a:pPr>
            <a:r>
              <a:rPr lang="en-US" baseline="0" dirty="0"/>
              <a:t>By age 92, cumulative benefits based on starting age:</a:t>
            </a:r>
          </a:p>
          <a:p>
            <a:pPr marL="1136994" lvl="2" indent="-179525">
              <a:buFont typeface="Arial" panose="020B0604020202020204" pitchFamily="34" charset="0"/>
              <a:buChar char="•"/>
            </a:pPr>
            <a:r>
              <a:rPr lang="en-US" baseline="0" dirty="0"/>
              <a:t>62 = $509,760</a:t>
            </a:r>
          </a:p>
          <a:p>
            <a:pPr marL="1136994" lvl="2" indent="-179525">
              <a:buFont typeface="Arial" panose="020B0604020202020204" pitchFamily="34" charset="0"/>
              <a:buChar char="•"/>
            </a:pPr>
            <a:r>
              <a:rPr lang="en-US" baseline="0" dirty="0"/>
              <a:t>66 = $624,000</a:t>
            </a:r>
          </a:p>
          <a:p>
            <a:pPr marL="1136994" lvl="2" indent="-179525">
              <a:buFont typeface="Arial" panose="020B0604020202020204" pitchFamily="34" charset="0"/>
              <a:buChar char="•"/>
            </a:pPr>
            <a:r>
              <a:rPr lang="en-US" baseline="0" dirty="0"/>
              <a:t>70 = $661,584</a:t>
            </a:r>
          </a:p>
          <a:p>
            <a:pPr marL="658259" lvl="1" indent="-179525">
              <a:buFont typeface="Arial" panose="020B0604020202020204" pitchFamily="34" charset="0"/>
              <a:buChar char="•"/>
            </a:pPr>
            <a:endParaRPr lang="en-US" dirty="0"/>
          </a:p>
        </p:txBody>
      </p:sp>
    </p:spTree>
    <p:extLst>
      <p:ext uri="{BB962C8B-B14F-4D97-AF65-F5344CB8AC3E}">
        <p14:creationId xmlns:p14="http://schemas.microsoft.com/office/powerpoint/2010/main" val="178214650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7E2E78B-AB48-4D75-B192-5BAA9DF805E6}" type="slidenum">
              <a:rPr lang="en-US"/>
              <a:pPr/>
              <a:t>44</a:t>
            </a:fld>
            <a:endParaRPr lang="en-US" dirty="0"/>
          </a:p>
        </p:txBody>
      </p:sp>
      <p:sp>
        <p:nvSpPr>
          <p:cNvPr id="1116162" name="Rectangle 2"/>
          <p:cNvSpPr>
            <a:spLocks noGrp="1" noRot="1" noChangeAspect="1" noChangeArrowheads="1" noTextEdit="1"/>
          </p:cNvSpPr>
          <p:nvPr>
            <p:ph type="sldImg"/>
          </p:nvPr>
        </p:nvSpPr>
        <p:spPr>
          <a:ln/>
        </p:spPr>
      </p:sp>
      <p:sp>
        <p:nvSpPr>
          <p:cNvPr id="1116163" name="Rectangle 3"/>
          <p:cNvSpPr>
            <a:spLocks noGrp="1" noChangeArrowheads="1"/>
          </p:cNvSpPr>
          <p:nvPr>
            <p:ph type="body" idx="1"/>
          </p:nvPr>
        </p:nvSpPr>
        <p:spPr/>
        <p:txBody>
          <a:bodyPr/>
          <a:lstStyle/>
          <a:p>
            <a:pPr marL="179525" indent="-179525">
              <a:buFont typeface="Arial" panose="020B0604020202020204" pitchFamily="34" charset="0"/>
              <a:buChar char="•"/>
            </a:pPr>
            <a:r>
              <a:rPr lang="en-US" dirty="0"/>
              <a:t>[READ BULLETS]</a:t>
            </a:r>
          </a:p>
        </p:txBody>
      </p:sp>
    </p:spTree>
    <p:extLst>
      <p:ext uri="{BB962C8B-B14F-4D97-AF65-F5344CB8AC3E}">
        <p14:creationId xmlns:p14="http://schemas.microsoft.com/office/powerpoint/2010/main" val="272638062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defTabSz="957468">
              <a:defRPr/>
            </a:pPr>
            <a:fld id="{F4E9100E-62E3-4D71-823D-E221C3DFFAF1}" type="slidenum">
              <a:rPr lang="en-US">
                <a:solidFill>
                  <a:srgbClr val="000000"/>
                </a:solidFill>
              </a:rPr>
              <a:pPr defTabSz="957468">
                <a:defRPr/>
              </a:pPr>
              <a:t>45</a:t>
            </a:fld>
            <a:endParaRPr lang="en-US" dirty="0">
              <a:solidFill>
                <a:srgbClr val="000000"/>
              </a:solidFill>
            </a:endParaRPr>
          </a:p>
        </p:txBody>
      </p:sp>
      <p:sp>
        <p:nvSpPr>
          <p:cNvPr id="1120258" name="Rectangle 2"/>
          <p:cNvSpPr>
            <a:spLocks noGrp="1" noRot="1" noChangeAspect="1" noChangeArrowheads="1" noTextEdit="1"/>
          </p:cNvSpPr>
          <p:nvPr>
            <p:ph type="sldImg"/>
          </p:nvPr>
        </p:nvSpPr>
        <p:spPr>
          <a:ln/>
        </p:spPr>
      </p:sp>
      <p:sp>
        <p:nvSpPr>
          <p:cNvPr id="1120259" name="Rectangle 3"/>
          <p:cNvSpPr>
            <a:spLocks noGrp="1" noChangeArrowheads="1"/>
          </p:cNvSpPr>
          <p:nvPr>
            <p:ph type="body" idx="1"/>
          </p:nvPr>
        </p:nvSpPr>
        <p:spPr/>
        <p:txBody>
          <a:bodyPr/>
          <a:lstStyle/>
          <a:p>
            <a:pPr marL="179525" indent="-179525">
              <a:buFont typeface="Arial" panose="020B0604020202020204" pitchFamily="34" charset="0"/>
              <a:buChar char="•"/>
            </a:pPr>
            <a:r>
              <a:rPr lang="en-US" dirty="0"/>
              <a:t>So, let’s look at how coordinating spousal benefits and delaying the high earner’s benefit until age 70 can add to overall benefits.</a:t>
            </a:r>
          </a:p>
          <a:p>
            <a:pPr marL="179525" indent="-179525">
              <a:buFont typeface="Arial" panose="020B0604020202020204" pitchFamily="34" charset="0"/>
              <a:buChar char="•"/>
            </a:pPr>
            <a:r>
              <a:rPr lang="en-US" dirty="0"/>
              <a:t>[CLICK TO BRING UP EACH EXAMPLE AND WALK THROUGH]</a:t>
            </a:r>
          </a:p>
          <a:p>
            <a:pPr marL="179525" indent="-179525">
              <a:buFont typeface="Arial" panose="020B0604020202020204" pitchFamily="34" charset="0"/>
              <a:buChar char="•"/>
            </a:pPr>
            <a:r>
              <a:rPr lang="en-US" dirty="0"/>
              <a:t>So, if both claim at FRA, they will have received a total of $840,000. Let’s see how that number can change…</a:t>
            </a:r>
          </a:p>
        </p:txBody>
      </p:sp>
    </p:spTree>
    <p:extLst>
      <p:ext uri="{BB962C8B-B14F-4D97-AF65-F5344CB8AC3E}">
        <p14:creationId xmlns:p14="http://schemas.microsoft.com/office/powerpoint/2010/main" val="30906414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defTabSz="957468">
              <a:defRPr/>
            </a:pPr>
            <a:fld id="{F4E9100E-62E3-4D71-823D-E221C3DFFAF1}" type="slidenum">
              <a:rPr lang="en-US">
                <a:solidFill>
                  <a:srgbClr val="000000"/>
                </a:solidFill>
              </a:rPr>
              <a:pPr defTabSz="957468">
                <a:defRPr/>
              </a:pPr>
              <a:t>46</a:t>
            </a:fld>
            <a:endParaRPr lang="en-US" dirty="0">
              <a:solidFill>
                <a:srgbClr val="000000"/>
              </a:solidFill>
            </a:endParaRPr>
          </a:p>
        </p:txBody>
      </p:sp>
      <p:sp>
        <p:nvSpPr>
          <p:cNvPr id="1120258" name="Rectangle 2"/>
          <p:cNvSpPr>
            <a:spLocks noGrp="1" noRot="1" noChangeAspect="1" noChangeArrowheads="1" noTextEdit="1"/>
          </p:cNvSpPr>
          <p:nvPr>
            <p:ph type="sldImg"/>
          </p:nvPr>
        </p:nvSpPr>
        <p:spPr>
          <a:ln/>
        </p:spPr>
      </p:sp>
      <p:sp>
        <p:nvSpPr>
          <p:cNvPr id="1120259" name="Rectangle 3"/>
          <p:cNvSpPr>
            <a:spLocks noGrp="1" noChangeArrowheads="1"/>
          </p:cNvSpPr>
          <p:nvPr>
            <p:ph type="body" idx="1"/>
          </p:nvPr>
        </p:nvSpPr>
        <p:spPr/>
        <p:txBody>
          <a:bodyPr/>
          <a:lstStyle/>
          <a:p>
            <a:pPr marL="179525" indent="-179525">
              <a:buFont typeface="Arial" panose="020B0604020202020204" pitchFamily="34" charset="0"/>
              <a:buChar char="•"/>
            </a:pPr>
            <a:r>
              <a:rPr lang="en-US" dirty="0"/>
              <a:t>Coordinating spousal benefits and delaying the high earner’s benefit until age 70 can add to overall benefits.</a:t>
            </a:r>
          </a:p>
          <a:p>
            <a:pPr marL="179525" indent="-179525">
              <a:buFont typeface="Arial" panose="020B0604020202020204" pitchFamily="34" charset="0"/>
              <a:buChar char="•"/>
            </a:pPr>
            <a:r>
              <a:rPr lang="en-US" dirty="0"/>
              <a:t>[CLICK TO BRING IN EACH EXAMPLE AND WALK THROUGH]</a:t>
            </a:r>
          </a:p>
          <a:p>
            <a:pPr marL="179525" indent="-179525">
              <a:buFont typeface="Arial" panose="020B0604020202020204" pitchFamily="34" charset="0"/>
              <a:buChar char="•"/>
            </a:pPr>
            <a:r>
              <a:rPr lang="en-US" dirty="0"/>
              <a:t>So, if the high-income earner waits until 70, they will have received a total of $895,680.</a:t>
            </a:r>
          </a:p>
          <a:p>
            <a:pPr marL="179525" indent="-179525">
              <a:buFont typeface="Arial" panose="020B0604020202020204" pitchFamily="34" charset="0"/>
              <a:buChar char="•"/>
            </a:pPr>
            <a:r>
              <a:rPr lang="en-US" dirty="0"/>
              <a:t>As noted, these numbers do not include a cost-of-living adjustment.</a:t>
            </a:r>
          </a:p>
        </p:txBody>
      </p:sp>
    </p:spTree>
    <p:extLst>
      <p:ext uri="{BB962C8B-B14F-4D97-AF65-F5344CB8AC3E}">
        <p14:creationId xmlns:p14="http://schemas.microsoft.com/office/powerpoint/2010/main" val="131148835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defTabSz="957468">
              <a:defRPr/>
            </a:pPr>
            <a:fld id="{2D124D47-B62E-4BD3-B6A6-AFF28FE6A62C}" type="slidenum">
              <a:rPr lang="en-US">
                <a:solidFill>
                  <a:srgbClr val="000000"/>
                </a:solidFill>
              </a:rPr>
              <a:pPr defTabSz="957468">
                <a:defRPr/>
              </a:pPr>
              <a:t>47</a:t>
            </a:fld>
            <a:endParaRPr lang="en-US" dirty="0">
              <a:solidFill>
                <a:srgbClr val="000000"/>
              </a:solidFill>
            </a:endParaRPr>
          </a:p>
        </p:txBody>
      </p:sp>
      <p:sp>
        <p:nvSpPr>
          <p:cNvPr id="1122306" name="Rectangle 2"/>
          <p:cNvSpPr>
            <a:spLocks noGrp="1" noRot="1" noChangeAspect="1" noChangeArrowheads="1" noTextEdit="1"/>
          </p:cNvSpPr>
          <p:nvPr>
            <p:ph type="sldImg"/>
          </p:nvPr>
        </p:nvSpPr>
        <p:spPr>
          <a:ln/>
        </p:spPr>
      </p:sp>
      <p:sp>
        <p:nvSpPr>
          <p:cNvPr id="1122307" name="Rectangle 3"/>
          <p:cNvSpPr>
            <a:spLocks noGrp="1" noChangeArrowheads="1"/>
          </p:cNvSpPr>
          <p:nvPr>
            <p:ph type="body" idx="1"/>
          </p:nvPr>
        </p:nvSpPr>
        <p:spPr/>
        <p:txBody>
          <a:bodyPr/>
          <a:lstStyle/>
          <a:p>
            <a:pPr marL="179525" indent="-179525">
              <a:buFont typeface="Arial" panose="020B0604020202020204" pitchFamily="34" charset="0"/>
              <a:buChar char="•"/>
            </a:pPr>
            <a:r>
              <a:rPr lang="en-US" dirty="0"/>
              <a:t>We talked earlier about how Social Security benefits could be taxed.</a:t>
            </a:r>
            <a:r>
              <a:rPr lang="en-US" baseline="0" dirty="0"/>
              <a:t> </a:t>
            </a:r>
            <a:r>
              <a:rPr lang="en-US" dirty="0"/>
              <a:t>That means it’s also important to consider routes that might help you delay or avoid taxes.</a:t>
            </a:r>
          </a:p>
          <a:p>
            <a:pPr marL="179525" indent="-179525">
              <a:buFont typeface="Arial" panose="020B0604020202020204" pitchFamily="34" charset="0"/>
              <a:buChar char="•"/>
            </a:pPr>
            <a:r>
              <a:rPr lang="en-US" dirty="0"/>
              <a:t>[READ TOP SECTION]</a:t>
            </a:r>
          </a:p>
          <a:p>
            <a:pPr marL="179525" indent="-179525">
              <a:buFont typeface="Arial" panose="020B0604020202020204" pitchFamily="34" charset="0"/>
              <a:buChar char="•"/>
            </a:pPr>
            <a:r>
              <a:rPr lang="en-US" dirty="0"/>
              <a:t>[CLICK</a:t>
            </a:r>
            <a:r>
              <a:rPr lang="en-US" baseline="0" dirty="0"/>
              <a:t> TO BRING UP AND READ 3 BULLETS]</a:t>
            </a:r>
            <a:endParaRPr lang="en-US" dirty="0"/>
          </a:p>
        </p:txBody>
      </p:sp>
    </p:spTree>
    <p:extLst>
      <p:ext uri="{BB962C8B-B14F-4D97-AF65-F5344CB8AC3E}">
        <p14:creationId xmlns:p14="http://schemas.microsoft.com/office/powerpoint/2010/main" val="371643983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defTabSz="957468">
              <a:defRPr/>
            </a:pPr>
            <a:fld id="{BB513D2D-503E-4B47-A96F-3548D16B99DF}" type="slidenum">
              <a:rPr lang="en-US">
                <a:solidFill>
                  <a:srgbClr val="000000"/>
                </a:solidFill>
              </a:rPr>
              <a:pPr defTabSz="957468">
                <a:defRPr/>
              </a:pPr>
              <a:t>48</a:t>
            </a:fld>
            <a:endParaRPr lang="en-US" dirty="0">
              <a:solidFill>
                <a:srgbClr val="000000"/>
              </a:solidFill>
            </a:endParaRPr>
          </a:p>
        </p:txBody>
      </p:sp>
      <p:sp>
        <p:nvSpPr>
          <p:cNvPr id="1150978" name="Rectangle 2"/>
          <p:cNvSpPr>
            <a:spLocks noGrp="1" noRot="1" noChangeAspect="1" noChangeArrowheads="1" noTextEdit="1"/>
          </p:cNvSpPr>
          <p:nvPr>
            <p:ph type="sldImg"/>
          </p:nvPr>
        </p:nvSpPr>
        <p:spPr>
          <a:ln/>
        </p:spPr>
      </p:sp>
      <p:sp>
        <p:nvSpPr>
          <p:cNvPr id="1150979" name="Rectangle 3"/>
          <p:cNvSpPr>
            <a:spLocks noGrp="1" noChangeArrowheads="1"/>
          </p:cNvSpPr>
          <p:nvPr>
            <p:ph type="body" idx="1"/>
          </p:nvPr>
        </p:nvSpPr>
        <p:spPr/>
        <p:txBody>
          <a:bodyPr/>
          <a:lstStyle/>
          <a:p>
            <a:pPr marL="179525" indent="-179525">
              <a:buFont typeface="Arial" panose="020B0604020202020204" pitchFamily="34" charset="0"/>
              <a:buChar char="•"/>
            </a:pPr>
            <a:r>
              <a:rPr lang="en-US" dirty="0"/>
              <a:t>[CLICK TO BRING UP FIRST COPY SECTION AND READ COPY]</a:t>
            </a:r>
          </a:p>
          <a:p>
            <a:pPr marL="179525" indent="-179525">
              <a:buFont typeface="Arial" panose="020B0604020202020204" pitchFamily="34" charset="0"/>
              <a:buChar char="•"/>
            </a:pPr>
            <a:r>
              <a:rPr lang="en-US" dirty="0"/>
              <a:t>[CLICK</a:t>
            </a:r>
            <a:r>
              <a:rPr lang="en-US" baseline="0" dirty="0"/>
              <a:t> TO BRING UP SECOND STATEMENT AND READ]</a:t>
            </a:r>
          </a:p>
          <a:p>
            <a:pPr marL="179525" indent="-179525" defTabSz="957468">
              <a:buFont typeface="Arial" panose="020B0604020202020204" pitchFamily="34" charset="0"/>
              <a:buChar char="•"/>
              <a:defRPr/>
            </a:pPr>
            <a:r>
              <a:rPr lang="en-US" baseline="0" dirty="0"/>
              <a:t>Note that </a:t>
            </a:r>
            <a:r>
              <a:rPr lang="en-US" sz="1300" dirty="0"/>
              <a:t>the repayment includes any benefits your children or spouses received in addition to the main on the retirement application.</a:t>
            </a:r>
            <a:endParaRPr lang="en-US" dirty="0"/>
          </a:p>
          <a:p>
            <a:pPr marL="179525" indent="-179525">
              <a:buFont typeface="Arial" panose="020B0604020202020204" pitchFamily="34" charset="0"/>
              <a:buChar char="•"/>
            </a:pPr>
            <a:r>
              <a:rPr lang="en-US" dirty="0"/>
              <a:t>Many individuals don’t realize that Social Security offers this “do over” opportunity. Just know that it’s limited to the first year, and you have to pay back benefits received to date.</a:t>
            </a:r>
          </a:p>
        </p:txBody>
      </p:sp>
    </p:spTree>
    <p:extLst>
      <p:ext uri="{BB962C8B-B14F-4D97-AF65-F5344CB8AC3E}">
        <p14:creationId xmlns:p14="http://schemas.microsoft.com/office/powerpoint/2010/main" val="379769094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9525" indent="-179525">
              <a:buFont typeface="Arial" panose="020B0604020202020204" pitchFamily="34" charset="0"/>
              <a:buChar char="•"/>
            </a:pPr>
            <a:r>
              <a:rPr lang="en-US" sz="1100" i="1" dirty="0"/>
              <a:t>So what can you do if you are beyond the 12-month “U-turn” time period?</a:t>
            </a:r>
          </a:p>
          <a:p>
            <a:pPr marL="179525" indent="-179525">
              <a:buFont typeface="Arial" panose="020B0604020202020204" pitchFamily="34" charset="0"/>
              <a:buChar char="•"/>
            </a:pPr>
            <a:r>
              <a:rPr lang="en-US" sz="1100" dirty="0"/>
              <a:t>Unfortunately, your options are limited. But there is another option called the “Start-Stop-Start” strategy you can consider once you reach full retirement age. </a:t>
            </a:r>
          </a:p>
          <a:p>
            <a:pPr marL="179525" indent="-179525">
              <a:buFont typeface="Arial" panose="020B0604020202020204" pitchFamily="34" charset="0"/>
              <a:buChar char="•"/>
            </a:pPr>
            <a:r>
              <a:rPr lang="en-US" sz="1100" dirty="0"/>
              <a:t>[CLICK TO BRING UP COPY]</a:t>
            </a:r>
          </a:p>
          <a:p>
            <a:pPr marL="179525" indent="-179525">
              <a:buFont typeface="Arial" panose="020B0604020202020204" pitchFamily="34" charset="0"/>
              <a:buChar char="•"/>
            </a:pPr>
            <a:r>
              <a:rPr lang="en-US" sz="1100" dirty="0"/>
              <a:t>If you are beyond the first 12 months, you must wait until full retirement age to suspend your benefit if you want to earn a higher amount. At that point, you will suspend your current benefit and will earn delayed retirement credits on that amount. Then at 70, the additional delayed retirement credits automatically start again.</a:t>
            </a:r>
          </a:p>
          <a:p>
            <a:pPr marL="179525" indent="-179525">
              <a:buFont typeface="Arial" panose="020B0604020202020204" pitchFamily="34" charset="0"/>
              <a:buChar char="•"/>
            </a:pPr>
            <a:r>
              <a:rPr lang="en-US" sz="1100" dirty="0"/>
              <a:t>[CLICK TO BRING UP EXAMPLES]</a:t>
            </a:r>
          </a:p>
          <a:p>
            <a:pPr marL="179525" indent="-179525">
              <a:buFont typeface="Arial" panose="020B0604020202020204" pitchFamily="34" charset="0"/>
              <a:buChar char="•"/>
            </a:pPr>
            <a:r>
              <a:rPr lang="en-US" sz="1100" dirty="0"/>
              <a:t>Here’s an example of how this works:</a:t>
            </a:r>
          </a:p>
          <a:p>
            <a:pPr marL="658259" lvl="1" indent="-179525">
              <a:buFont typeface="Arial" panose="020B0604020202020204" pitchFamily="34" charset="0"/>
              <a:buChar char="•"/>
            </a:pPr>
            <a:r>
              <a:rPr lang="en-US" sz="1100" dirty="0"/>
              <a:t>Assume your full retirement age amount is $2,000, but you elect to receive the benefit at 62, with the reduction you will receive $1434 per month.</a:t>
            </a:r>
          </a:p>
          <a:p>
            <a:pPr marL="658259" lvl="1" indent="-179525">
              <a:buFont typeface="Arial" panose="020B0604020202020204" pitchFamily="34" charset="0"/>
              <a:buChar char="•"/>
            </a:pPr>
            <a:r>
              <a:rPr lang="en-US" sz="1100" dirty="0"/>
              <a:t>Let’s say the first 12 months have gone by, and now you’re wishing you would have waited to start collecting your benefit. Unfortunately, nothing can be done at this point. But when you reach your full retirement age (in this case age 66 and 6 months), you can choose to suspend your benefit. You will then earn delayed retirement credits on the $1434 you had been collecting. </a:t>
            </a:r>
          </a:p>
          <a:p>
            <a:pPr marL="658259" lvl="1" indent="-179525">
              <a:buFont typeface="Arial" panose="020B0604020202020204" pitchFamily="34" charset="0"/>
              <a:buChar char="•"/>
            </a:pPr>
            <a:r>
              <a:rPr lang="en-US" sz="1100" dirty="0"/>
              <a:t>And after 4 years at age 70, your benefit will have grown to $1,835.52</a:t>
            </a:r>
          </a:p>
          <a:p>
            <a:pPr marL="179525" indent="-179525">
              <a:buFont typeface="Arial" panose="020B0604020202020204" pitchFamily="34" charset="0"/>
              <a:buChar char="•"/>
            </a:pPr>
            <a:r>
              <a:rPr lang="en-US" sz="1100" dirty="0"/>
              <a:t>So, if you file early and are outside of your 12-month window, there isn’t a way to get to your maximum amount at 70. However, the “Start-Stop-Start” strategy can be a silver lining to at least get you back to almost breakeven had you waited until full retirement age to file.  </a:t>
            </a:r>
          </a:p>
        </p:txBody>
      </p:sp>
      <p:sp>
        <p:nvSpPr>
          <p:cNvPr id="4" name="Slide Number Placeholder 3"/>
          <p:cNvSpPr>
            <a:spLocks noGrp="1"/>
          </p:cNvSpPr>
          <p:nvPr>
            <p:ph type="sldNum" sz="quarter" idx="10"/>
          </p:nvPr>
        </p:nvSpPr>
        <p:spPr/>
        <p:txBody>
          <a:bodyPr/>
          <a:lstStyle/>
          <a:p>
            <a:pPr defTabSz="957468">
              <a:defRPr/>
            </a:pPr>
            <a:fld id="{05A80C9D-AD20-44AF-AD67-7401212DBC23}" type="slidenum">
              <a:rPr lang="en-US">
                <a:solidFill>
                  <a:srgbClr val="000000"/>
                </a:solidFill>
              </a:rPr>
              <a:pPr defTabSz="957468">
                <a:defRPr/>
              </a:pPr>
              <a:t>49</a:t>
            </a:fld>
            <a:endParaRPr lang="en-US" dirty="0">
              <a:solidFill>
                <a:srgbClr val="000000"/>
              </a:solidFill>
            </a:endParaRPr>
          </a:p>
        </p:txBody>
      </p:sp>
    </p:spTree>
    <p:extLst>
      <p:ext uri="{BB962C8B-B14F-4D97-AF65-F5344CB8AC3E}">
        <p14:creationId xmlns:p14="http://schemas.microsoft.com/office/powerpoint/2010/main" val="16509008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069881">
              <a:defRPr/>
            </a:pPr>
            <a:r>
              <a:rPr lang="en-US" sz="1400" dirty="0">
                <a:ea typeface="Calibri" panose="020F0502020204030204" pitchFamily="34" charset="0"/>
                <a:cs typeface="Times New Roman" panose="02020603050405020304" pitchFamily="18" charset="0"/>
              </a:rPr>
              <a:t>For better audio, the webinar will be </a:t>
            </a:r>
            <a:r>
              <a:rPr lang="en-US" sz="1400" b="1" dirty="0">
                <a:ea typeface="Calibri" panose="020F0502020204030204" pitchFamily="34" charset="0"/>
                <a:cs typeface="Times New Roman" panose="02020603050405020304" pitchFamily="18" charset="0"/>
              </a:rPr>
              <a:t>in “listen-only mode”…   </a:t>
            </a:r>
          </a:p>
          <a:p>
            <a:pPr defTabSz="1069881">
              <a:defRPr/>
            </a:pPr>
            <a:endParaRPr lang="en-US" sz="1400" dirty="0">
              <a:ea typeface="Calibri" panose="020F0502020204030204" pitchFamily="34" charset="0"/>
              <a:cs typeface="Times New Roman" panose="02020603050405020304" pitchFamily="18" charset="0"/>
            </a:endParaRPr>
          </a:p>
          <a:p>
            <a:pPr defTabSz="1069881">
              <a:defRPr/>
            </a:pPr>
            <a:r>
              <a:rPr lang="en-US" sz="1400" dirty="0">
                <a:ea typeface="Calibri" panose="020F0502020204030204" pitchFamily="34" charset="0"/>
                <a:cs typeface="Times New Roman" panose="02020603050405020304" pitchFamily="18" charset="0"/>
              </a:rPr>
              <a:t>We will be </a:t>
            </a:r>
            <a:r>
              <a:rPr lang="en-US" sz="1400" b="1" dirty="0">
                <a:ea typeface="Calibri" panose="020F0502020204030204" pitchFamily="34" charset="0"/>
                <a:cs typeface="Times New Roman" panose="02020603050405020304" pitchFamily="18" charset="0"/>
              </a:rPr>
              <a:t>fielding your questions at the end of the webinar</a:t>
            </a:r>
            <a:r>
              <a:rPr lang="en-US" sz="1400" dirty="0">
                <a:ea typeface="Calibri" panose="020F0502020204030204" pitchFamily="34" charset="0"/>
                <a:cs typeface="Times New Roman" panose="02020603050405020304" pitchFamily="18" charset="0"/>
              </a:rPr>
              <a:t>.  Please, </a:t>
            </a:r>
            <a:r>
              <a:rPr lang="en-US" sz="1400" b="1" dirty="0">
                <a:ea typeface="Calibri" panose="020F0502020204030204" pitchFamily="34" charset="0"/>
                <a:cs typeface="Times New Roman" panose="02020603050405020304" pitchFamily="18" charset="0"/>
              </a:rPr>
              <a:t>email any questions to:  </a:t>
            </a:r>
            <a:r>
              <a:rPr lang="en-US" sz="1400" b="1" u="sng" dirty="0">
                <a:solidFill>
                  <a:srgbClr val="0563C1"/>
                </a:solidFill>
                <a:ea typeface="Calibri" panose="020F0502020204030204" pitchFamily="34" charset="0"/>
                <a:cs typeface="Times New Roman" panose="02020603050405020304" pitchFamily="18" charset="0"/>
                <a:hlinkClick r:id="rId3"/>
              </a:rPr>
              <a:t>oneazwealth@oneazcu.com</a:t>
            </a:r>
            <a:r>
              <a:rPr lang="en-US" sz="1400" dirty="0">
                <a:ea typeface="Calibri" panose="020F0502020204030204" pitchFamily="34" charset="0"/>
                <a:cs typeface="Times New Roman" panose="02020603050405020304" pitchFamily="18" charset="0"/>
              </a:rPr>
              <a:t>.   We will be compiling your questions and will answer them at the end of today’s presentation.    If we do not get to your question, I promise we will respond to you directly.   </a:t>
            </a:r>
          </a:p>
          <a:p>
            <a:endParaRPr lang="en-US" sz="1400" dirty="0"/>
          </a:p>
          <a:p>
            <a:r>
              <a:rPr lang="en-US" sz="1400" dirty="0"/>
              <a:t>Last, </a:t>
            </a:r>
            <a:r>
              <a:rPr lang="en-US" sz="1400" b="1" dirty="0"/>
              <a:t>for more information about OneAZ Wealth Management </a:t>
            </a:r>
            <a:r>
              <a:rPr lang="en-US" sz="1400" dirty="0"/>
              <a:t>and our team of wealth advisors, </a:t>
            </a:r>
            <a:r>
              <a:rPr lang="en-US" sz="1400" b="1" dirty="0"/>
              <a:t>visit OneAZWealth.com or use your mobile device to scan the QR Code on the screen now.</a:t>
            </a:r>
          </a:p>
          <a:p>
            <a:endParaRPr lang="en-US" sz="1400" dirty="0"/>
          </a:p>
          <a:p>
            <a:r>
              <a:rPr lang="en-US" sz="1400" b="1" dirty="0"/>
              <a:t>You can also connect with us on social media </a:t>
            </a:r>
            <a:r>
              <a:rPr lang="en-US" sz="1400" dirty="0"/>
              <a:t>on Facebook, LinkedIn, and YouTube for more exciting resources and helpful information.</a:t>
            </a:r>
          </a:p>
        </p:txBody>
      </p:sp>
      <p:sp>
        <p:nvSpPr>
          <p:cNvPr id="7" name="Slide Number Placeholder 6">
            <a:extLst>
              <a:ext uri="{FF2B5EF4-FFF2-40B4-BE49-F238E27FC236}">
                <a16:creationId xmlns:a16="http://schemas.microsoft.com/office/drawing/2014/main" id="{B7858A79-8EF7-A7BA-ADEE-A6CAEF23BC38}"/>
              </a:ext>
            </a:extLst>
          </p:cNvPr>
          <p:cNvSpPr>
            <a:spLocks noGrp="1"/>
          </p:cNvSpPr>
          <p:nvPr>
            <p:ph type="sldNum" sz="quarter" idx="5"/>
          </p:nvPr>
        </p:nvSpPr>
        <p:spPr/>
        <p:txBody>
          <a:bodyPr/>
          <a:lstStyle/>
          <a:p>
            <a:pPr defTabSz="1069906" fontAlgn="auto">
              <a:spcBef>
                <a:spcPts val="0"/>
              </a:spcBef>
              <a:spcAft>
                <a:spcPts val="0"/>
              </a:spcAft>
              <a:defRPr/>
            </a:pPr>
            <a:fld id="{FA41E740-A33C-4EDC-A7FF-54C6BCFC745E}" type="slidenum">
              <a:rPr lang="en-US" sz="1500">
                <a:solidFill>
                  <a:prstClr val="black"/>
                </a:solidFill>
                <a:latin typeface="Calibri" panose="020F0502020204030204"/>
              </a:rPr>
              <a:pPr defTabSz="1069906" fontAlgn="auto">
                <a:spcBef>
                  <a:spcPts val="0"/>
                </a:spcBef>
                <a:spcAft>
                  <a:spcPts val="0"/>
                </a:spcAft>
                <a:defRPr/>
              </a:pPr>
              <a:t>5</a:t>
            </a:fld>
            <a:endParaRPr lang="en-US" sz="1500">
              <a:solidFill>
                <a:prstClr val="black"/>
              </a:solidFill>
              <a:latin typeface="Calibri" panose="020F0502020204030204"/>
            </a:endParaRPr>
          </a:p>
        </p:txBody>
      </p:sp>
    </p:spTree>
    <p:extLst>
      <p:ext uri="{BB962C8B-B14F-4D97-AF65-F5344CB8AC3E}">
        <p14:creationId xmlns:p14="http://schemas.microsoft.com/office/powerpoint/2010/main" val="182897681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defTabSz="957468">
              <a:defRPr/>
            </a:pPr>
            <a:fld id="{532E1736-532F-410E-9C78-0D50C554D090}" type="slidenum">
              <a:rPr lang="en-US">
                <a:solidFill>
                  <a:srgbClr val="000000"/>
                </a:solidFill>
              </a:rPr>
              <a:pPr defTabSz="957468">
                <a:defRPr/>
              </a:pPr>
              <a:t>50</a:t>
            </a:fld>
            <a:endParaRPr lang="en-US" dirty="0">
              <a:solidFill>
                <a:srgbClr val="000000"/>
              </a:solidFill>
            </a:endParaRPr>
          </a:p>
        </p:txBody>
      </p:sp>
      <p:sp>
        <p:nvSpPr>
          <p:cNvPr id="1158146" name="Rectangle 2"/>
          <p:cNvSpPr>
            <a:spLocks noGrp="1" noRot="1" noChangeAspect="1" noChangeArrowheads="1" noTextEdit="1"/>
          </p:cNvSpPr>
          <p:nvPr>
            <p:ph type="sldImg"/>
          </p:nvPr>
        </p:nvSpPr>
        <p:spPr>
          <a:ln/>
        </p:spPr>
      </p:sp>
      <p:sp>
        <p:nvSpPr>
          <p:cNvPr id="1158147" name="Rectangle 3"/>
          <p:cNvSpPr>
            <a:spLocks noGrp="1" noChangeArrowheads="1"/>
          </p:cNvSpPr>
          <p:nvPr>
            <p:ph type="body" idx="1"/>
          </p:nvPr>
        </p:nvSpPr>
        <p:spPr/>
        <p:txBody>
          <a:bodyPr/>
          <a:lstStyle/>
          <a:p>
            <a:pPr marL="179525" indent="-179525">
              <a:buFont typeface="Arial" panose="020B0604020202020204" pitchFamily="34" charset="0"/>
              <a:buChar char="•"/>
            </a:pPr>
            <a:r>
              <a:rPr lang="en-US" dirty="0"/>
              <a:t>It isn’t until down the road that things become more complicated.</a:t>
            </a:r>
          </a:p>
          <a:p>
            <a:pPr marL="179525" indent="-179525">
              <a:buFont typeface="Arial" panose="020B0604020202020204" pitchFamily="34" charset="0"/>
              <a:buChar char="•"/>
            </a:pPr>
            <a:r>
              <a:rPr lang="en-US" dirty="0"/>
              <a:t>[DESCRIBE CHART.]</a:t>
            </a:r>
          </a:p>
        </p:txBody>
      </p:sp>
    </p:spTree>
    <p:extLst>
      <p:ext uri="{BB962C8B-B14F-4D97-AF65-F5344CB8AC3E}">
        <p14:creationId xmlns:p14="http://schemas.microsoft.com/office/powerpoint/2010/main" val="89805929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defTabSz="957468">
              <a:defRPr/>
            </a:pPr>
            <a:fld id="{86DE3BE9-E72F-409B-956F-E480F18773DF}" type="slidenum">
              <a:rPr lang="en-US">
                <a:solidFill>
                  <a:srgbClr val="000000"/>
                </a:solidFill>
              </a:rPr>
              <a:pPr defTabSz="957468">
                <a:defRPr/>
              </a:pPr>
              <a:t>51</a:t>
            </a:fld>
            <a:endParaRPr lang="en-US" dirty="0">
              <a:solidFill>
                <a:srgbClr val="000000"/>
              </a:solidFill>
            </a:endParaRPr>
          </a:p>
        </p:txBody>
      </p:sp>
      <p:sp>
        <p:nvSpPr>
          <p:cNvPr id="1124354" name="Rectangle 2"/>
          <p:cNvSpPr>
            <a:spLocks noGrp="1" noRot="1" noChangeAspect="1" noChangeArrowheads="1" noTextEdit="1"/>
          </p:cNvSpPr>
          <p:nvPr>
            <p:ph type="sldImg"/>
          </p:nvPr>
        </p:nvSpPr>
        <p:spPr>
          <a:ln/>
        </p:spPr>
      </p:sp>
      <p:sp>
        <p:nvSpPr>
          <p:cNvPr id="1124355" name="Rectangle 3"/>
          <p:cNvSpPr>
            <a:spLocks noGrp="1" noChangeArrowheads="1"/>
          </p:cNvSpPr>
          <p:nvPr>
            <p:ph type="body" idx="1"/>
          </p:nvPr>
        </p:nvSpPr>
        <p:spPr/>
        <p:txBody>
          <a:bodyPr/>
          <a:lstStyle/>
          <a:p>
            <a:pPr marL="179525" indent="-179525">
              <a:buFont typeface="Arial" panose="020B0604020202020204" pitchFamily="34" charset="0"/>
              <a:buChar char="•"/>
            </a:pPr>
            <a:r>
              <a:rPr lang="en-US" dirty="0"/>
              <a:t>Now, we all have heard about the future financial problems of the Social Security Trust Fund, and the fact that as the years go by there will be fewer young people paying in to cover the costs of all the baby boomers now starting to draw out benefits.</a:t>
            </a:r>
          </a:p>
          <a:p>
            <a:pPr marL="179525" indent="-179525">
              <a:buFont typeface="Arial" panose="020B0604020202020204" pitchFamily="34" charset="0"/>
              <a:buChar char="•"/>
            </a:pPr>
            <a:r>
              <a:rPr lang="en-US" dirty="0"/>
              <a:t>But, if you’re thinking you should start your benefits right away at 62 just because Social Security might have money problems down the road, wait a minute.</a:t>
            </a:r>
          </a:p>
          <a:p>
            <a:pPr marL="179525" indent="-179525">
              <a:buFont typeface="Arial" panose="020B0604020202020204" pitchFamily="34" charset="0"/>
              <a:buChar char="•"/>
            </a:pPr>
            <a:r>
              <a:rPr lang="en-US" dirty="0"/>
              <a:t>[READ TOP SECTION AND BOXES]</a:t>
            </a:r>
          </a:p>
          <a:p>
            <a:pPr marL="179525" indent="-179525">
              <a:buFont typeface="Arial" panose="020B0604020202020204" pitchFamily="34" charset="0"/>
              <a:buChar char="•"/>
            </a:pPr>
            <a:r>
              <a:rPr lang="en-US" dirty="0"/>
              <a:t>[CLICK TO BRING UP FINAL</a:t>
            </a:r>
            <a:r>
              <a:rPr lang="en-US" baseline="0" dirty="0"/>
              <a:t> SENTENCE AND READ]</a:t>
            </a:r>
            <a:endParaRPr lang="en-US" dirty="0"/>
          </a:p>
        </p:txBody>
      </p:sp>
    </p:spTree>
    <p:extLst>
      <p:ext uri="{BB962C8B-B14F-4D97-AF65-F5344CB8AC3E}">
        <p14:creationId xmlns:p14="http://schemas.microsoft.com/office/powerpoint/2010/main" val="396731342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defTabSz="957468">
              <a:defRPr/>
            </a:pPr>
            <a:fld id="{E51C1D4D-38CC-4295-B58F-E3651708411E}" type="slidenum">
              <a:rPr lang="en-US">
                <a:solidFill>
                  <a:srgbClr val="000000"/>
                </a:solidFill>
              </a:rPr>
              <a:pPr defTabSz="957468">
                <a:defRPr/>
              </a:pPr>
              <a:t>52</a:t>
            </a:fld>
            <a:endParaRPr lang="en-US" dirty="0">
              <a:solidFill>
                <a:srgbClr val="000000"/>
              </a:solidFill>
            </a:endParaRPr>
          </a:p>
        </p:txBody>
      </p:sp>
      <p:sp>
        <p:nvSpPr>
          <p:cNvPr id="1129474" name="Rectangle 2"/>
          <p:cNvSpPr>
            <a:spLocks noGrp="1" noRot="1" noChangeAspect="1" noChangeArrowheads="1" noTextEdit="1"/>
          </p:cNvSpPr>
          <p:nvPr>
            <p:ph type="sldImg"/>
          </p:nvPr>
        </p:nvSpPr>
        <p:spPr>
          <a:ln/>
        </p:spPr>
      </p:sp>
      <p:sp>
        <p:nvSpPr>
          <p:cNvPr id="1129475" name="Rectangle 3"/>
          <p:cNvSpPr>
            <a:spLocks noGrp="1" noChangeArrowheads="1"/>
          </p:cNvSpPr>
          <p:nvPr>
            <p:ph type="body" idx="1"/>
          </p:nvPr>
        </p:nvSpPr>
        <p:spPr/>
        <p:txBody>
          <a:bodyPr/>
          <a:lstStyle/>
          <a:p>
            <a:pPr marL="179525" indent="-179525">
              <a:buFont typeface="Arial" panose="020B0604020202020204" pitchFamily="34" charset="0"/>
              <a:buChar char="•"/>
            </a:pPr>
            <a:r>
              <a:rPr lang="en-US" i="1" dirty="0"/>
              <a:t>So, if Social Security isn’t going to replace enough of your income, where else do you turn?</a:t>
            </a:r>
          </a:p>
          <a:p>
            <a:pPr marL="179525" indent="-179525">
              <a:buFont typeface="Arial" panose="020B0604020202020204" pitchFamily="34" charset="0"/>
              <a:buChar char="•"/>
            </a:pPr>
            <a:r>
              <a:rPr lang="en-US" dirty="0"/>
              <a:t>When it comes to retirement income, there are basically 3 sources:</a:t>
            </a:r>
          </a:p>
          <a:p>
            <a:pPr marL="179525" indent="-179525">
              <a:buFont typeface="Arial" panose="020B0604020202020204" pitchFamily="34" charset="0"/>
              <a:buChar char="•"/>
            </a:pPr>
            <a:r>
              <a:rPr lang="en-US" dirty="0"/>
              <a:t>[READ BULLETS.]</a:t>
            </a:r>
          </a:p>
          <a:p>
            <a:pPr marL="179525" indent="-179525">
              <a:buFont typeface="Arial" panose="020B0604020202020204" pitchFamily="34" charset="0"/>
              <a:buChar char="•"/>
            </a:pPr>
            <a:r>
              <a:rPr lang="en-US" dirty="0"/>
              <a:t>[CLICK TO BRING UP LAST SENTENCE]</a:t>
            </a:r>
          </a:p>
          <a:p>
            <a:pPr marL="179525" indent="-179525">
              <a:buFont typeface="Arial" panose="020B0604020202020204" pitchFamily="34" charset="0"/>
              <a:buChar char="•"/>
            </a:pPr>
            <a:r>
              <a:rPr lang="en-US" dirty="0"/>
              <a:t>You’ll need to determine what amounts to draw from each of these 3 sources.</a:t>
            </a:r>
          </a:p>
        </p:txBody>
      </p:sp>
    </p:spTree>
    <p:extLst>
      <p:ext uri="{BB962C8B-B14F-4D97-AF65-F5344CB8AC3E}">
        <p14:creationId xmlns:p14="http://schemas.microsoft.com/office/powerpoint/2010/main" val="161896082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defTabSz="957468">
              <a:defRPr/>
            </a:pPr>
            <a:fld id="{3D878EBA-B5F6-4DFD-BEBD-8A46B65631BD}" type="slidenum">
              <a:rPr lang="en-US">
                <a:solidFill>
                  <a:srgbClr val="000000"/>
                </a:solidFill>
              </a:rPr>
              <a:pPr defTabSz="957468">
                <a:defRPr/>
              </a:pPr>
              <a:t>53</a:t>
            </a:fld>
            <a:endParaRPr lang="en-US" dirty="0">
              <a:solidFill>
                <a:srgbClr val="000000"/>
              </a:solidFill>
            </a:endParaRPr>
          </a:p>
        </p:txBody>
      </p:sp>
      <p:sp>
        <p:nvSpPr>
          <p:cNvPr id="1133570" name="Rectangle 2"/>
          <p:cNvSpPr>
            <a:spLocks noGrp="1" noRot="1" noChangeAspect="1" noChangeArrowheads="1" noTextEdit="1"/>
          </p:cNvSpPr>
          <p:nvPr>
            <p:ph type="sldImg"/>
          </p:nvPr>
        </p:nvSpPr>
        <p:spPr>
          <a:ln/>
        </p:spPr>
      </p:sp>
      <p:sp>
        <p:nvSpPr>
          <p:cNvPr id="1133571" name="Rectangle 3"/>
          <p:cNvSpPr>
            <a:spLocks noGrp="1" noChangeArrowheads="1"/>
          </p:cNvSpPr>
          <p:nvPr>
            <p:ph type="body" idx="1"/>
          </p:nvPr>
        </p:nvSpPr>
        <p:spPr/>
        <p:txBody>
          <a:bodyPr/>
          <a:lstStyle/>
          <a:p>
            <a:pPr marL="179525" indent="-179525">
              <a:spcBef>
                <a:spcPct val="50000"/>
              </a:spcBef>
              <a:buFont typeface="Arial" panose="020B0604020202020204" pitchFamily="34" charset="0"/>
              <a:buChar char="•"/>
            </a:pPr>
            <a:r>
              <a:rPr lang="en-US" dirty="0"/>
              <a:t>Once you do decide to claim Social Security, we can help point you in the right direction to apply for benefits. You can:</a:t>
            </a:r>
          </a:p>
          <a:p>
            <a:pPr marL="179525" indent="-179525">
              <a:spcBef>
                <a:spcPct val="50000"/>
              </a:spcBef>
              <a:buFont typeface="Arial" panose="020B0604020202020204" pitchFamily="34" charset="0"/>
              <a:buChar char="•"/>
            </a:pPr>
            <a:r>
              <a:rPr lang="en-US" dirty="0"/>
              <a:t>[READ BULLETS.]</a:t>
            </a:r>
          </a:p>
        </p:txBody>
      </p:sp>
    </p:spTree>
    <p:extLst>
      <p:ext uri="{BB962C8B-B14F-4D97-AF65-F5344CB8AC3E}">
        <p14:creationId xmlns:p14="http://schemas.microsoft.com/office/powerpoint/2010/main" val="31288533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defTabSz="957468">
              <a:defRPr/>
            </a:pPr>
            <a:fld id="{181A815F-A076-4CEA-8DE6-5CD027D71A97}" type="slidenum">
              <a:rPr lang="en-US">
                <a:solidFill>
                  <a:srgbClr val="000000"/>
                </a:solidFill>
              </a:rPr>
              <a:pPr defTabSz="957468">
                <a:defRPr/>
              </a:pPr>
              <a:t>54</a:t>
            </a:fld>
            <a:endParaRPr lang="en-US" dirty="0">
              <a:solidFill>
                <a:srgbClr val="000000"/>
              </a:solidFill>
            </a:endParaRPr>
          </a:p>
        </p:txBody>
      </p:sp>
      <p:sp>
        <p:nvSpPr>
          <p:cNvPr id="1134594" name="Rectangle 2"/>
          <p:cNvSpPr>
            <a:spLocks noGrp="1" noRot="1" noChangeAspect="1" noChangeArrowheads="1" noTextEdit="1"/>
          </p:cNvSpPr>
          <p:nvPr>
            <p:ph type="sldImg"/>
          </p:nvPr>
        </p:nvSpPr>
        <p:spPr>
          <a:ln/>
        </p:spPr>
      </p:sp>
      <p:sp>
        <p:nvSpPr>
          <p:cNvPr id="1134595" name="Rectangle 3"/>
          <p:cNvSpPr>
            <a:spLocks noGrp="1" noChangeArrowheads="1"/>
          </p:cNvSpPr>
          <p:nvPr>
            <p:ph type="body" idx="1"/>
          </p:nvPr>
        </p:nvSpPr>
        <p:spPr/>
        <p:txBody>
          <a:bodyPr/>
          <a:lstStyle/>
          <a:p>
            <a:pPr marL="179525" indent="-179525">
              <a:buFont typeface="Arial" panose="020B0604020202020204" pitchFamily="34" charset="0"/>
              <a:buChar char="•"/>
            </a:pPr>
            <a:r>
              <a:rPr lang="en-US" dirty="0"/>
              <a:t>So, let’s wrap up.</a:t>
            </a:r>
          </a:p>
          <a:p>
            <a:pPr marL="179525" indent="-179525">
              <a:buFont typeface="Arial" panose="020B0604020202020204" pitchFamily="34" charset="0"/>
              <a:buChar char="•"/>
            </a:pPr>
            <a:r>
              <a:rPr lang="en-US" dirty="0"/>
              <a:t>Drawing your Social Security is a critical decision, and having a plan can help make your retirement journey a much smoother ride.</a:t>
            </a:r>
          </a:p>
          <a:p>
            <a:pPr marL="179525" indent="-179525">
              <a:buFont typeface="Arial" panose="020B0604020202020204" pitchFamily="34" charset="0"/>
              <a:buChar char="•"/>
            </a:pPr>
            <a:r>
              <a:rPr lang="en-US" dirty="0"/>
              <a:t>Your </a:t>
            </a:r>
            <a:r>
              <a:rPr lang="en-US" b="1" dirty="0"/>
              <a:t>confidence</a:t>
            </a:r>
            <a:r>
              <a:rPr lang="en-US" dirty="0"/>
              <a:t> and peace of mind on the road to retirement is the most important goal of all.</a:t>
            </a:r>
          </a:p>
          <a:p>
            <a:pPr marL="179525" indent="-179525">
              <a:buFont typeface="Arial" panose="020B0604020202020204" pitchFamily="34" charset="0"/>
              <a:buChar char="•"/>
            </a:pPr>
            <a:r>
              <a:rPr lang="en-US" dirty="0"/>
              <a:t>Thank you for taking this step and learning more, and I look forward to working together on your road to retirement.</a:t>
            </a:r>
          </a:p>
          <a:p>
            <a:pPr marL="179525" indent="-179525" defTabSz="957468">
              <a:buFont typeface="Arial" panose="020B0604020202020204" pitchFamily="34" charset="0"/>
              <a:buChar char="•"/>
              <a:defRPr/>
            </a:pPr>
            <a:r>
              <a:rPr lang="en-US" dirty="0"/>
              <a:t>I’m happy to answer any questions you may have.</a:t>
            </a:r>
          </a:p>
          <a:p>
            <a:pPr marL="179525" indent="-179525">
              <a:buFont typeface="Arial" panose="020B0604020202020204" pitchFamily="34" charset="0"/>
              <a:buChar char="•"/>
            </a:pPr>
            <a:r>
              <a:rPr lang="en-US" dirty="0"/>
              <a:t>[AFTER QUESTIONS]</a:t>
            </a:r>
          </a:p>
          <a:p>
            <a:pPr marL="179525" indent="-179525" defTabSz="957468">
              <a:buFont typeface="Arial" panose="020B0604020202020204" pitchFamily="34" charset="0"/>
              <a:buChar char="•"/>
              <a:defRPr/>
            </a:pPr>
            <a:r>
              <a:rPr lang="en-US" dirty="0"/>
              <a:t>Once again, thank you for your time.</a:t>
            </a:r>
          </a:p>
          <a:p>
            <a:pPr marL="179525" indent="-179525" defTabSz="957468">
              <a:buFont typeface="Arial" panose="020B0604020202020204" pitchFamily="34" charset="0"/>
              <a:buChar char="•"/>
              <a:defRPr/>
            </a:pPr>
            <a:endParaRPr lang="en-US" dirty="0"/>
          </a:p>
          <a:p>
            <a:pPr marL="179525" indent="-179525">
              <a:buFont typeface="Arial" panose="020B0604020202020204" pitchFamily="34" charset="0"/>
              <a:buChar char="•"/>
            </a:pPr>
            <a:endParaRPr lang="en-US" dirty="0"/>
          </a:p>
        </p:txBody>
      </p:sp>
    </p:spTree>
    <p:extLst>
      <p:ext uri="{BB962C8B-B14F-4D97-AF65-F5344CB8AC3E}">
        <p14:creationId xmlns:p14="http://schemas.microsoft.com/office/powerpoint/2010/main" val="44083472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99"/>
              </a:spcAft>
            </a:pPr>
            <a:r>
              <a:rPr lang="en-US" sz="1400" dirty="0">
                <a:ea typeface="Calibri" panose="020F0502020204030204" pitchFamily="34" charset="0"/>
                <a:cs typeface="Times New Roman" panose="02020603050405020304" pitchFamily="18" charset="0"/>
              </a:rPr>
              <a:t>We have a number of questions coming in now.  Please email any questions you have to </a:t>
            </a:r>
            <a:r>
              <a:rPr lang="en-US" sz="1400" u="sng" dirty="0">
                <a:solidFill>
                  <a:srgbClr val="0563C1"/>
                </a:solidFill>
                <a:ea typeface="Calibri" panose="020F0502020204030204" pitchFamily="34" charset="0"/>
                <a:cs typeface="Times New Roman" panose="02020603050405020304" pitchFamily="18" charset="0"/>
                <a:hlinkClick r:id="rId3"/>
              </a:rPr>
              <a:t>OneAZWealth@oneazcu.com</a:t>
            </a:r>
            <a:r>
              <a:rPr lang="en-US" sz="1400" dirty="0">
                <a:ea typeface="Calibri" panose="020F0502020204030204" pitchFamily="34" charset="0"/>
                <a:cs typeface="Times New Roman" panose="02020603050405020304" pitchFamily="18" charset="0"/>
              </a:rPr>
              <a:t>   ... And we will be sure to address them…</a:t>
            </a:r>
          </a:p>
          <a:p>
            <a:pPr>
              <a:lnSpc>
                <a:spcPct val="107000"/>
              </a:lnSpc>
              <a:spcAft>
                <a:spcPts val="899"/>
              </a:spcAft>
            </a:pPr>
            <a:r>
              <a:rPr lang="en-US" sz="1400" dirty="0">
                <a:ea typeface="Calibri" panose="020F0502020204030204" pitchFamily="34" charset="0"/>
                <a:cs typeface="Times New Roman" panose="02020603050405020304" pitchFamily="18" charset="0"/>
              </a:rPr>
              <a:t>So, our first question is: </a:t>
            </a:r>
            <a:r>
              <a:rPr lang="en-US" sz="1400" b="1" dirty="0">
                <a:ea typeface="Calibri" panose="020F0502020204030204" pitchFamily="34" charset="0"/>
                <a:cs typeface="Times New Roman" panose="02020603050405020304" pitchFamily="18" charset="0"/>
              </a:rPr>
              <a:t>(TBD)</a:t>
            </a:r>
          </a:p>
          <a:p>
            <a:pPr defTabSz="1112489">
              <a:defRPr/>
            </a:pPr>
            <a:endParaRPr lang="en-US" sz="1400" dirty="0">
              <a:ea typeface="Calibri" panose="020F0502020204030204" pitchFamily="34" charset="0"/>
              <a:cs typeface="Times New Roman" panose="02020603050405020304" pitchFamily="18" charset="0"/>
            </a:endParaRPr>
          </a:p>
          <a:p>
            <a:pPr defTabSz="1112489">
              <a:defRPr/>
            </a:pPr>
            <a:endParaRPr lang="en-US" sz="1400" dirty="0">
              <a:ea typeface="Calibri" panose="020F0502020204030204" pitchFamily="34" charset="0"/>
              <a:cs typeface="Times New Roman" panose="02020603050405020304" pitchFamily="18" charset="0"/>
            </a:endParaRPr>
          </a:p>
          <a:p>
            <a:pPr defTabSz="1112489">
              <a:defRPr/>
            </a:pPr>
            <a:r>
              <a:rPr lang="en-US" sz="1400" dirty="0">
                <a:ea typeface="Calibri" panose="020F0502020204030204" pitchFamily="34" charset="0"/>
                <a:cs typeface="Times New Roman" panose="02020603050405020304" pitchFamily="18" charset="0"/>
              </a:rPr>
              <a:t>If we do not get to your question, I promise we will respond to you directly.   </a:t>
            </a:r>
          </a:p>
          <a:p>
            <a:endParaRPr lang="en-US" sz="1400" dirty="0"/>
          </a:p>
        </p:txBody>
      </p:sp>
      <p:sp>
        <p:nvSpPr>
          <p:cNvPr id="7" name="Slide Number Placeholder 6">
            <a:extLst>
              <a:ext uri="{FF2B5EF4-FFF2-40B4-BE49-F238E27FC236}">
                <a16:creationId xmlns:a16="http://schemas.microsoft.com/office/drawing/2014/main" id="{5FD49895-93EE-492B-A890-91062A9FC854}"/>
              </a:ext>
            </a:extLst>
          </p:cNvPr>
          <p:cNvSpPr>
            <a:spLocks noGrp="1"/>
          </p:cNvSpPr>
          <p:nvPr>
            <p:ph type="sldNum" sz="quarter" idx="5"/>
          </p:nvPr>
        </p:nvSpPr>
        <p:spPr/>
        <p:txBody>
          <a:bodyPr/>
          <a:lstStyle/>
          <a:p>
            <a:pPr defTabSz="1069933" fontAlgn="auto">
              <a:spcBef>
                <a:spcPts val="0"/>
              </a:spcBef>
              <a:spcAft>
                <a:spcPts val="0"/>
              </a:spcAft>
              <a:defRPr/>
            </a:pPr>
            <a:fld id="{FA41E740-A33C-4EDC-A7FF-54C6BCFC745E}" type="slidenum">
              <a:rPr lang="en-US" sz="1500">
                <a:solidFill>
                  <a:prstClr val="black"/>
                </a:solidFill>
                <a:latin typeface="Calibri" panose="020F0502020204030204"/>
              </a:rPr>
              <a:pPr defTabSz="1069933" fontAlgn="auto">
                <a:spcBef>
                  <a:spcPts val="0"/>
                </a:spcBef>
                <a:spcAft>
                  <a:spcPts val="0"/>
                </a:spcAft>
                <a:defRPr/>
              </a:pPr>
              <a:t>55</a:t>
            </a:fld>
            <a:endParaRPr lang="en-US" sz="1500">
              <a:solidFill>
                <a:prstClr val="black"/>
              </a:solidFill>
              <a:latin typeface="Calibri" panose="020F0502020204030204"/>
            </a:endParaRPr>
          </a:p>
        </p:txBody>
      </p:sp>
    </p:spTree>
    <p:extLst>
      <p:ext uri="{BB962C8B-B14F-4D97-AF65-F5344CB8AC3E}">
        <p14:creationId xmlns:p14="http://schemas.microsoft.com/office/powerpoint/2010/main" val="384426642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99"/>
              </a:spcAft>
            </a:pPr>
            <a:r>
              <a:rPr lang="en-US" sz="1000" dirty="0">
                <a:ea typeface="Calibri" panose="020F0502020204030204" pitchFamily="34" charset="0"/>
                <a:cs typeface="Times New Roman" panose="02020603050405020304" pitchFamily="18" charset="0"/>
              </a:rPr>
              <a:t>As a wrap-up, </a:t>
            </a:r>
          </a:p>
          <a:p>
            <a:pPr>
              <a:lnSpc>
                <a:spcPct val="107000"/>
              </a:lnSpc>
              <a:spcAft>
                <a:spcPts val="899"/>
              </a:spcAft>
            </a:pPr>
            <a:r>
              <a:rPr lang="en-US" sz="1000" dirty="0">
                <a:ea typeface="Calibri" panose="020F0502020204030204" pitchFamily="34" charset="0"/>
                <a:cs typeface="Times New Roman" panose="02020603050405020304" pitchFamily="18" charset="0"/>
              </a:rPr>
              <a:t>Thank you, Mike for your presentation and insights.  </a:t>
            </a:r>
          </a:p>
          <a:p>
            <a:pPr>
              <a:lnSpc>
                <a:spcPct val="107000"/>
              </a:lnSpc>
              <a:spcAft>
                <a:spcPts val="899"/>
              </a:spcAft>
            </a:pPr>
            <a:r>
              <a:rPr lang="en-US" sz="1000" dirty="0">
                <a:ea typeface="Calibri" panose="020F0502020204030204" pitchFamily="34" charset="0"/>
                <a:cs typeface="Times New Roman" panose="02020603050405020304" pitchFamily="18" charset="0"/>
              </a:rPr>
              <a:t>  </a:t>
            </a:r>
          </a:p>
          <a:p>
            <a:pPr>
              <a:lnSpc>
                <a:spcPct val="107000"/>
              </a:lnSpc>
              <a:spcAft>
                <a:spcPts val="899"/>
              </a:spcAft>
            </a:pPr>
            <a:r>
              <a:rPr lang="en-US" sz="1000" dirty="0">
                <a:ea typeface="Calibri" panose="020F0502020204030204" pitchFamily="34" charset="0"/>
                <a:cs typeface="Times New Roman" panose="02020603050405020304" pitchFamily="18" charset="0"/>
              </a:rPr>
              <a:t>For those watching and listening,  Thank you for joining, we hope our discussion today has helped to provide you some ideas on </a:t>
            </a:r>
            <a:r>
              <a:rPr lang="en-US" sz="1000" b="1" dirty="0">
                <a:ea typeface="Calibri" panose="020F0502020204030204" pitchFamily="34" charset="0"/>
                <a:cs typeface="Times New Roman" panose="02020603050405020304" pitchFamily="18" charset="0"/>
              </a:rPr>
              <a:t>Understanding Social Security </a:t>
            </a:r>
            <a:r>
              <a:rPr lang="en-US" sz="1000" dirty="0">
                <a:ea typeface="Calibri" panose="020F0502020204030204" pitchFamily="34" charset="0"/>
                <a:cs typeface="Times New Roman" panose="02020603050405020304" pitchFamily="18" charset="0"/>
              </a:rPr>
              <a:t>We all here at OneAZ Wealth Management welcome your feedback and comments.  So, Please email us any suggestions you have for future webinar topics.  As always, our entire OneAZ Wealth team of Advisors stands ready to assist you in reviewing your current financial plan and portfolio in light of today’s economy.   There is no better time than the present for a 2</a:t>
            </a:r>
            <a:r>
              <a:rPr lang="en-US" sz="1000" baseline="30000" dirty="0">
                <a:ea typeface="Calibri" panose="020F0502020204030204" pitchFamily="34" charset="0"/>
                <a:cs typeface="Times New Roman" panose="02020603050405020304" pitchFamily="18" charset="0"/>
              </a:rPr>
              <a:t>nd</a:t>
            </a:r>
            <a:r>
              <a:rPr lang="en-US" sz="1000" dirty="0">
                <a:ea typeface="Calibri" panose="020F0502020204030204" pitchFamily="34" charset="0"/>
                <a:cs typeface="Times New Roman" panose="02020603050405020304" pitchFamily="18" charset="0"/>
              </a:rPr>
              <a:t> opinion on your current plan.   Many of our clients had other advisors when they first come to us, and they learned and discovered new ideas and new strategies that are better suited to their needs.   We welcome your call!</a:t>
            </a:r>
          </a:p>
          <a:p>
            <a:pPr>
              <a:lnSpc>
                <a:spcPct val="107000"/>
              </a:lnSpc>
              <a:spcAft>
                <a:spcPts val="899"/>
              </a:spcAft>
            </a:pPr>
            <a:r>
              <a:rPr lang="en-US" sz="1000" dirty="0">
                <a:ea typeface="Calibri" panose="020F0502020204030204" pitchFamily="34" charset="0"/>
                <a:cs typeface="Times New Roman" panose="02020603050405020304" pitchFamily="18" charset="0"/>
              </a:rPr>
              <a:t>Please call our toll-free number: </a:t>
            </a:r>
            <a:r>
              <a:rPr lang="en-US" sz="1000" b="1" dirty="0">
                <a:ea typeface="Calibri" panose="020F0502020204030204" pitchFamily="34" charset="0"/>
                <a:cs typeface="Times New Roman" panose="02020603050405020304" pitchFamily="18" charset="0"/>
              </a:rPr>
              <a:t>877-566-0517</a:t>
            </a:r>
            <a:r>
              <a:rPr lang="en-US" sz="1000" dirty="0">
                <a:ea typeface="Calibri" panose="020F0502020204030204" pitchFamily="34" charset="0"/>
                <a:cs typeface="Times New Roman" panose="02020603050405020304" pitchFamily="18" charset="0"/>
              </a:rPr>
              <a:t> and visit our </a:t>
            </a:r>
            <a:r>
              <a:rPr lang="en-US" sz="1000" b="1" dirty="0">
                <a:ea typeface="Calibri" panose="020F0502020204030204" pitchFamily="34" charset="0"/>
                <a:cs typeface="Times New Roman" panose="02020603050405020304" pitchFamily="18" charset="0"/>
              </a:rPr>
              <a:t>OneAZWealth.com website </a:t>
            </a:r>
            <a:r>
              <a:rPr lang="en-US" sz="1000" dirty="0">
                <a:ea typeface="Calibri" panose="020F0502020204030204" pitchFamily="34" charset="0"/>
                <a:cs typeface="Times New Roman" panose="02020603050405020304" pitchFamily="18" charset="0"/>
              </a:rPr>
              <a:t>for more information in creating your personal financial and retirement plan.      </a:t>
            </a:r>
          </a:p>
          <a:p>
            <a:pPr>
              <a:lnSpc>
                <a:spcPct val="107000"/>
              </a:lnSpc>
              <a:spcAft>
                <a:spcPts val="899"/>
              </a:spcAft>
            </a:pPr>
            <a:endParaRPr lang="en-US" sz="1000" dirty="0">
              <a:ea typeface="Calibri" panose="020F0502020204030204" pitchFamily="34" charset="0"/>
              <a:cs typeface="Times New Roman" panose="02020603050405020304" pitchFamily="18" charset="0"/>
            </a:endParaRPr>
          </a:p>
          <a:p>
            <a:pPr>
              <a:lnSpc>
                <a:spcPct val="107000"/>
              </a:lnSpc>
              <a:spcAft>
                <a:spcPts val="899"/>
              </a:spcAft>
            </a:pPr>
            <a:r>
              <a:rPr lang="en-US" sz="1000">
                <a:ea typeface="Calibri" panose="020F0502020204030204" pitchFamily="34" charset="0"/>
                <a:cs typeface="Times New Roman" panose="02020603050405020304" pitchFamily="18" charset="0"/>
              </a:rPr>
              <a:t>Again</a:t>
            </a:r>
            <a:r>
              <a:rPr lang="en-US" sz="1000" dirty="0">
                <a:ea typeface="Calibri" panose="020F0502020204030204" pitchFamily="34" charset="0"/>
                <a:cs typeface="Times New Roman" panose="02020603050405020304" pitchFamily="18" charset="0"/>
              </a:rPr>
              <a:t>, Thank you for joining us…  From all of us at OneAZ Wealth, we wish you the best 2023 and start to 2024 for your Safety, Health and Wealth!   </a:t>
            </a:r>
          </a:p>
          <a:p>
            <a:endParaRPr lang="en-US" sz="1000" dirty="0"/>
          </a:p>
        </p:txBody>
      </p:sp>
      <p:sp>
        <p:nvSpPr>
          <p:cNvPr id="7" name="Slide Number Placeholder 6">
            <a:extLst>
              <a:ext uri="{FF2B5EF4-FFF2-40B4-BE49-F238E27FC236}">
                <a16:creationId xmlns:a16="http://schemas.microsoft.com/office/drawing/2014/main" id="{42FB991E-6E51-138D-CF02-88417149A619}"/>
              </a:ext>
            </a:extLst>
          </p:cNvPr>
          <p:cNvSpPr>
            <a:spLocks noGrp="1"/>
          </p:cNvSpPr>
          <p:nvPr>
            <p:ph type="sldNum" sz="quarter" idx="5"/>
          </p:nvPr>
        </p:nvSpPr>
        <p:spPr/>
        <p:txBody>
          <a:bodyPr/>
          <a:lstStyle/>
          <a:p>
            <a:pPr defTabSz="1069933" fontAlgn="auto">
              <a:spcBef>
                <a:spcPts val="0"/>
              </a:spcBef>
              <a:spcAft>
                <a:spcPts val="0"/>
              </a:spcAft>
              <a:defRPr/>
            </a:pPr>
            <a:fld id="{FA41E740-A33C-4EDC-A7FF-54C6BCFC745E}" type="slidenum">
              <a:rPr lang="en-US" sz="1500">
                <a:solidFill>
                  <a:prstClr val="black"/>
                </a:solidFill>
                <a:latin typeface="Calibri" panose="020F0502020204030204"/>
              </a:rPr>
              <a:pPr defTabSz="1069933" fontAlgn="auto">
                <a:spcBef>
                  <a:spcPts val="0"/>
                </a:spcBef>
                <a:spcAft>
                  <a:spcPts val="0"/>
                </a:spcAft>
                <a:defRPr/>
              </a:pPr>
              <a:t>56</a:t>
            </a:fld>
            <a:endParaRPr lang="en-US" sz="1500">
              <a:solidFill>
                <a:prstClr val="black"/>
              </a:solidFill>
              <a:latin typeface="Calibri" panose="020F0502020204030204"/>
            </a:endParaRPr>
          </a:p>
        </p:txBody>
      </p:sp>
    </p:spTree>
    <p:extLst>
      <p:ext uri="{BB962C8B-B14F-4D97-AF65-F5344CB8AC3E}">
        <p14:creationId xmlns:p14="http://schemas.microsoft.com/office/powerpoint/2010/main" val="26161343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921"/>
              </a:spcAft>
            </a:pPr>
            <a:r>
              <a:rPr lang="en-US" sz="1000" dirty="0">
                <a:ea typeface="Calibri" panose="020F0502020204030204" pitchFamily="34" charset="0"/>
                <a:cs typeface="Times New Roman" panose="02020603050405020304" pitchFamily="18" charset="0"/>
              </a:rPr>
              <a:t>So, let’s get started…</a:t>
            </a:r>
          </a:p>
          <a:p>
            <a:pPr>
              <a:lnSpc>
                <a:spcPct val="107000"/>
              </a:lnSpc>
              <a:spcAft>
                <a:spcPts val="921"/>
              </a:spcAft>
            </a:pPr>
            <a:r>
              <a:rPr lang="en-US" sz="1000" dirty="0">
                <a:ea typeface="Calibri" panose="020F0502020204030204" pitchFamily="34" charset="0"/>
                <a:cs typeface="Times New Roman" panose="02020603050405020304" pitchFamily="18" charset="0"/>
              </a:rPr>
              <a:t>Our OneAZ Wealth topic today: </a:t>
            </a:r>
            <a:r>
              <a:rPr lang="en-US" sz="1000" b="1" dirty="0">
                <a:ea typeface="Calibri" panose="020F0502020204030204" pitchFamily="34" charset="0"/>
                <a:cs typeface="Times New Roman" panose="02020603050405020304" pitchFamily="18" charset="0"/>
              </a:rPr>
              <a:t>Understanding Social Security</a:t>
            </a:r>
          </a:p>
          <a:p>
            <a:pPr>
              <a:lnSpc>
                <a:spcPct val="107000"/>
              </a:lnSpc>
              <a:spcAft>
                <a:spcPts val="921"/>
              </a:spcAft>
            </a:pPr>
            <a:endParaRPr lang="en-US" sz="1000" b="1" dirty="0">
              <a:cs typeface="Times New Roman" panose="02020603050405020304" pitchFamily="18" charset="0"/>
            </a:endParaRPr>
          </a:p>
          <a:p>
            <a:pPr>
              <a:lnSpc>
                <a:spcPct val="107000"/>
              </a:lnSpc>
              <a:spcAft>
                <a:spcPts val="921"/>
              </a:spcAft>
            </a:pPr>
            <a:r>
              <a:rPr lang="en-US" sz="1000" b="1" dirty="0">
                <a:cs typeface="Times New Roman" panose="02020603050405020304" pitchFamily="18" charset="0"/>
              </a:rPr>
              <a:t>Mike Wells bio:</a:t>
            </a:r>
          </a:p>
          <a:p>
            <a:pPr algn="l"/>
            <a:endParaRPr lang="en-US" sz="1000" dirty="0">
              <a:solidFill>
                <a:srgbClr val="000000"/>
              </a:solidFill>
              <a:latin typeface="Sul Sans"/>
            </a:endParaRPr>
          </a:p>
          <a:p>
            <a:r>
              <a:rPr lang="en-US" sz="1000" dirty="0">
                <a:solidFill>
                  <a:srgbClr val="000000"/>
                </a:solidFill>
                <a:latin typeface="Sul Sans"/>
              </a:rPr>
              <a:t>Mike joined the organization in 2015. He has a degree in organizational leadership from Azusa Pacific University in Southern California. A 24-year veteran of the industry, Mike partners with financial advisors to bring financial education to credit union members. He also assists financial advisors with practice management and case design strategies. </a:t>
            </a:r>
          </a:p>
          <a:p>
            <a:endParaRPr lang="en-US" sz="1000" dirty="0">
              <a:solidFill>
                <a:srgbClr val="000000"/>
              </a:solidFill>
              <a:latin typeface="Sul Sans"/>
            </a:endParaRPr>
          </a:p>
          <a:p>
            <a:r>
              <a:rPr lang="en-US" sz="1000" dirty="0">
                <a:solidFill>
                  <a:srgbClr val="000000"/>
                </a:solidFill>
                <a:latin typeface="Sul Sans"/>
              </a:rPr>
              <a:t>Mike is a dedicated family man with four children. He enjoys fine wine, mountain biking and following the Dodgers. </a:t>
            </a:r>
          </a:p>
          <a:p>
            <a:r>
              <a:rPr lang="en-US" sz="1000" dirty="0">
                <a:solidFill>
                  <a:srgbClr val="000000"/>
                </a:solidFill>
                <a:latin typeface="Sul Sans"/>
              </a:rPr>
              <a:t>Behavioral Finance Advice™ (BFA™) </a:t>
            </a:r>
          </a:p>
          <a:p>
            <a:r>
              <a:rPr lang="en-US" sz="1000" dirty="0">
                <a:solidFill>
                  <a:srgbClr val="000000"/>
                </a:solidFill>
                <a:latin typeface="Sul Sans"/>
              </a:rPr>
              <a:t>Certified Financial Planner® (CFP®) </a:t>
            </a:r>
          </a:p>
          <a:p>
            <a:r>
              <a:rPr lang="en-US" sz="1000" dirty="0">
                <a:solidFill>
                  <a:srgbClr val="000000"/>
                </a:solidFill>
                <a:latin typeface="Sul Sans"/>
              </a:rPr>
              <a:t>Chartered Life Underwriter® (CLU®) </a:t>
            </a:r>
          </a:p>
          <a:p>
            <a:r>
              <a:rPr lang="en-US" sz="1000" dirty="0">
                <a:solidFill>
                  <a:srgbClr val="000000"/>
                </a:solidFill>
                <a:latin typeface="Sul Sans"/>
              </a:rPr>
              <a:t>National Social Security Advisor® (NSSA®) </a:t>
            </a:r>
          </a:p>
          <a:p>
            <a:r>
              <a:rPr lang="en-US" sz="1000" dirty="0">
                <a:solidFill>
                  <a:srgbClr val="000000"/>
                </a:solidFill>
                <a:latin typeface="Sul Sans"/>
              </a:rPr>
              <a:t>Holds Series 7, 63 and 65 Registrations </a:t>
            </a:r>
          </a:p>
          <a:p>
            <a:pPr>
              <a:lnSpc>
                <a:spcPct val="107000"/>
              </a:lnSpc>
              <a:spcAft>
                <a:spcPts val="921"/>
              </a:spcAft>
            </a:pPr>
            <a:endParaRPr lang="en-US" sz="1000" dirty="0">
              <a:solidFill>
                <a:srgbClr val="232333"/>
              </a:solidFill>
            </a:endParaRPr>
          </a:p>
        </p:txBody>
      </p:sp>
      <p:sp>
        <p:nvSpPr>
          <p:cNvPr id="7" name="Slide Number Placeholder 6">
            <a:extLst>
              <a:ext uri="{FF2B5EF4-FFF2-40B4-BE49-F238E27FC236}">
                <a16:creationId xmlns:a16="http://schemas.microsoft.com/office/drawing/2014/main" id="{83B41FEA-157B-203B-DE66-1CF4BF832A50}"/>
              </a:ext>
            </a:extLst>
          </p:cNvPr>
          <p:cNvSpPr>
            <a:spLocks noGrp="1"/>
          </p:cNvSpPr>
          <p:nvPr>
            <p:ph type="sldNum" sz="quarter" idx="5"/>
          </p:nvPr>
        </p:nvSpPr>
        <p:spPr/>
        <p:txBody>
          <a:bodyPr/>
          <a:lstStyle/>
          <a:p>
            <a:pPr defTabSz="1069892" fontAlgn="auto">
              <a:spcBef>
                <a:spcPts val="0"/>
              </a:spcBef>
              <a:spcAft>
                <a:spcPts val="0"/>
              </a:spcAft>
              <a:defRPr/>
            </a:pPr>
            <a:fld id="{FA41E740-A33C-4EDC-A7FF-54C6BCFC745E}" type="slidenum">
              <a:rPr lang="en-US" sz="1400">
                <a:solidFill>
                  <a:prstClr val="black"/>
                </a:solidFill>
                <a:latin typeface="Calibri"/>
                <a:cs typeface="Arial"/>
                <a:sym typeface="Arial"/>
              </a:rPr>
              <a:pPr defTabSz="1069892" fontAlgn="auto">
                <a:spcBef>
                  <a:spcPts val="0"/>
                </a:spcBef>
                <a:spcAft>
                  <a:spcPts val="0"/>
                </a:spcAft>
                <a:defRPr/>
              </a:pPr>
              <a:t>6</a:t>
            </a:fld>
            <a:endParaRPr lang="en-US" sz="1400">
              <a:solidFill>
                <a:prstClr val="black"/>
              </a:solidFill>
              <a:latin typeface="Calibri"/>
              <a:cs typeface="Arial"/>
              <a:sym typeface="Arial"/>
            </a:endParaRPr>
          </a:p>
        </p:txBody>
      </p:sp>
    </p:spTree>
    <p:extLst>
      <p:ext uri="{BB962C8B-B14F-4D97-AF65-F5344CB8AC3E}">
        <p14:creationId xmlns:p14="http://schemas.microsoft.com/office/powerpoint/2010/main" val="16901283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9525" indent="-179525">
              <a:buFont typeface="Arial" panose="020B0604020202020204" pitchFamily="34" charset="0"/>
              <a:buChar char="•"/>
            </a:pPr>
            <a:r>
              <a:rPr lang="en-US" dirty="0"/>
              <a:t>(UPDATE PRESENTER AND PROGRAM AND</a:t>
            </a:r>
            <a:r>
              <a:rPr lang="en-US" baseline="0" dirty="0"/>
              <a:t> FINANCIAL INSTITUTION, IF APPLICABLE,</a:t>
            </a:r>
            <a:r>
              <a:rPr lang="en-US" dirty="0"/>
              <a:t> INFO ON SLIDE.)</a:t>
            </a:r>
          </a:p>
          <a:p>
            <a:pPr marL="179525" indent="-179525">
              <a:buFont typeface="Arial" panose="020B0604020202020204" pitchFamily="34" charset="0"/>
              <a:buChar char="•"/>
            </a:pPr>
            <a:r>
              <a:rPr lang="en-US" sz="1300" dirty="0"/>
              <a:t>Welcome! Thank you for joining us today to talk about the important role Social Security will play in your retirement.</a:t>
            </a:r>
          </a:p>
          <a:p>
            <a:pPr marL="179525" indent="-179525">
              <a:buFont typeface="Arial" panose="020B0604020202020204" pitchFamily="34" charset="0"/>
              <a:buChar char="•"/>
            </a:pPr>
            <a:r>
              <a:rPr lang="en-US" sz="1300" dirty="0"/>
              <a:t>(INTRODUCTIONS)</a:t>
            </a:r>
            <a:endParaRPr lang="en-US" dirty="0"/>
          </a:p>
        </p:txBody>
      </p:sp>
      <p:sp>
        <p:nvSpPr>
          <p:cNvPr id="4" name="Slide Number Placeholder 3"/>
          <p:cNvSpPr>
            <a:spLocks noGrp="1"/>
          </p:cNvSpPr>
          <p:nvPr>
            <p:ph type="sldNum" sz="quarter" idx="10"/>
          </p:nvPr>
        </p:nvSpPr>
        <p:spPr/>
        <p:txBody>
          <a:bodyPr/>
          <a:lstStyle/>
          <a:p>
            <a:pPr>
              <a:defRPr/>
            </a:pPr>
            <a:fld id="{719F38AC-A1FC-47AB-81BE-B8AD59C3D23E}" type="slidenum">
              <a:rPr lang="en-US" smtClean="0"/>
              <a:pPr>
                <a:defRPr/>
              </a:pPr>
              <a:t>7</a:t>
            </a:fld>
            <a:endParaRPr lang="en-US"/>
          </a:p>
        </p:txBody>
      </p:sp>
    </p:spTree>
    <p:extLst>
      <p:ext uri="{BB962C8B-B14F-4D97-AF65-F5344CB8AC3E}">
        <p14:creationId xmlns:p14="http://schemas.microsoft.com/office/powerpoint/2010/main" val="17664884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ED94D5-49C0-4EFA-A280-C3C7EDE5C124}" type="slidenum">
              <a:rPr lang="en-US"/>
              <a:pPr/>
              <a:t>8</a:t>
            </a:fld>
            <a:endParaRPr lang="en-US" dirty="0"/>
          </a:p>
        </p:txBody>
      </p:sp>
      <p:sp>
        <p:nvSpPr>
          <p:cNvPr id="641026" name="Rectangle 2"/>
          <p:cNvSpPr>
            <a:spLocks noGrp="1" noRot="1" noChangeAspect="1" noChangeArrowheads="1" noTextEdit="1"/>
          </p:cNvSpPr>
          <p:nvPr>
            <p:ph type="sldImg"/>
          </p:nvPr>
        </p:nvSpPr>
        <p:spPr>
          <a:ln/>
        </p:spPr>
      </p:sp>
      <p:sp>
        <p:nvSpPr>
          <p:cNvPr id="641027" name="Rectangle 3"/>
          <p:cNvSpPr>
            <a:spLocks noGrp="1" noChangeArrowheads="1"/>
          </p:cNvSpPr>
          <p:nvPr>
            <p:ph type="body" idx="1"/>
          </p:nvPr>
        </p:nvSpPr>
        <p:spPr>
          <a:xfrm>
            <a:off x="997034" y="4561227"/>
            <a:ext cx="5483691" cy="4320213"/>
          </a:xfrm>
        </p:spPr>
        <p:txBody>
          <a:bodyPr/>
          <a:lstStyle/>
          <a:p>
            <a:pPr marL="179525" indent="-179525">
              <a:buFont typeface="Arial" panose="020B0604020202020204" pitchFamily="34" charset="0"/>
              <a:buChar char="•"/>
              <a:tabLst>
                <a:tab pos="174539" algn="l"/>
              </a:tabLst>
            </a:pPr>
            <a:r>
              <a:rPr lang="en-US" sz="1300" dirty="0"/>
              <a:t>[ADD REGISTERED REPRESENTATIVE DISCLOSURE TO THE BOTTOM OF THE SLIDE.]</a:t>
            </a:r>
            <a:endParaRPr lang="en-US" dirty="0">
              <a:solidFill>
                <a:schemeClr val="tx1"/>
              </a:solidFill>
            </a:endParaRPr>
          </a:p>
          <a:p>
            <a:pPr marL="179525" indent="-179525">
              <a:buFont typeface="Arial" panose="020B0604020202020204" pitchFamily="34" charset="0"/>
              <a:buChar char="•"/>
              <a:tabLst>
                <a:tab pos="174539" algn="l"/>
              </a:tabLst>
            </a:pPr>
            <a:r>
              <a:rPr lang="en-US" dirty="0">
                <a:solidFill>
                  <a:schemeClr val="tx1"/>
                </a:solidFill>
              </a:rPr>
              <a:t>Before we begin, though, I want to highlight this disclosure for compliance purposes.</a:t>
            </a:r>
          </a:p>
          <a:p>
            <a:pPr marL="179525" indent="-179525">
              <a:buFont typeface="Arial" panose="020B0604020202020204" pitchFamily="34" charset="0"/>
              <a:buChar char="•"/>
              <a:tabLst>
                <a:tab pos="174539" algn="l"/>
              </a:tabLst>
            </a:pPr>
            <a:r>
              <a:rPr lang="en-US" dirty="0">
                <a:solidFill>
                  <a:schemeClr val="tx1"/>
                </a:solidFill>
              </a:rPr>
              <a:t>[ALLOW TIME FOR REVIEW.]</a:t>
            </a:r>
          </a:p>
        </p:txBody>
      </p:sp>
    </p:spTree>
    <p:extLst>
      <p:ext uri="{BB962C8B-B14F-4D97-AF65-F5344CB8AC3E}">
        <p14:creationId xmlns:p14="http://schemas.microsoft.com/office/powerpoint/2010/main" val="27045659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D3C9B52-EAE0-4A8E-BCCB-74E85CAC072A}" type="slidenum">
              <a:rPr lang="en-US"/>
              <a:pPr/>
              <a:t>9</a:t>
            </a:fld>
            <a:endParaRPr lang="en-US" dirty="0"/>
          </a:p>
        </p:txBody>
      </p:sp>
      <p:sp>
        <p:nvSpPr>
          <p:cNvPr id="643074" name="Rectangle 2"/>
          <p:cNvSpPr>
            <a:spLocks noGrp="1" noRot="1" noChangeAspect="1" noChangeArrowheads="1" noTextEdit="1"/>
          </p:cNvSpPr>
          <p:nvPr>
            <p:ph type="sldImg"/>
          </p:nvPr>
        </p:nvSpPr>
        <p:spPr>
          <a:ln/>
        </p:spPr>
      </p:sp>
      <p:sp>
        <p:nvSpPr>
          <p:cNvPr id="2" name="Notes Placeholder 1"/>
          <p:cNvSpPr>
            <a:spLocks noGrp="1"/>
          </p:cNvSpPr>
          <p:nvPr>
            <p:ph type="body" sz="quarter" idx="10"/>
          </p:nvPr>
        </p:nvSpPr>
        <p:spPr/>
        <p:txBody>
          <a:bodyPr/>
          <a:lstStyle/>
          <a:p>
            <a:pPr marL="179525" indent="-179525">
              <a:buFont typeface="Arial" panose="020B0604020202020204" pitchFamily="34" charset="0"/>
              <a:buChar char="•"/>
            </a:pPr>
            <a:r>
              <a:rPr lang="en-US" dirty="0"/>
              <a:t>So, let’s walk through the objectives for today’s workshop.</a:t>
            </a:r>
          </a:p>
          <a:p>
            <a:pPr marL="179525" indent="-179525">
              <a:buFont typeface="Arial" panose="020B0604020202020204" pitchFamily="34" charset="0"/>
              <a:buChar char="•"/>
            </a:pPr>
            <a:r>
              <a:rPr lang="en-US" dirty="0"/>
              <a:t>[CLICK AND READ BULLETS.]</a:t>
            </a:r>
          </a:p>
        </p:txBody>
      </p:sp>
    </p:spTree>
    <p:extLst>
      <p:ext uri="{BB962C8B-B14F-4D97-AF65-F5344CB8AC3E}">
        <p14:creationId xmlns:p14="http://schemas.microsoft.com/office/powerpoint/2010/main" val="144538321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_Title Slide_2">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175" y="0"/>
            <a:ext cx="10160000" cy="5715000"/>
          </a:xfrm>
          <a:prstGeom prst="rect">
            <a:avLst/>
          </a:prstGeom>
        </p:spPr>
      </p:pic>
      <p:sp>
        <p:nvSpPr>
          <p:cNvPr id="9" name="Title 8"/>
          <p:cNvSpPr>
            <a:spLocks noGrp="1"/>
          </p:cNvSpPr>
          <p:nvPr>
            <p:ph type="ctrTitle" hasCustomPrompt="1"/>
          </p:nvPr>
        </p:nvSpPr>
        <p:spPr>
          <a:xfrm>
            <a:off x="6298294" y="1594767"/>
            <a:ext cx="3528381" cy="1231106"/>
          </a:xfrm>
        </p:spPr>
        <p:txBody>
          <a:bodyPr lIns="0" tIns="0" rIns="0" bIns="0" anchor="b" anchorCtr="0"/>
          <a:lstStyle>
            <a:lvl1pPr algn="r">
              <a:defRPr sz="4000" b="0" spc="100" baseline="0">
                <a:solidFill>
                  <a:schemeClr val="bg1"/>
                </a:solidFill>
                <a:latin typeface="Rockwell" panose="02060603020205020403" pitchFamily="18" charset="0"/>
              </a:defRPr>
            </a:lvl1pPr>
          </a:lstStyle>
          <a:p>
            <a:r>
              <a:rPr lang="da-DK" dirty="0"/>
              <a:t>Lorem ipsum </a:t>
            </a:r>
            <a:br>
              <a:rPr lang="da-DK" dirty="0"/>
            </a:br>
            <a:r>
              <a:rPr lang="da-DK" dirty="0"/>
              <a:t>dolor sit amet</a:t>
            </a:r>
            <a:endParaRPr lang="en-US" dirty="0"/>
          </a:p>
        </p:txBody>
      </p:sp>
      <p:sp>
        <p:nvSpPr>
          <p:cNvPr id="91" name="Text Placeholder 89"/>
          <p:cNvSpPr>
            <a:spLocks noGrp="1"/>
          </p:cNvSpPr>
          <p:nvPr>
            <p:ph type="body" sz="quarter" idx="10"/>
          </p:nvPr>
        </p:nvSpPr>
        <p:spPr>
          <a:xfrm>
            <a:off x="6705601" y="2941017"/>
            <a:ext cx="3121074" cy="546100"/>
          </a:xfrm>
        </p:spPr>
        <p:txBody>
          <a:bodyPr/>
          <a:lstStyle>
            <a:lvl1pPr algn="r">
              <a:defRPr lang="en-US" sz="1600" b="0" kern="1200" cap="all" spc="100" baseline="0" dirty="0">
                <a:solidFill>
                  <a:schemeClr val="bg1"/>
                </a:solidFill>
                <a:latin typeface="+mn-lt"/>
                <a:ea typeface="+mn-ea"/>
                <a:cs typeface="+mn-cs"/>
              </a:defRPr>
            </a:lvl1pPr>
          </a:lstStyle>
          <a:p>
            <a:pPr lvl="0"/>
            <a:r>
              <a:rPr lang="en-US" dirty="0"/>
              <a:t>Edit Master text styles</a:t>
            </a:r>
          </a:p>
        </p:txBody>
      </p:sp>
      <p:sp>
        <p:nvSpPr>
          <p:cNvPr id="43" name="Text Placeholder 3"/>
          <p:cNvSpPr>
            <a:spLocks noGrp="1"/>
          </p:cNvSpPr>
          <p:nvPr>
            <p:ph type="body" sz="quarter" idx="11" hasCustomPrompt="1"/>
          </p:nvPr>
        </p:nvSpPr>
        <p:spPr>
          <a:xfrm>
            <a:off x="6165900" y="3349623"/>
            <a:ext cx="3660775" cy="1400175"/>
          </a:xfrm>
        </p:spPr>
        <p:txBody>
          <a:bodyPr/>
          <a:lstStyle>
            <a:lvl1pPr marL="0" indent="0" algn="r">
              <a:spcBef>
                <a:spcPts val="1200"/>
              </a:spcBef>
              <a:buNone/>
              <a:defRPr sz="1100">
                <a:solidFill>
                  <a:schemeClr val="bg1"/>
                </a:solidFill>
              </a:defRPr>
            </a:lvl1pPr>
            <a:lvl2pPr marL="195260" indent="0">
              <a:buNone/>
              <a:defRPr/>
            </a:lvl2pPr>
          </a:lstStyle>
          <a:p>
            <a:pPr lvl="0"/>
            <a:r>
              <a:rPr lang="en-US" dirty="0"/>
              <a:t>Presented by:</a:t>
            </a:r>
            <a:br>
              <a:rPr lang="en-US" dirty="0"/>
            </a:br>
            <a:r>
              <a:rPr lang="en-US" dirty="0"/>
              <a:t>[Presenter Name]</a:t>
            </a:r>
          </a:p>
          <a:p>
            <a:pPr lvl="0"/>
            <a:r>
              <a:rPr lang="en-US" dirty="0"/>
              <a:t>Offered by the</a:t>
            </a:r>
            <a:br>
              <a:rPr lang="en-US" dirty="0"/>
            </a:br>
            <a:r>
              <a:rPr lang="en-US" dirty="0"/>
              <a:t>[Program Name] </a:t>
            </a:r>
            <a:br>
              <a:rPr lang="en-US" dirty="0"/>
            </a:br>
            <a:r>
              <a:rPr lang="en-US" dirty="0"/>
              <a:t>located at</a:t>
            </a:r>
            <a:br>
              <a:rPr lang="en-US" dirty="0"/>
            </a:br>
            <a:r>
              <a:rPr lang="en-US" dirty="0"/>
              <a:t>[Credit Union Name]</a:t>
            </a:r>
          </a:p>
        </p:txBody>
      </p:sp>
    </p:spTree>
    <p:extLst>
      <p:ext uri="{BB962C8B-B14F-4D97-AF65-F5344CB8AC3E}">
        <p14:creationId xmlns:p14="http://schemas.microsoft.com/office/powerpoint/2010/main" val="2355226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userDrawn="1">
  <p:cSld name="Content with Chart">
    <p:spTree>
      <p:nvGrpSpPr>
        <p:cNvPr id="1" name=""/>
        <p:cNvGrpSpPr/>
        <p:nvPr/>
      </p:nvGrpSpPr>
      <p:grpSpPr>
        <a:xfrm>
          <a:off x="0" y="0"/>
          <a:ext cx="0" cy="0"/>
          <a:chOff x="0" y="0"/>
          <a:chExt cx="0" cy="0"/>
        </a:xfrm>
      </p:grpSpPr>
      <p:sp>
        <p:nvSpPr>
          <p:cNvPr id="7" name="Freeform: Shape 6"/>
          <p:cNvSpPr/>
          <p:nvPr userDrawn="1"/>
        </p:nvSpPr>
        <p:spPr>
          <a:xfrm>
            <a:off x="0" y="0"/>
            <a:ext cx="4286325" cy="5715000"/>
          </a:xfrm>
          <a:custGeom>
            <a:avLst/>
            <a:gdLst>
              <a:gd name="connsiteX0" fmla="*/ 0 w 4286325"/>
              <a:gd name="connsiteY0" fmla="*/ 0 h 5715000"/>
              <a:gd name="connsiteX1" fmla="*/ 4286325 w 4286325"/>
              <a:gd name="connsiteY1" fmla="*/ 0 h 5715000"/>
              <a:gd name="connsiteX2" fmla="*/ 2668497 w 4286325"/>
              <a:gd name="connsiteY2" fmla="*/ 5715000 h 5715000"/>
              <a:gd name="connsiteX3" fmla="*/ 0 w 4286325"/>
              <a:gd name="connsiteY3" fmla="*/ 5715000 h 5715000"/>
            </a:gdLst>
            <a:ahLst/>
            <a:cxnLst>
              <a:cxn ang="0">
                <a:pos x="connsiteX0" y="connsiteY0"/>
              </a:cxn>
              <a:cxn ang="0">
                <a:pos x="connsiteX1" y="connsiteY1"/>
              </a:cxn>
              <a:cxn ang="0">
                <a:pos x="connsiteX2" y="connsiteY2"/>
              </a:cxn>
              <a:cxn ang="0">
                <a:pos x="connsiteX3" y="connsiteY3"/>
              </a:cxn>
            </a:cxnLst>
            <a:rect l="l" t="t" r="r" b="b"/>
            <a:pathLst>
              <a:path w="4286325" h="5715000">
                <a:moveTo>
                  <a:pt x="0" y="0"/>
                </a:moveTo>
                <a:lnTo>
                  <a:pt x="4286325" y="0"/>
                </a:lnTo>
                <a:lnTo>
                  <a:pt x="2668497" y="5715000"/>
                </a:lnTo>
                <a:lnTo>
                  <a:pt x="0" y="5715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ontent Placeholder 2"/>
          <p:cNvSpPr>
            <a:spLocks noGrp="1"/>
          </p:cNvSpPr>
          <p:nvPr>
            <p:ph idx="1"/>
          </p:nvPr>
        </p:nvSpPr>
        <p:spPr>
          <a:xfrm>
            <a:off x="4464049" y="925248"/>
            <a:ext cx="5227865" cy="3496351"/>
          </a:xfrm>
        </p:spPr>
        <p:txBody>
          <a:bodyPr anchor="t"/>
          <a:lstStyle>
            <a:lvl1pPr marL="0" indent="0">
              <a:buNone/>
              <a:defRPr sz="2000"/>
            </a:lvl1pPr>
            <a:lvl2pPr>
              <a:defRPr sz="1800"/>
            </a:lvl2pPr>
            <a:lvl3pPr>
              <a:defRPr sz="1600"/>
            </a:lvl3pPr>
            <a:lvl4pPr>
              <a:defRPr sz="1400"/>
            </a:lvl4pPr>
            <a:lvl5pPr>
              <a:defRPr sz="14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Title 1"/>
          <p:cNvSpPr>
            <a:spLocks noGrp="1"/>
          </p:cNvSpPr>
          <p:nvPr>
            <p:ph type="title"/>
          </p:nvPr>
        </p:nvSpPr>
        <p:spPr>
          <a:xfrm>
            <a:off x="423333" y="870984"/>
            <a:ext cx="2351617" cy="1923016"/>
          </a:xfrm>
        </p:spPr>
        <p:txBody>
          <a:bodyPr/>
          <a:lstStyle>
            <a:lvl1pPr>
              <a:defRPr>
                <a:solidFill>
                  <a:schemeClr val="bg1"/>
                </a:solidFill>
              </a:defRPr>
            </a:lvl1pPr>
          </a:lstStyle>
          <a:p>
            <a:r>
              <a:rPr lang="en-US" dirty="0"/>
              <a:t>Click to edit Master title style</a:t>
            </a:r>
          </a:p>
        </p:txBody>
      </p:sp>
      <p:pic>
        <p:nvPicPr>
          <p:cNvPr id="21" name="Picture 20"/>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745794" y="5217830"/>
            <a:ext cx="982406" cy="320140"/>
          </a:xfrm>
          <a:prstGeom prst="rect">
            <a:avLst/>
          </a:prstGeom>
        </p:spPr>
      </p:pic>
      <p:sp>
        <p:nvSpPr>
          <p:cNvPr id="22" name="Slide Number Placeholder 2"/>
          <p:cNvSpPr>
            <a:spLocks noGrp="1"/>
          </p:cNvSpPr>
          <p:nvPr>
            <p:ph type="sldNum" sz="quarter" idx="4"/>
          </p:nvPr>
        </p:nvSpPr>
        <p:spPr>
          <a:xfrm>
            <a:off x="430212" y="5343266"/>
            <a:ext cx="217488" cy="303212"/>
          </a:xfrm>
          <a:prstGeom prst="rect">
            <a:avLst/>
          </a:prstGeom>
        </p:spPr>
        <p:txBody>
          <a:bodyPr vert="horz" lIns="0" tIns="45720" rIns="0" bIns="45720" rtlCol="0" anchor="ctr"/>
          <a:lstStyle>
            <a:lvl1pPr algn="l">
              <a:defRPr lang="en-US" sz="1050" b="1" kern="1200" smtClean="0">
                <a:solidFill>
                  <a:schemeClr val="bg1"/>
                </a:solidFill>
                <a:latin typeface="Arial" charset="0"/>
                <a:ea typeface="+mn-ea"/>
                <a:cs typeface="+mn-cs"/>
              </a:defRPr>
            </a:lvl1pPr>
          </a:lstStyle>
          <a:p>
            <a:fld id="{B086DA8C-2EC5-4397-8842-B74E3AC9ED83}" type="slidenum">
              <a:rPr lang="en-US" smtClean="0"/>
              <a:pPr/>
              <a:t>‹#›</a:t>
            </a:fld>
            <a:endParaRPr lang="en-US" dirty="0"/>
          </a:p>
        </p:txBody>
      </p:sp>
    </p:spTree>
    <p:extLst>
      <p:ext uri="{BB962C8B-B14F-4D97-AF65-F5344CB8AC3E}">
        <p14:creationId xmlns:p14="http://schemas.microsoft.com/office/powerpoint/2010/main" val="315257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1_Content with Chart">
    <p:spTree>
      <p:nvGrpSpPr>
        <p:cNvPr id="1" name=""/>
        <p:cNvGrpSpPr/>
        <p:nvPr/>
      </p:nvGrpSpPr>
      <p:grpSpPr>
        <a:xfrm>
          <a:off x="0" y="0"/>
          <a:ext cx="0" cy="0"/>
          <a:chOff x="0" y="0"/>
          <a:chExt cx="0" cy="0"/>
        </a:xfrm>
      </p:grpSpPr>
      <p:sp>
        <p:nvSpPr>
          <p:cNvPr id="51" name="Freeform: Shape 50"/>
          <p:cNvSpPr/>
          <p:nvPr userDrawn="1"/>
        </p:nvSpPr>
        <p:spPr>
          <a:xfrm>
            <a:off x="0" y="-1"/>
            <a:ext cx="7734300" cy="5715001"/>
          </a:xfrm>
          <a:custGeom>
            <a:avLst/>
            <a:gdLst>
              <a:gd name="connsiteX0" fmla="*/ 0 w 7734300"/>
              <a:gd name="connsiteY0" fmla="*/ 0 h 5715001"/>
              <a:gd name="connsiteX1" fmla="*/ 2012950 w 7734300"/>
              <a:gd name="connsiteY1" fmla="*/ 0 h 5715001"/>
              <a:gd name="connsiteX2" fmla="*/ 2012950 w 7734300"/>
              <a:gd name="connsiteY2" fmla="*/ 1 h 5715001"/>
              <a:gd name="connsiteX3" fmla="*/ 7734300 w 7734300"/>
              <a:gd name="connsiteY3" fmla="*/ 5715001 h 5715001"/>
              <a:gd name="connsiteX4" fmla="*/ 2012950 w 7734300"/>
              <a:gd name="connsiteY4" fmla="*/ 5715001 h 5715001"/>
              <a:gd name="connsiteX5" fmla="*/ 0 w 7734300"/>
              <a:gd name="connsiteY5" fmla="*/ 5715001 h 571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34300" h="5715001">
                <a:moveTo>
                  <a:pt x="0" y="0"/>
                </a:moveTo>
                <a:lnTo>
                  <a:pt x="2012950" y="0"/>
                </a:lnTo>
                <a:lnTo>
                  <a:pt x="2012950" y="1"/>
                </a:lnTo>
                <a:lnTo>
                  <a:pt x="7734300" y="5715001"/>
                </a:lnTo>
                <a:lnTo>
                  <a:pt x="2012950" y="5715001"/>
                </a:lnTo>
                <a:lnTo>
                  <a:pt x="0" y="571500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Isosceles Triangle 1"/>
          <p:cNvSpPr/>
          <p:nvPr userDrawn="1"/>
        </p:nvSpPr>
        <p:spPr>
          <a:xfrm rot="16200000">
            <a:off x="6727035" y="2282032"/>
            <a:ext cx="1557336" cy="5308598"/>
          </a:xfrm>
          <a:prstGeom prst="triangle">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hart Placeholder 2"/>
          <p:cNvSpPr>
            <a:spLocks noGrp="1"/>
          </p:cNvSpPr>
          <p:nvPr>
            <p:ph type="chart" sz="quarter" idx="13"/>
          </p:nvPr>
        </p:nvSpPr>
        <p:spPr>
          <a:xfrm>
            <a:off x="5316220" y="975804"/>
            <a:ext cx="4151630" cy="2841453"/>
          </a:xfrm>
          <a:prstGeom prst="rect">
            <a:avLst/>
          </a:prstGeom>
        </p:spPr>
        <p:txBody>
          <a:bodyPr/>
          <a:lstStyle>
            <a:lvl1pPr marL="0" indent="0" algn="ctr">
              <a:buNone/>
              <a:defRPr>
                <a:solidFill>
                  <a:schemeClr val="tx1"/>
                </a:solidFill>
                <a:latin typeface="+mn-lt"/>
              </a:defRPr>
            </a:lvl1pPr>
          </a:lstStyle>
          <a:p>
            <a:endParaRPr lang="en-US" dirty="0"/>
          </a:p>
        </p:txBody>
      </p:sp>
      <p:sp>
        <p:nvSpPr>
          <p:cNvPr id="14" name="Text Placeholder 4"/>
          <p:cNvSpPr>
            <a:spLocks noGrp="1"/>
          </p:cNvSpPr>
          <p:nvPr>
            <p:ph type="body" sz="quarter" idx="14" hasCustomPrompt="1"/>
          </p:nvPr>
        </p:nvSpPr>
        <p:spPr>
          <a:xfrm>
            <a:off x="5049520" y="398366"/>
            <a:ext cx="4685030" cy="512444"/>
          </a:xfrm>
          <a:prstGeom prst="rect">
            <a:avLst/>
          </a:prstGeom>
        </p:spPr>
        <p:txBody>
          <a:bodyPr anchor="ctr"/>
          <a:lstStyle>
            <a:lvl1pPr marL="0" indent="0" algn="ctr" defTabSz="914364" rtl="0" eaLnBrk="1" latinLnBrk="0" hangingPunct="1">
              <a:lnSpc>
                <a:spcPct val="95000"/>
              </a:lnSpc>
              <a:buNone/>
              <a:defRPr lang="en-US" sz="2000" b="1" kern="1200" dirty="0" smtClean="0">
                <a:solidFill>
                  <a:schemeClr val="tx1"/>
                </a:solidFill>
                <a:latin typeface="+mj-lt"/>
                <a:ea typeface="+mn-ea"/>
                <a:cs typeface="+mn-cs"/>
              </a:defRPr>
            </a:lvl1pPr>
          </a:lstStyle>
          <a:p>
            <a:pPr lvl="0"/>
            <a:r>
              <a:rPr lang="en-US" dirty="0"/>
              <a:t>CLICK TO EDIT MASTER TEXT STYLES</a:t>
            </a:r>
          </a:p>
        </p:txBody>
      </p:sp>
      <p:sp>
        <p:nvSpPr>
          <p:cNvPr id="19" name="Content Placeholder 3"/>
          <p:cNvSpPr>
            <a:spLocks noGrp="1"/>
          </p:cNvSpPr>
          <p:nvPr>
            <p:ph sz="half" idx="2"/>
          </p:nvPr>
        </p:nvSpPr>
        <p:spPr>
          <a:xfrm>
            <a:off x="430389" y="1959280"/>
            <a:ext cx="4489098" cy="2635969"/>
          </a:xfrm>
        </p:spPr>
        <p:txBody>
          <a:bodyPr/>
          <a:lstStyle>
            <a:lvl1pPr marL="0" indent="0">
              <a:buNone/>
              <a:defRPr sz="2000">
                <a:solidFill>
                  <a:schemeClr val="bg1"/>
                </a:solidFill>
              </a:defRPr>
            </a:lvl1pPr>
            <a:lvl2pPr marL="400046" indent="-204786">
              <a:buClr>
                <a:schemeClr val="bg1"/>
              </a:buClr>
              <a:buFont typeface="Arial" panose="020B0604020202020204" pitchFamily="34" charset="0"/>
              <a:buChar char="–"/>
              <a:defRPr sz="1800">
                <a:solidFill>
                  <a:schemeClr val="bg1"/>
                </a:solidFill>
              </a:defRPr>
            </a:lvl2pPr>
            <a:lvl3pPr>
              <a:buClr>
                <a:schemeClr val="bg1"/>
              </a:buClr>
              <a:defRPr sz="1600">
                <a:solidFill>
                  <a:schemeClr val="bg1"/>
                </a:solidFill>
              </a:defRPr>
            </a:lvl3pPr>
            <a:lvl4pPr>
              <a:buClr>
                <a:schemeClr val="bg1"/>
              </a:buClr>
              <a:defRPr sz="1400">
                <a:solidFill>
                  <a:schemeClr val="bg1"/>
                </a:solidFill>
              </a:defRPr>
            </a:lvl4pPr>
            <a:lvl5pPr>
              <a:buClr>
                <a:schemeClr val="bg1"/>
              </a:buClr>
              <a:defRPr sz="1400">
                <a:solidFill>
                  <a:schemeClr val="bg1"/>
                </a:solidFill>
              </a:defRPr>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Slide Number Placeholder 2"/>
          <p:cNvSpPr>
            <a:spLocks noGrp="1"/>
          </p:cNvSpPr>
          <p:nvPr>
            <p:ph type="sldNum" sz="quarter" idx="4"/>
          </p:nvPr>
        </p:nvSpPr>
        <p:spPr>
          <a:xfrm>
            <a:off x="430212" y="5343266"/>
            <a:ext cx="217488" cy="303212"/>
          </a:xfrm>
          <a:prstGeom prst="rect">
            <a:avLst/>
          </a:prstGeom>
        </p:spPr>
        <p:txBody>
          <a:bodyPr vert="horz" lIns="0" tIns="45720" rIns="0" bIns="45720" rtlCol="0" anchor="ctr"/>
          <a:lstStyle>
            <a:lvl1pPr algn="l">
              <a:defRPr lang="en-US" sz="1050" b="1" kern="1200" smtClean="0">
                <a:solidFill>
                  <a:schemeClr val="bg1"/>
                </a:solidFill>
                <a:latin typeface="Arial" charset="0"/>
                <a:ea typeface="+mn-ea"/>
                <a:cs typeface="+mn-cs"/>
              </a:defRPr>
            </a:lvl1pPr>
          </a:lstStyle>
          <a:p>
            <a:fld id="{B086DA8C-2EC5-4397-8842-B74E3AC9ED83}" type="slidenum">
              <a:rPr lang="en-US" smtClean="0"/>
              <a:pPr/>
              <a:t>‹#›</a:t>
            </a:fld>
            <a:endParaRPr lang="en-US" dirty="0"/>
          </a:p>
        </p:txBody>
      </p:sp>
      <p:sp>
        <p:nvSpPr>
          <p:cNvPr id="50" name="Rectangle 2"/>
          <p:cNvSpPr>
            <a:spLocks noGrp="1" noChangeArrowheads="1"/>
          </p:cNvSpPr>
          <p:nvPr>
            <p:ph type="title"/>
          </p:nvPr>
        </p:nvSpPr>
        <p:spPr bwMode="auto">
          <a:xfrm>
            <a:off x="430388" y="846786"/>
            <a:ext cx="2523269" cy="892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45720" rIns="91440" bIns="45720" numCol="1" anchor="t" anchorCtr="0" compatLnSpc="1">
            <a:prstTxWarp prst="textNoShape">
              <a:avLst/>
            </a:prstTxWarp>
            <a:spAutoFit/>
          </a:bodyPr>
          <a:lstStyle>
            <a:lvl1pPr>
              <a:defRPr>
                <a:solidFill>
                  <a:schemeClr val="bg1"/>
                </a:solidFill>
              </a:defRPr>
            </a:lvl1pPr>
          </a:lstStyle>
          <a:p>
            <a:pPr lvl="0"/>
            <a:r>
              <a:rPr lang="en-US" dirty="0"/>
              <a:t>Insert Slide Title Here</a:t>
            </a:r>
          </a:p>
        </p:txBody>
      </p:sp>
      <p:sp>
        <p:nvSpPr>
          <p:cNvPr id="54" name="Freeform: Shape 53"/>
          <p:cNvSpPr/>
          <p:nvPr userDrawn="1"/>
        </p:nvSpPr>
        <p:spPr>
          <a:xfrm rot="16200000">
            <a:off x="5973872" y="3957590"/>
            <a:ext cx="653736" cy="2882895"/>
          </a:xfrm>
          <a:custGeom>
            <a:avLst/>
            <a:gdLst>
              <a:gd name="connsiteX0" fmla="*/ 653736 w 653736"/>
              <a:gd name="connsiteY0" fmla="*/ 2228433 h 2882895"/>
              <a:gd name="connsiteX1" fmla="*/ 0 w 653736"/>
              <a:gd name="connsiteY1" fmla="*/ 2882895 h 2882895"/>
              <a:gd name="connsiteX2" fmla="*/ 0 w 653736"/>
              <a:gd name="connsiteY2" fmla="*/ 0 h 2882895"/>
            </a:gdLst>
            <a:ahLst/>
            <a:cxnLst>
              <a:cxn ang="0">
                <a:pos x="connsiteX0" y="connsiteY0"/>
              </a:cxn>
              <a:cxn ang="0">
                <a:pos x="connsiteX1" y="connsiteY1"/>
              </a:cxn>
              <a:cxn ang="0">
                <a:pos x="connsiteX2" y="connsiteY2"/>
              </a:cxn>
            </a:cxnLst>
            <a:rect l="l" t="t" r="r" b="b"/>
            <a:pathLst>
              <a:path w="653736" h="2882895">
                <a:moveTo>
                  <a:pt x="653736" y="2228433"/>
                </a:moveTo>
                <a:lnTo>
                  <a:pt x="0" y="2882895"/>
                </a:lnTo>
                <a:lnTo>
                  <a:pt x="0" y="0"/>
                </a:lnTo>
                <a:close/>
              </a:path>
            </a:pathLst>
          </a:custGeom>
          <a:solidFill>
            <a:srgbClr val="013A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5" name="Straight Connector 54"/>
          <p:cNvCxnSpPr>
            <a:cxnSpLocks/>
          </p:cNvCxnSpPr>
          <p:nvPr userDrawn="1"/>
        </p:nvCxnSpPr>
        <p:spPr>
          <a:xfrm>
            <a:off x="1892300" y="-127000"/>
            <a:ext cx="5930900" cy="59182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userDrawn="1"/>
        </p:nvCxnSpPr>
        <p:spPr>
          <a:xfrm flipH="1">
            <a:off x="4919487" y="4140200"/>
            <a:ext cx="5240513" cy="15748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80247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Q&amp;A">
    <p:spTree>
      <p:nvGrpSpPr>
        <p:cNvPr id="1" name=""/>
        <p:cNvGrpSpPr/>
        <p:nvPr/>
      </p:nvGrpSpPr>
      <p:grpSpPr>
        <a:xfrm>
          <a:off x="0" y="0"/>
          <a:ext cx="0" cy="0"/>
          <a:chOff x="0" y="0"/>
          <a:chExt cx="0" cy="0"/>
        </a:xfrm>
      </p:grpSpPr>
      <p:sp>
        <p:nvSpPr>
          <p:cNvPr id="3" name="Rectangle 2"/>
          <p:cNvSpPr/>
          <p:nvPr userDrawn="1"/>
        </p:nvSpPr>
        <p:spPr>
          <a:xfrm>
            <a:off x="0" y="0"/>
            <a:ext cx="10160000" cy="5715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 name="Group 3"/>
          <p:cNvGrpSpPr/>
          <p:nvPr userDrawn="1"/>
        </p:nvGrpSpPr>
        <p:grpSpPr>
          <a:xfrm>
            <a:off x="1957054" y="1706000"/>
            <a:ext cx="4379725" cy="2544286"/>
            <a:chOff x="2242690" y="1898895"/>
            <a:chExt cx="4379725" cy="2544286"/>
          </a:xfrm>
        </p:grpSpPr>
        <p:sp>
          <p:nvSpPr>
            <p:cNvPr id="5" name="Rectangle 4"/>
            <p:cNvSpPr/>
            <p:nvPr userDrawn="1"/>
          </p:nvSpPr>
          <p:spPr>
            <a:xfrm>
              <a:off x="2242690" y="1898895"/>
              <a:ext cx="4379725" cy="2544286"/>
            </a:xfrm>
            <a:prstGeom prst="rect">
              <a:avLst/>
            </a:prstGeom>
            <a:noFill/>
          </p:spPr>
          <p:txBody>
            <a:bodyPr wrap="none">
              <a:spAutoFit/>
            </a:bodyPr>
            <a:lstStyle/>
            <a:p>
              <a:r>
                <a:rPr lang="en-US" sz="23900" b="1" kern="0" baseline="3000" dirty="0">
                  <a:solidFill>
                    <a:schemeClr val="bg1"/>
                  </a:solidFill>
                  <a:latin typeface="Rockwell" panose="02060603020205020403" pitchFamily="18" charset="0"/>
                  <a:ea typeface="+mj-ea"/>
                  <a:cs typeface="+mj-cs"/>
                </a:rPr>
                <a:t>Q  A</a:t>
              </a:r>
              <a:endParaRPr lang="en-US" sz="23900" b="1" baseline="3000" dirty="0">
                <a:solidFill>
                  <a:schemeClr val="bg1"/>
                </a:solidFill>
                <a:latin typeface="Rockwell" panose="02060603020205020403" pitchFamily="18" charset="0"/>
              </a:endParaRPr>
            </a:p>
          </p:txBody>
        </p:sp>
        <p:sp>
          <p:nvSpPr>
            <p:cNvPr id="6" name="Rectangle 5"/>
            <p:cNvSpPr/>
            <p:nvPr userDrawn="1"/>
          </p:nvSpPr>
          <p:spPr>
            <a:xfrm>
              <a:off x="4061703" y="2424181"/>
              <a:ext cx="971741" cy="1508105"/>
            </a:xfrm>
            <a:prstGeom prst="rect">
              <a:avLst/>
            </a:prstGeom>
            <a:noFill/>
          </p:spPr>
          <p:txBody>
            <a:bodyPr wrap="none">
              <a:spAutoFit/>
            </a:bodyPr>
            <a:lstStyle/>
            <a:p>
              <a:r>
                <a:rPr lang="en-US" sz="13800" kern="0" baseline="3000" dirty="0">
                  <a:solidFill>
                    <a:srgbClr val="013A94">
                      <a:alpha val="71000"/>
                    </a:srgbClr>
                  </a:solidFill>
                  <a:latin typeface="Arial"/>
                  <a:ea typeface="+mj-ea"/>
                  <a:cs typeface="+mj-cs"/>
                </a:rPr>
                <a:t>&amp;</a:t>
              </a:r>
              <a:endParaRPr lang="en-US" sz="2400" baseline="3000" dirty="0">
                <a:solidFill>
                  <a:srgbClr val="013A94">
                    <a:alpha val="71000"/>
                  </a:srgbClr>
                </a:solidFill>
              </a:endParaRPr>
            </a:p>
          </p:txBody>
        </p:sp>
      </p:grpSp>
      <p:grpSp>
        <p:nvGrpSpPr>
          <p:cNvPr id="11" name="Group 10"/>
          <p:cNvGrpSpPr/>
          <p:nvPr userDrawn="1"/>
        </p:nvGrpSpPr>
        <p:grpSpPr>
          <a:xfrm flipH="1">
            <a:off x="5973847" y="-248162"/>
            <a:ext cx="4334070" cy="4133291"/>
            <a:chOff x="-193870" y="-282952"/>
            <a:chExt cx="5065206" cy="4830557"/>
          </a:xfrm>
        </p:grpSpPr>
        <p:sp>
          <p:nvSpPr>
            <p:cNvPr id="2" name="Isosceles Triangle 1"/>
            <p:cNvSpPr/>
            <p:nvPr userDrawn="1"/>
          </p:nvSpPr>
          <p:spPr>
            <a:xfrm rot="5400000">
              <a:off x="151898" y="-171832"/>
              <a:ext cx="4547605" cy="4891270"/>
            </a:xfrm>
            <a:prstGeom prst="triangle">
              <a:avLst>
                <a:gd name="adj" fmla="val 0"/>
              </a:avLst>
            </a:prstGeom>
            <a:solidFill>
              <a:srgbClr val="013A94">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Isosceles Triangle 9"/>
            <p:cNvSpPr/>
            <p:nvPr userDrawn="1"/>
          </p:nvSpPr>
          <p:spPr>
            <a:xfrm rot="5400000">
              <a:off x="155576" y="-175509"/>
              <a:ext cx="4083048" cy="4434072"/>
            </a:xfrm>
            <a:prstGeom prst="triangle">
              <a:avLst>
                <a:gd name="adj" fmla="val 0"/>
              </a:avLst>
            </a:prstGeom>
            <a:solidFill>
              <a:srgbClr val="013A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p:cNvCxnSpPr>
              <a:cxnSpLocks/>
            </p:cNvCxnSpPr>
            <p:nvPr userDrawn="1"/>
          </p:nvCxnSpPr>
          <p:spPr>
            <a:xfrm flipV="1">
              <a:off x="-193870" y="-282952"/>
              <a:ext cx="4891271" cy="4547605"/>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45" name="Slide Number Placeholder 2"/>
          <p:cNvSpPr>
            <a:spLocks noGrp="1"/>
          </p:cNvSpPr>
          <p:nvPr>
            <p:ph type="sldNum" sz="quarter" idx="4"/>
          </p:nvPr>
        </p:nvSpPr>
        <p:spPr>
          <a:xfrm>
            <a:off x="430212" y="5343266"/>
            <a:ext cx="217488" cy="303212"/>
          </a:xfrm>
          <a:prstGeom prst="rect">
            <a:avLst/>
          </a:prstGeom>
        </p:spPr>
        <p:txBody>
          <a:bodyPr vert="horz" lIns="0" tIns="45720" rIns="0" bIns="45720" rtlCol="0" anchor="ctr"/>
          <a:lstStyle>
            <a:lvl1pPr algn="l">
              <a:defRPr lang="en-US" sz="1050" b="1" kern="1200" smtClean="0">
                <a:solidFill>
                  <a:schemeClr val="bg1"/>
                </a:solidFill>
                <a:latin typeface="Arial" charset="0"/>
                <a:ea typeface="+mn-ea"/>
                <a:cs typeface="+mn-cs"/>
              </a:defRPr>
            </a:lvl1pPr>
          </a:lstStyle>
          <a:p>
            <a:fld id="{B086DA8C-2EC5-4397-8842-B74E3AC9ED83}" type="slidenum">
              <a:rPr lang="en-US" smtClean="0"/>
              <a:pPr/>
              <a:t>‹#›</a:t>
            </a:fld>
            <a:endParaRPr lang="en-US" dirty="0"/>
          </a:p>
        </p:txBody>
      </p:sp>
    </p:spTree>
    <p:extLst>
      <p:ext uri="{BB962C8B-B14F-4D97-AF65-F5344CB8AC3E}">
        <p14:creationId xmlns:p14="http://schemas.microsoft.com/office/powerpoint/2010/main" val="3145785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_Thank you">
    <p:bg>
      <p:bgPr>
        <a:solidFill>
          <a:srgbClr val="013A94"/>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595"/>
            <a:ext cx="10160000" cy="5713810"/>
          </a:xfrm>
          <a:prstGeom prst="rect">
            <a:avLst/>
          </a:prstGeom>
        </p:spPr>
      </p:pic>
      <p:sp>
        <p:nvSpPr>
          <p:cNvPr id="3" name="Text Placeholder 2"/>
          <p:cNvSpPr>
            <a:spLocks noGrp="1"/>
          </p:cNvSpPr>
          <p:nvPr>
            <p:ph type="body" sz="quarter" idx="10" hasCustomPrompt="1"/>
          </p:nvPr>
        </p:nvSpPr>
        <p:spPr>
          <a:xfrm>
            <a:off x="431800" y="533316"/>
            <a:ext cx="7092585" cy="1409700"/>
          </a:xfrm>
        </p:spPr>
        <p:txBody>
          <a:bodyPr anchor="b"/>
          <a:lstStyle>
            <a:lvl1pPr marL="0" marR="0" indent="0" algn="l" defTabSz="914400" rtl="0" eaLnBrk="1" fontAlgn="base" latinLnBrk="0" hangingPunct="1">
              <a:lnSpc>
                <a:spcPct val="100000"/>
              </a:lnSpc>
              <a:spcBef>
                <a:spcPct val="20000"/>
              </a:spcBef>
              <a:spcAft>
                <a:spcPct val="0"/>
              </a:spcAft>
              <a:buClr>
                <a:srgbClr val="007AC2"/>
              </a:buClr>
              <a:buSzTx/>
              <a:buFontTx/>
              <a:buNone/>
              <a:tabLst/>
              <a:defRPr lang="en-US" sz="3600" b="0" spc="100" baseline="0" dirty="0">
                <a:solidFill>
                  <a:schemeClr val="bg1"/>
                </a:solidFill>
                <a:latin typeface="Rockwell" panose="02060603020205020403" pitchFamily="18" charset="0"/>
                <a:ea typeface="+mn-ea"/>
                <a:cs typeface="+mn-cs"/>
              </a:defRPr>
            </a:lvl1pPr>
          </a:lstStyle>
          <a:p>
            <a:pPr marL="0" marR="0" lvl="0" indent="0" algn="l" defTabSz="914400" rtl="0" eaLnBrk="1" fontAlgn="base" latinLnBrk="0" hangingPunct="1">
              <a:lnSpc>
                <a:spcPct val="100000"/>
              </a:lnSpc>
              <a:spcBef>
                <a:spcPct val="20000"/>
              </a:spcBef>
              <a:spcAft>
                <a:spcPct val="0"/>
              </a:spcAft>
              <a:buClr>
                <a:srgbClr val="007AC2"/>
              </a:buClr>
              <a:buSzTx/>
              <a:buFontTx/>
              <a:buNone/>
              <a:tabLst/>
              <a:defRPr/>
            </a:pPr>
            <a:r>
              <a:rPr kumimoji="0" lang="en-US" sz="6600" b="0" i="0" u="none" strike="noStrike" kern="0" cap="none" spc="100" normalizeH="0" baseline="0" noProof="0" dirty="0">
                <a:ln>
                  <a:noFill/>
                </a:ln>
                <a:solidFill>
                  <a:srgbClr val="FFFFFF"/>
                </a:solidFill>
                <a:effectLst/>
                <a:uLnTx/>
                <a:uFillTx/>
                <a:latin typeface="Rockwell" panose="02060603020205020403" pitchFamily="18" charset="0"/>
                <a:ea typeface="+mn-ea"/>
                <a:cs typeface="+mn-cs"/>
              </a:rPr>
              <a:t>Thank You</a:t>
            </a:r>
          </a:p>
        </p:txBody>
      </p:sp>
      <p:sp>
        <p:nvSpPr>
          <p:cNvPr id="10" name="Slide Number Placeholder 2"/>
          <p:cNvSpPr>
            <a:spLocks noGrp="1"/>
          </p:cNvSpPr>
          <p:nvPr>
            <p:ph type="sldNum" sz="quarter" idx="4"/>
          </p:nvPr>
        </p:nvSpPr>
        <p:spPr>
          <a:xfrm>
            <a:off x="430212" y="5343266"/>
            <a:ext cx="217488" cy="303212"/>
          </a:xfrm>
          <a:prstGeom prst="rect">
            <a:avLst/>
          </a:prstGeom>
        </p:spPr>
        <p:txBody>
          <a:bodyPr vert="horz" lIns="0" tIns="45720" rIns="0" bIns="45720" rtlCol="0" anchor="ctr"/>
          <a:lstStyle>
            <a:lvl1pPr algn="l">
              <a:defRPr lang="en-US" sz="1050" b="1" kern="1200" smtClean="0">
                <a:solidFill>
                  <a:schemeClr val="bg1"/>
                </a:solidFill>
                <a:latin typeface="Arial" charset="0"/>
                <a:ea typeface="+mn-ea"/>
                <a:cs typeface="+mn-cs"/>
              </a:defRPr>
            </a:lvl1pPr>
          </a:lstStyle>
          <a:p>
            <a:fld id="{B086DA8C-2EC5-4397-8842-B74E3AC9ED83}" type="slidenum">
              <a:rPr lang="en-US" smtClean="0"/>
              <a:pPr/>
              <a:t>‹#›</a:t>
            </a:fld>
            <a:endParaRPr lang="en-US" dirty="0"/>
          </a:p>
        </p:txBody>
      </p:sp>
    </p:spTree>
    <p:extLst>
      <p:ext uri="{BB962C8B-B14F-4D97-AF65-F5344CB8AC3E}">
        <p14:creationId xmlns:p14="http://schemas.microsoft.com/office/powerpoint/2010/main" val="3093214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Title and Content_simp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Slide Number Placeholder 2"/>
          <p:cNvSpPr>
            <a:spLocks noGrp="1"/>
          </p:cNvSpPr>
          <p:nvPr>
            <p:ph type="sldNum" sz="quarter" idx="4"/>
          </p:nvPr>
        </p:nvSpPr>
        <p:spPr>
          <a:xfrm>
            <a:off x="430212" y="5343266"/>
            <a:ext cx="217488" cy="303212"/>
          </a:xfrm>
          <a:prstGeom prst="rect">
            <a:avLst/>
          </a:prstGeom>
        </p:spPr>
        <p:txBody>
          <a:bodyPr vert="horz" lIns="0" tIns="45720" rIns="0" bIns="45720" rtlCol="0" anchor="ctr"/>
          <a:lstStyle>
            <a:lvl1pPr>
              <a:defRPr lang="en-US" sz="1050" smtClean="0"/>
            </a:lvl1pPr>
          </a:lstStyle>
          <a:p>
            <a:fld id="{B086DA8C-2EC5-4397-8842-B74E3AC9ED83}" type="slidenum">
              <a:rPr lang="en-US" smtClean="0"/>
              <a:pPr/>
              <a:t>‹#›</a:t>
            </a:fld>
            <a:endParaRPr lang="en-US" dirty="0"/>
          </a:p>
        </p:txBody>
      </p:sp>
    </p:spTree>
    <p:extLst>
      <p:ext uri="{BB962C8B-B14F-4D97-AF65-F5344CB8AC3E}">
        <p14:creationId xmlns:p14="http://schemas.microsoft.com/office/powerpoint/2010/main" val="981809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4" name="Rectangle 3"/>
          <p:cNvSpPr/>
          <p:nvPr userDrawn="1"/>
        </p:nvSpPr>
        <p:spPr>
          <a:xfrm>
            <a:off x="0" y="1"/>
            <a:ext cx="10160000" cy="6376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2"/>
          <p:cNvSpPr>
            <a:spLocks noGrp="1"/>
          </p:cNvSpPr>
          <p:nvPr>
            <p:ph type="body" sz="quarter" idx="11" hasCustomPrompt="1"/>
          </p:nvPr>
        </p:nvSpPr>
        <p:spPr>
          <a:xfrm>
            <a:off x="0" y="105459"/>
            <a:ext cx="10169321" cy="634576"/>
          </a:xfrm>
        </p:spPr>
        <p:txBody>
          <a:bodyPr/>
          <a:lstStyle>
            <a:lvl1pPr marL="0" indent="0" algn="ctr" rtl="0" eaLnBrk="1" fontAlgn="base" hangingPunct="1">
              <a:lnSpc>
                <a:spcPct val="90000"/>
              </a:lnSpc>
              <a:spcBef>
                <a:spcPct val="0"/>
              </a:spcBef>
              <a:spcAft>
                <a:spcPct val="0"/>
              </a:spcAft>
              <a:buNone/>
              <a:defRPr lang="en-US" sz="3200" b="1" kern="0" spc="0" dirty="0" smtClean="0">
                <a:solidFill>
                  <a:schemeClr val="bg1"/>
                </a:solidFill>
                <a:latin typeface="Rockwell" panose="02060603020205020403" pitchFamily="18" charset="0"/>
                <a:ea typeface="+mj-ea"/>
                <a:cs typeface="+mj-cs"/>
              </a:defRPr>
            </a:lvl1pPr>
            <a:lvl2pPr algn="ctr" rtl="0" eaLnBrk="1" fontAlgn="base" hangingPunct="1">
              <a:lnSpc>
                <a:spcPct val="90000"/>
              </a:lnSpc>
              <a:spcBef>
                <a:spcPct val="0"/>
              </a:spcBef>
              <a:spcAft>
                <a:spcPct val="0"/>
              </a:spcAft>
              <a:defRPr lang="en-US" sz="3200" b="1" kern="0" spc="0" dirty="0" smtClean="0">
                <a:solidFill>
                  <a:schemeClr val="bg1"/>
                </a:solidFill>
                <a:latin typeface="Rockwell" panose="02060603020205020403" pitchFamily="18" charset="0"/>
                <a:ea typeface="+mj-ea"/>
                <a:cs typeface="+mj-cs"/>
              </a:defRPr>
            </a:lvl2pPr>
            <a:lvl3pPr algn="ctr" rtl="0" eaLnBrk="1" fontAlgn="base" hangingPunct="1">
              <a:lnSpc>
                <a:spcPct val="90000"/>
              </a:lnSpc>
              <a:spcBef>
                <a:spcPct val="0"/>
              </a:spcBef>
              <a:spcAft>
                <a:spcPct val="0"/>
              </a:spcAft>
              <a:defRPr lang="en-US" sz="3200" b="1" kern="0" spc="0" dirty="0" smtClean="0">
                <a:solidFill>
                  <a:schemeClr val="bg1"/>
                </a:solidFill>
                <a:latin typeface="Rockwell" panose="02060603020205020403" pitchFamily="18" charset="0"/>
                <a:ea typeface="+mj-ea"/>
                <a:cs typeface="+mj-cs"/>
              </a:defRPr>
            </a:lvl3pPr>
            <a:lvl4pPr algn="ctr" rtl="0" eaLnBrk="1" fontAlgn="base" hangingPunct="1">
              <a:lnSpc>
                <a:spcPct val="90000"/>
              </a:lnSpc>
              <a:spcBef>
                <a:spcPct val="0"/>
              </a:spcBef>
              <a:spcAft>
                <a:spcPct val="0"/>
              </a:spcAft>
              <a:defRPr lang="en-US" sz="3200" b="1" kern="0" spc="0" dirty="0" smtClean="0">
                <a:solidFill>
                  <a:schemeClr val="bg1"/>
                </a:solidFill>
                <a:latin typeface="Rockwell" panose="02060603020205020403" pitchFamily="18" charset="0"/>
                <a:ea typeface="+mj-ea"/>
                <a:cs typeface="+mj-cs"/>
              </a:defRPr>
            </a:lvl4pPr>
            <a:lvl5pPr algn="ctr" rtl="0" eaLnBrk="1" fontAlgn="base" hangingPunct="1">
              <a:lnSpc>
                <a:spcPct val="90000"/>
              </a:lnSpc>
              <a:spcBef>
                <a:spcPct val="0"/>
              </a:spcBef>
              <a:spcAft>
                <a:spcPct val="0"/>
              </a:spcAft>
              <a:defRPr lang="en-US" sz="3200" b="1" kern="0" spc="0" dirty="0">
                <a:solidFill>
                  <a:schemeClr val="bg1"/>
                </a:solidFill>
                <a:latin typeface="Rockwell" panose="02060603020205020403" pitchFamily="18" charset="0"/>
                <a:ea typeface="+mj-ea"/>
                <a:cs typeface="+mj-cs"/>
              </a:defRPr>
            </a:lvl5pPr>
          </a:lstStyle>
          <a:p>
            <a:pPr algn="ctr"/>
            <a:r>
              <a:rPr lang="en-US" sz="3200" b="1" kern="0" spc="0" dirty="0">
                <a:solidFill>
                  <a:schemeClr val="bg1"/>
                </a:solidFill>
                <a:latin typeface="Rockwell" panose="02060603020205020403" pitchFamily="18" charset="0"/>
              </a:rPr>
              <a:t>Click</a:t>
            </a:r>
            <a:r>
              <a:rPr lang="en-US" sz="3200" b="1" kern="0" spc="0" baseline="0" dirty="0">
                <a:solidFill>
                  <a:schemeClr val="bg1"/>
                </a:solidFill>
                <a:latin typeface="Rockwell" panose="02060603020205020403" pitchFamily="18" charset="0"/>
              </a:rPr>
              <a:t> to Edit Title</a:t>
            </a:r>
            <a:endParaRPr lang="en-US" sz="2400" b="1" kern="0" spc="0" dirty="0">
              <a:solidFill>
                <a:schemeClr val="bg1"/>
              </a:solidFill>
              <a:latin typeface="Rockwell" panose="02060603020205020403" pitchFamily="18" charset="0"/>
            </a:endParaRPr>
          </a:p>
        </p:txBody>
      </p:sp>
      <p:sp>
        <p:nvSpPr>
          <p:cNvPr id="8" name="Content Placeholder 7"/>
          <p:cNvSpPr>
            <a:spLocks noGrp="1"/>
          </p:cNvSpPr>
          <p:nvPr>
            <p:ph sz="quarter" idx="10"/>
          </p:nvPr>
        </p:nvSpPr>
        <p:spPr>
          <a:xfrm>
            <a:off x="430212" y="933450"/>
            <a:ext cx="9297987" cy="421640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2"/>
          <p:cNvSpPr>
            <a:spLocks noGrp="1"/>
          </p:cNvSpPr>
          <p:nvPr>
            <p:ph type="sldNum" sz="quarter" idx="4"/>
          </p:nvPr>
        </p:nvSpPr>
        <p:spPr>
          <a:xfrm>
            <a:off x="430212" y="5343266"/>
            <a:ext cx="217488" cy="303212"/>
          </a:xfrm>
          <a:prstGeom prst="rect">
            <a:avLst/>
          </a:prstGeom>
        </p:spPr>
        <p:txBody>
          <a:bodyPr vert="horz" lIns="0" tIns="45720" rIns="0" bIns="45720" rtlCol="0" anchor="ctr"/>
          <a:lstStyle>
            <a:lvl1pPr algn="l">
              <a:defRPr lang="en-US" sz="1050" b="1" kern="1200" smtClean="0">
                <a:solidFill>
                  <a:schemeClr val="tx1"/>
                </a:solidFill>
                <a:latin typeface="Arial" charset="0"/>
                <a:ea typeface="+mn-ea"/>
                <a:cs typeface="+mn-cs"/>
              </a:defRPr>
            </a:lvl1pPr>
          </a:lstStyle>
          <a:p>
            <a:fld id="{B086DA8C-2EC5-4397-8842-B74E3AC9ED83}" type="slidenum">
              <a:rPr lang="en-US" smtClean="0"/>
              <a:pPr/>
              <a:t>‹#›</a:t>
            </a:fld>
            <a:endParaRPr lang="en-US" dirty="0"/>
          </a:p>
        </p:txBody>
      </p:sp>
      <p:sp>
        <p:nvSpPr>
          <p:cNvPr id="9" name="Rectangle 28"/>
          <p:cNvSpPr>
            <a:spLocks noChangeArrowheads="1"/>
          </p:cNvSpPr>
          <p:nvPr userDrawn="1"/>
        </p:nvSpPr>
        <p:spPr bwMode="auto">
          <a:xfrm>
            <a:off x="0" y="619125"/>
            <a:ext cx="10160000" cy="5424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100066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age number">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28CAF368-9DE4-E683-D20B-03277E8A69ED}"/>
              </a:ext>
            </a:extLst>
          </p:cNvPr>
          <p:cNvSpPr>
            <a:spLocks noGrp="1"/>
          </p:cNvSpPr>
          <p:nvPr>
            <p:ph type="sldNum" sz="quarter" idx="10"/>
          </p:nvPr>
        </p:nvSpPr>
        <p:spPr>
          <a:xfrm>
            <a:off x="7620000" y="5262563"/>
            <a:ext cx="2286000" cy="190500"/>
          </a:xfrm>
        </p:spPr>
        <p:txBody>
          <a:bodyPr/>
          <a:lstStyle>
            <a:lvl1pPr algn="r">
              <a:defRPr sz="750" baseline="0" smtClean="0">
                <a:solidFill>
                  <a:schemeClr val="tx1">
                    <a:lumMod val="65000"/>
                    <a:lumOff val="35000"/>
                  </a:schemeClr>
                </a:solidFill>
                <a:latin typeface="Arial" charset="0"/>
              </a:defRPr>
            </a:lvl1pPr>
          </a:lstStyle>
          <a:p>
            <a:pPr>
              <a:defRPr/>
            </a:pPr>
            <a:fld id="{56999B07-6F52-4E5E-924A-22253860E800}" type="slidenum">
              <a:rPr lang="en-US"/>
              <a:pPr>
                <a:defRPr/>
              </a:pPr>
              <a:t>‹#›</a:t>
            </a:fld>
            <a:endParaRPr lang="en-US" dirty="0"/>
          </a:p>
        </p:txBody>
      </p:sp>
    </p:spTree>
    <p:extLst>
      <p:ext uri="{BB962C8B-B14F-4D97-AF65-F5344CB8AC3E}">
        <p14:creationId xmlns:p14="http://schemas.microsoft.com/office/powerpoint/2010/main" val="2620012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1: The retirement landscape toda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C57C99E-B594-D647-71E3-45A292169A21}"/>
              </a:ext>
            </a:extLst>
          </p:cNvPr>
          <p:cNvSpPr/>
          <p:nvPr userDrawn="1"/>
        </p:nvSpPr>
        <p:spPr>
          <a:xfrm>
            <a:off x="3466042" y="0"/>
            <a:ext cx="3029479" cy="347928"/>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 name="Content Placeholder 2">
            <a:extLst>
              <a:ext uri="{FF2B5EF4-FFF2-40B4-BE49-F238E27FC236}">
                <a16:creationId xmlns:a16="http://schemas.microsoft.com/office/drawing/2014/main" id="{039773A8-964E-1778-ED1A-0B710E7D7E78}"/>
              </a:ext>
            </a:extLst>
          </p:cNvPr>
          <p:cNvSpPr txBox="1">
            <a:spLocks/>
          </p:cNvSpPr>
          <p:nvPr userDrawn="1"/>
        </p:nvSpPr>
        <p:spPr>
          <a:xfrm>
            <a:off x="3466042" y="0"/>
            <a:ext cx="3029479" cy="347928"/>
          </a:xfrm>
          <a:prstGeom prst="rect">
            <a:avLst/>
          </a:prstGeom>
          <a:noFill/>
        </p:spPr>
        <p:txBody>
          <a:bodyPr lIns="0" tIns="0" rIns="0" bIns="0" anchor="ct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fontAlgn="auto">
              <a:lnSpc>
                <a:spcPct val="100000"/>
              </a:lnSpc>
              <a:spcBef>
                <a:spcPts val="0"/>
              </a:spcBef>
              <a:spcAft>
                <a:spcPts val="0"/>
              </a:spcAft>
              <a:buFont typeface="Arial"/>
              <a:buNone/>
              <a:defRPr/>
            </a:pPr>
            <a:r>
              <a:rPr lang="en-US" sz="1167" b="1" dirty="0">
                <a:solidFill>
                  <a:srgbClr val="FF671D"/>
                </a:solidFill>
                <a:latin typeface="Arial" panose="020B0604020202020204" pitchFamily="34" charset="0"/>
                <a:cs typeface="Arial" panose="020B0604020202020204" pitchFamily="34" charset="0"/>
              </a:rPr>
              <a:t>1</a:t>
            </a:r>
            <a:r>
              <a:rPr lang="en-US" sz="917" b="1" spc="83" dirty="0">
                <a:solidFill>
                  <a:srgbClr val="FFFFFF"/>
                </a:solidFill>
                <a:latin typeface="Arial" panose="020B0604020202020204" pitchFamily="34" charset="0"/>
                <a:cs typeface="Arial" panose="020B0604020202020204" pitchFamily="34" charset="0"/>
              </a:rPr>
              <a:t> </a:t>
            </a:r>
            <a:r>
              <a:rPr lang="en-US" sz="1500" spc="83" dirty="0">
                <a:solidFill>
                  <a:srgbClr val="FFFFFF"/>
                </a:solidFill>
                <a:latin typeface="Arial" panose="020B0604020202020204" pitchFamily="34" charset="0"/>
                <a:cs typeface="Arial" panose="020B0604020202020204" pitchFamily="34" charset="0"/>
              </a:rPr>
              <a:t>|</a:t>
            </a:r>
            <a:r>
              <a:rPr lang="en-US" sz="1167" spc="83" dirty="0">
                <a:solidFill>
                  <a:srgbClr val="FFFFFF"/>
                </a:solidFill>
                <a:latin typeface="Arial" panose="020B0604020202020204" pitchFamily="34" charset="0"/>
                <a:cs typeface="Arial" panose="020B0604020202020204" pitchFamily="34" charset="0"/>
              </a:rPr>
              <a:t> </a:t>
            </a:r>
            <a:r>
              <a:rPr lang="en-US" sz="1000" b="1" dirty="0">
                <a:solidFill>
                  <a:srgbClr val="FFFFFF"/>
                </a:solidFill>
                <a:latin typeface="Arial" panose="020B0604020202020204" pitchFamily="34" charset="0"/>
                <a:cs typeface="Arial" panose="020B0604020202020204" pitchFamily="34" charset="0"/>
              </a:rPr>
              <a:t>What is Medicare and when do you enroll?</a:t>
            </a:r>
          </a:p>
        </p:txBody>
      </p:sp>
      <p:sp>
        <p:nvSpPr>
          <p:cNvPr id="4" name="Slide Number Placeholder 5">
            <a:extLst>
              <a:ext uri="{FF2B5EF4-FFF2-40B4-BE49-F238E27FC236}">
                <a16:creationId xmlns:a16="http://schemas.microsoft.com/office/drawing/2014/main" id="{5A2A21E6-0D8F-9E00-FE4D-9D9DE7E21172}"/>
              </a:ext>
            </a:extLst>
          </p:cNvPr>
          <p:cNvSpPr>
            <a:spLocks noGrp="1"/>
          </p:cNvSpPr>
          <p:nvPr>
            <p:ph type="sldNum" sz="quarter" idx="10"/>
          </p:nvPr>
        </p:nvSpPr>
        <p:spPr>
          <a:xfrm>
            <a:off x="7620000" y="5262563"/>
            <a:ext cx="2286000" cy="190500"/>
          </a:xfrm>
        </p:spPr>
        <p:txBody>
          <a:bodyPr/>
          <a:lstStyle>
            <a:lvl1pPr algn="r">
              <a:defRPr sz="750" baseline="0" smtClean="0">
                <a:solidFill>
                  <a:schemeClr val="tx1">
                    <a:lumMod val="65000"/>
                    <a:lumOff val="35000"/>
                  </a:schemeClr>
                </a:solidFill>
                <a:latin typeface="Arial" charset="0"/>
              </a:defRPr>
            </a:lvl1pPr>
          </a:lstStyle>
          <a:p>
            <a:pPr>
              <a:defRPr/>
            </a:pPr>
            <a:fld id="{6D5814D1-F5BE-4F92-8A8F-12BD40E6658A}" type="slidenum">
              <a:rPr lang="en-US"/>
              <a:pPr>
                <a:defRPr/>
              </a:pPr>
              <a:t>‹#›</a:t>
            </a:fld>
            <a:endParaRPr lang="en-US" dirty="0"/>
          </a:p>
        </p:txBody>
      </p:sp>
    </p:spTree>
    <p:extLst>
      <p:ext uri="{BB962C8B-B14F-4D97-AF65-F5344CB8AC3E}">
        <p14:creationId xmlns:p14="http://schemas.microsoft.com/office/powerpoint/2010/main" val="3965265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ection 3: Logical insight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71C8955-1D56-1162-FE9C-5C73E7511080}"/>
              </a:ext>
            </a:extLst>
          </p:cNvPr>
          <p:cNvSpPr/>
          <p:nvPr userDrawn="1"/>
        </p:nvSpPr>
        <p:spPr>
          <a:xfrm>
            <a:off x="3141928" y="0"/>
            <a:ext cx="3876146" cy="347928"/>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 name="Content Placeholder 2">
            <a:extLst>
              <a:ext uri="{FF2B5EF4-FFF2-40B4-BE49-F238E27FC236}">
                <a16:creationId xmlns:a16="http://schemas.microsoft.com/office/drawing/2014/main" id="{F87D58A0-DEAE-3916-C1EA-85BF0562461E}"/>
              </a:ext>
            </a:extLst>
          </p:cNvPr>
          <p:cNvSpPr txBox="1">
            <a:spLocks/>
          </p:cNvSpPr>
          <p:nvPr userDrawn="1"/>
        </p:nvSpPr>
        <p:spPr>
          <a:xfrm>
            <a:off x="3180292" y="11907"/>
            <a:ext cx="3799417" cy="336021"/>
          </a:xfrm>
          <a:prstGeom prst="rect">
            <a:avLst/>
          </a:prstGeom>
          <a:noFill/>
        </p:spPr>
        <p:txBody>
          <a:bodyPr lIns="0" tIns="0" rIns="0" bIns="0" anchor="ct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fontAlgn="auto">
              <a:lnSpc>
                <a:spcPct val="100000"/>
              </a:lnSpc>
              <a:spcBef>
                <a:spcPts val="0"/>
              </a:spcBef>
              <a:spcAft>
                <a:spcPts val="0"/>
              </a:spcAft>
              <a:buFont typeface="Arial"/>
              <a:buNone/>
              <a:defRPr/>
            </a:pPr>
            <a:r>
              <a:rPr lang="en-US" sz="1167" b="1" dirty="0">
                <a:solidFill>
                  <a:srgbClr val="FF671D"/>
                </a:solidFill>
                <a:latin typeface="Arial" panose="020B0604020202020204" pitchFamily="34" charset="0"/>
                <a:cs typeface="Arial" panose="020B0604020202020204" pitchFamily="34" charset="0"/>
              </a:rPr>
              <a:t>2</a:t>
            </a:r>
            <a:r>
              <a:rPr lang="en-US" sz="917" b="1" spc="167" dirty="0">
                <a:solidFill>
                  <a:srgbClr val="FFFFFF"/>
                </a:solidFill>
                <a:latin typeface="Arial" panose="020B0604020202020204" pitchFamily="34" charset="0"/>
                <a:cs typeface="Arial" panose="020B0604020202020204" pitchFamily="34" charset="0"/>
              </a:rPr>
              <a:t> </a:t>
            </a:r>
            <a:r>
              <a:rPr lang="en-US" sz="1500" spc="83" dirty="0">
                <a:solidFill>
                  <a:srgbClr val="FFFFFF"/>
                </a:solidFill>
                <a:latin typeface="Arial" panose="020B0604020202020204" pitchFamily="34" charset="0"/>
                <a:cs typeface="Arial" panose="020B0604020202020204" pitchFamily="34" charset="0"/>
              </a:rPr>
              <a:t>|</a:t>
            </a:r>
            <a:r>
              <a:rPr lang="en-US" sz="1167" spc="83" dirty="0">
                <a:solidFill>
                  <a:srgbClr val="FFFFFF"/>
                </a:solidFill>
                <a:latin typeface="Arial" panose="020B0604020202020204" pitchFamily="34" charset="0"/>
                <a:cs typeface="Arial" panose="020B0604020202020204" pitchFamily="34" charset="0"/>
              </a:rPr>
              <a:t> </a:t>
            </a:r>
            <a:r>
              <a:rPr lang="en-US" sz="1000" b="1" dirty="0">
                <a:solidFill>
                  <a:srgbClr val="FFFFFF"/>
                </a:solidFill>
                <a:latin typeface="Arial" panose="020B0604020202020204" pitchFamily="34" charset="0"/>
                <a:cs typeface="Arial" panose="020B0604020202020204" pitchFamily="34" charset="0"/>
              </a:rPr>
              <a:t>The different parts of Medicare, their coverages and costs</a:t>
            </a:r>
          </a:p>
        </p:txBody>
      </p:sp>
      <p:sp>
        <p:nvSpPr>
          <p:cNvPr id="4" name="Slide Number Placeholder 5">
            <a:extLst>
              <a:ext uri="{FF2B5EF4-FFF2-40B4-BE49-F238E27FC236}">
                <a16:creationId xmlns:a16="http://schemas.microsoft.com/office/drawing/2014/main" id="{3D57447C-87A2-F4F1-785C-9F661DAD4867}"/>
              </a:ext>
            </a:extLst>
          </p:cNvPr>
          <p:cNvSpPr>
            <a:spLocks noGrp="1"/>
          </p:cNvSpPr>
          <p:nvPr>
            <p:ph type="sldNum" sz="quarter" idx="10"/>
          </p:nvPr>
        </p:nvSpPr>
        <p:spPr>
          <a:xfrm>
            <a:off x="7620000" y="5262563"/>
            <a:ext cx="2286000" cy="190500"/>
          </a:xfrm>
        </p:spPr>
        <p:txBody>
          <a:bodyPr/>
          <a:lstStyle>
            <a:lvl1pPr algn="r">
              <a:defRPr sz="750" baseline="0" smtClean="0">
                <a:solidFill>
                  <a:schemeClr val="tx1">
                    <a:lumMod val="65000"/>
                    <a:lumOff val="35000"/>
                  </a:schemeClr>
                </a:solidFill>
                <a:latin typeface="Arial" charset="0"/>
              </a:defRPr>
            </a:lvl1pPr>
          </a:lstStyle>
          <a:p>
            <a:pPr>
              <a:defRPr/>
            </a:pPr>
            <a:fld id="{BF4B7523-27CE-4400-8396-5EC131CDC8F4}" type="slidenum">
              <a:rPr lang="en-US"/>
              <a:pPr>
                <a:defRPr/>
              </a:pPr>
              <a:t>‹#›</a:t>
            </a:fld>
            <a:endParaRPr lang="en-US" dirty="0"/>
          </a:p>
        </p:txBody>
      </p:sp>
    </p:spTree>
    <p:extLst>
      <p:ext uri="{BB962C8B-B14F-4D97-AF65-F5344CB8AC3E}">
        <p14:creationId xmlns:p14="http://schemas.microsoft.com/office/powerpoint/2010/main" val="3540640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ction 2: Emotional insight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2F40990-2230-4016-C823-B5CCAD1778BC}"/>
              </a:ext>
            </a:extLst>
          </p:cNvPr>
          <p:cNvSpPr/>
          <p:nvPr userDrawn="1"/>
        </p:nvSpPr>
        <p:spPr>
          <a:xfrm>
            <a:off x="3246438" y="0"/>
            <a:ext cx="3667125" cy="347928"/>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 name="Content Placeholder 2">
            <a:extLst>
              <a:ext uri="{FF2B5EF4-FFF2-40B4-BE49-F238E27FC236}">
                <a16:creationId xmlns:a16="http://schemas.microsoft.com/office/drawing/2014/main" id="{E7AFE385-8CCC-AA56-26B9-426E03438833}"/>
              </a:ext>
            </a:extLst>
          </p:cNvPr>
          <p:cNvSpPr txBox="1">
            <a:spLocks/>
          </p:cNvSpPr>
          <p:nvPr userDrawn="1"/>
        </p:nvSpPr>
        <p:spPr>
          <a:xfrm>
            <a:off x="3246438" y="0"/>
            <a:ext cx="3667125" cy="347928"/>
          </a:xfrm>
          <a:prstGeom prst="rect">
            <a:avLst/>
          </a:prstGeom>
          <a:noFill/>
        </p:spPr>
        <p:txBody>
          <a:bodyPr lIns="0" tIns="0" rIns="0" bIns="0" anchor="ct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fontAlgn="auto">
              <a:lnSpc>
                <a:spcPct val="100000"/>
              </a:lnSpc>
              <a:spcBef>
                <a:spcPts val="0"/>
              </a:spcBef>
              <a:spcAft>
                <a:spcPts val="0"/>
              </a:spcAft>
              <a:buFont typeface="Arial"/>
              <a:buNone/>
              <a:defRPr/>
            </a:pPr>
            <a:r>
              <a:rPr lang="en-US" sz="1167" b="1" dirty="0">
                <a:solidFill>
                  <a:srgbClr val="FF671D"/>
                </a:solidFill>
                <a:latin typeface="Arial" panose="020B0604020202020204" pitchFamily="34" charset="0"/>
                <a:cs typeface="Arial" panose="020B0604020202020204" pitchFamily="34" charset="0"/>
              </a:rPr>
              <a:t>3</a:t>
            </a:r>
            <a:r>
              <a:rPr lang="en-US" sz="917" b="1" spc="167" dirty="0">
                <a:solidFill>
                  <a:srgbClr val="FFFFFF"/>
                </a:solidFill>
                <a:latin typeface="Arial" panose="020B0604020202020204" pitchFamily="34" charset="0"/>
                <a:cs typeface="Arial" panose="020B0604020202020204" pitchFamily="34" charset="0"/>
              </a:rPr>
              <a:t> </a:t>
            </a:r>
            <a:r>
              <a:rPr lang="en-US" sz="1500" spc="83" dirty="0">
                <a:solidFill>
                  <a:srgbClr val="FFFFFF"/>
                </a:solidFill>
                <a:latin typeface="Arial" panose="020B0604020202020204" pitchFamily="34" charset="0"/>
                <a:cs typeface="Arial" panose="020B0604020202020204" pitchFamily="34" charset="0"/>
              </a:rPr>
              <a:t>|</a:t>
            </a:r>
            <a:r>
              <a:rPr lang="en-US" sz="1167" spc="83" dirty="0">
                <a:solidFill>
                  <a:srgbClr val="FFFFFF"/>
                </a:solidFill>
                <a:latin typeface="Arial" panose="020B0604020202020204" pitchFamily="34" charset="0"/>
                <a:cs typeface="Arial" panose="020B0604020202020204" pitchFamily="34" charset="0"/>
              </a:rPr>
              <a:t> </a:t>
            </a:r>
            <a:r>
              <a:rPr lang="en-US" sz="1000" b="1" dirty="0">
                <a:solidFill>
                  <a:srgbClr val="FFFFFF"/>
                </a:solidFill>
                <a:latin typeface="Arial" panose="020B0604020202020204" pitchFamily="34" charset="0"/>
                <a:cs typeface="Arial" panose="020B0604020202020204" pitchFamily="34" charset="0"/>
              </a:rPr>
              <a:t>Supplemental policies and Medicare Advantage plans</a:t>
            </a:r>
          </a:p>
        </p:txBody>
      </p:sp>
      <p:sp>
        <p:nvSpPr>
          <p:cNvPr id="4" name="Slide Number Placeholder 5">
            <a:extLst>
              <a:ext uri="{FF2B5EF4-FFF2-40B4-BE49-F238E27FC236}">
                <a16:creationId xmlns:a16="http://schemas.microsoft.com/office/drawing/2014/main" id="{4A1577CC-04C8-044F-DCBB-EC5830EB3C54}"/>
              </a:ext>
            </a:extLst>
          </p:cNvPr>
          <p:cNvSpPr>
            <a:spLocks noGrp="1"/>
          </p:cNvSpPr>
          <p:nvPr>
            <p:ph type="sldNum" sz="quarter" idx="10"/>
          </p:nvPr>
        </p:nvSpPr>
        <p:spPr>
          <a:xfrm>
            <a:off x="7620000" y="5334000"/>
            <a:ext cx="2286000" cy="190500"/>
          </a:xfrm>
        </p:spPr>
        <p:txBody>
          <a:bodyPr/>
          <a:lstStyle>
            <a:lvl1pPr algn="r">
              <a:defRPr sz="750" baseline="0" smtClean="0">
                <a:solidFill>
                  <a:schemeClr val="tx1">
                    <a:lumMod val="65000"/>
                    <a:lumOff val="35000"/>
                  </a:schemeClr>
                </a:solidFill>
                <a:latin typeface="Arial" charset="0"/>
              </a:defRPr>
            </a:lvl1pPr>
          </a:lstStyle>
          <a:p>
            <a:pPr>
              <a:defRPr/>
            </a:pPr>
            <a:fld id="{6EC0EEA6-4CF4-49E2-A626-70FB1AA7EFF4}" type="slidenum">
              <a:rPr lang="en-US"/>
              <a:pPr>
                <a:defRPr/>
              </a:pPr>
              <a:t>‹#›</a:t>
            </a:fld>
            <a:endParaRPr lang="en-US" dirty="0"/>
          </a:p>
        </p:txBody>
      </p:sp>
    </p:spTree>
    <p:extLst>
      <p:ext uri="{BB962C8B-B14F-4D97-AF65-F5344CB8AC3E}">
        <p14:creationId xmlns:p14="http://schemas.microsoft.com/office/powerpoint/2010/main" val="4152123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Flowchart: Off-page Connector 3"/>
          <p:cNvSpPr/>
          <p:nvPr userDrawn="1"/>
        </p:nvSpPr>
        <p:spPr bwMode="auto">
          <a:xfrm rot="16200000">
            <a:off x="-615043" y="615043"/>
            <a:ext cx="5714999" cy="4484913"/>
          </a:xfrm>
          <a:prstGeom prst="flowChartOffpageConnector">
            <a:avLst/>
          </a:prstGeom>
          <a:solidFill>
            <a:schemeClr val="accent1"/>
          </a:solidFill>
          <a:ln w="19050" algn="ctr">
            <a:noFill/>
            <a:round/>
            <a:headEnd/>
            <a:tailEn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en-US" dirty="0"/>
              <a:t> </a:t>
            </a:r>
          </a:p>
        </p:txBody>
      </p:sp>
      <p:sp>
        <p:nvSpPr>
          <p:cNvPr id="2" name="Title 1"/>
          <p:cNvSpPr>
            <a:spLocks noGrp="1"/>
          </p:cNvSpPr>
          <p:nvPr>
            <p:ph type="title" hasCustomPrompt="1"/>
          </p:nvPr>
        </p:nvSpPr>
        <p:spPr>
          <a:xfrm>
            <a:off x="456407" y="2120325"/>
            <a:ext cx="3965536" cy="1077218"/>
          </a:xfrm>
        </p:spPr>
        <p:txBody>
          <a:bodyPr/>
          <a:lstStyle>
            <a:lvl1pPr algn="l" rtl="0" eaLnBrk="1" fontAlgn="base" hangingPunct="1">
              <a:lnSpc>
                <a:spcPct val="100000"/>
              </a:lnSpc>
              <a:spcBef>
                <a:spcPct val="0"/>
              </a:spcBef>
              <a:spcAft>
                <a:spcPct val="0"/>
              </a:spcAft>
              <a:buClr>
                <a:schemeClr val="accent1"/>
              </a:buClr>
              <a:defRPr lang="en-US" sz="3200" b="0" kern="1200" spc="300" dirty="0">
                <a:solidFill>
                  <a:schemeClr val="bg1"/>
                </a:solidFill>
                <a:latin typeface="Rockwell" panose="02060603020205020403" pitchFamily="18" charset="0"/>
                <a:ea typeface="+mn-ea"/>
                <a:cs typeface="+mn-cs"/>
              </a:defRPr>
            </a:lvl1pPr>
          </a:lstStyle>
          <a:p>
            <a:r>
              <a:rPr lang="en-US" dirty="0"/>
              <a:t>Click to </a:t>
            </a:r>
            <a:br>
              <a:rPr lang="en-US" dirty="0"/>
            </a:br>
            <a:r>
              <a:rPr lang="en-US" dirty="0"/>
              <a:t>edit style</a:t>
            </a:r>
          </a:p>
        </p:txBody>
      </p:sp>
      <p:sp>
        <p:nvSpPr>
          <p:cNvPr id="3" name="Slide Number Placeholder 2"/>
          <p:cNvSpPr>
            <a:spLocks noGrp="1"/>
          </p:cNvSpPr>
          <p:nvPr>
            <p:ph type="sldNum" sz="quarter" idx="10"/>
          </p:nvPr>
        </p:nvSpPr>
        <p:spPr/>
        <p:txBody>
          <a:bodyPr/>
          <a:lstStyle>
            <a:lvl1pPr>
              <a:defRPr>
                <a:solidFill>
                  <a:schemeClr val="bg1"/>
                </a:solidFill>
              </a:defRPr>
            </a:lvl1pPr>
          </a:lstStyle>
          <a:p>
            <a:fld id="{B086DA8C-2EC5-4397-8842-B74E3AC9ED83}" type="slidenum">
              <a:rPr lang="en-US" smtClean="0"/>
              <a:pPr/>
              <a:t>‹#›</a:t>
            </a:fld>
            <a:endParaRPr lang="en-US" dirty="0"/>
          </a:p>
        </p:txBody>
      </p:sp>
      <p:cxnSp>
        <p:nvCxnSpPr>
          <p:cNvPr id="6" name="Straight Connector 5"/>
          <p:cNvCxnSpPr>
            <a:cxnSpLocks/>
          </p:cNvCxnSpPr>
          <p:nvPr userDrawn="1"/>
        </p:nvCxnSpPr>
        <p:spPr>
          <a:xfrm>
            <a:off x="431799" y="2020494"/>
            <a:ext cx="309517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a:cxnSpLocks/>
          </p:cNvCxnSpPr>
          <p:nvPr userDrawn="1"/>
        </p:nvCxnSpPr>
        <p:spPr>
          <a:xfrm>
            <a:off x="431799" y="3326779"/>
            <a:ext cx="309517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ext Placeholder 9"/>
          <p:cNvSpPr>
            <a:spLocks noGrp="1"/>
          </p:cNvSpPr>
          <p:nvPr>
            <p:ph type="body" sz="quarter" idx="11"/>
          </p:nvPr>
        </p:nvSpPr>
        <p:spPr>
          <a:xfrm>
            <a:off x="5434480" y="466725"/>
            <a:ext cx="4293720" cy="4638675"/>
          </a:xfrm>
        </p:spPr>
        <p:txBody>
          <a:bodyPr/>
          <a:lstStyle>
            <a:lvl1pPr marL="0" indent="0" algn="l" rtl="0" eaLnBrk="1" fontAlgn="base" hangingPunct="1">
              <a:lnSpc>
                <a:spcPct val="100000"/>
              </a:lnSpc>
              <a:spcBef>
                <a:spcPts val="1800"/>
              </a:spcBef>
              <a:spcAft>
                <a:spcPct val="0"/>
              </a:spcAft>
              <a:buClr>
                <a:schemeClr val="accent1"/>
              </a:buClr>
              <a:buNone/>
              <a:defRPr lang="en-US" sz="2000" dirty="0" smtClean="0">
                <a:solidFill>
                  <a:schemeClr val="tx1"/>
                </a:solidFill>
                <a:latin typeface="+mn-lt"/>
                <a:ea typeface="+mn-ea"/>
                <a:cs typeface="+mn-cs"/>
              </a:defRPr>
            </a:lvl1pPr>
            <a:lvl2pPr marL="0" indent="0" algn="l" rtl="0" eaLnBrk="1" fontAlgn="base" hangingPunct="1">
              <a:lnSpc>
                <a:spcPct val="100000"/>
              </a:lnSpc>
              <a:spcBef>
                <a:spcPts val="1800"/>
              </a:spcBef>
              <a:spcAft>
                <a:spcPct val="0"/>
              </a:spcAft>
              <a:buClr>
                <a:schemeClr val="accent1"/>
              </a:buClr>
              <a:buNone/>
              <a:defRPr lang="en-US" sz="2000" dirty="0" smtClean="0">
                <a:solidFill>
                  <a:schemeClr val="tx1"/>
                </a:solidFill>
                <a:latin typeface="+mn-lt"/>
                <a:ea typeface="+mn-ea"/>
                <a:cs typeface="+mn-cs"/>
              </a:defRPr>
            </a:lvl2pPr>
            <a:lvl3pPr marL="0" indent="0" algn="l" rtl="0" eaLnBrk="1" fontAlgn="base" hangingPunct="1">
              <a:lnSpc>
                <a:spcPct val="100000"/>
              </a:lnSpc>
              <a:spcBef>
                <a:spcPts val="1800"/>
              </a:spcBef>
              <a:spcAft>
                <a:spcPct val="0"/>
              </a:spcAft>
              <a:buClr>
                <a:schemeClr val="accent1"/>
              </a:buClr>
              <a:buNone/>
              <a:defRPr lang="en-US" sz="2000" dirty="0" smtClean="0">
                <a:solidFill>
                  <a:schemeClr val="tx1"/>
                </a:solidFill>
                <a:latin typeface="+mn-lt"/>
                <a:ea typeface="+mn-ea"/>
                <a:cs typeface="+mn-cs"/>
              </a:defRPr>
            </a:lvl3pPr>
            <a:lvl4pPr marL="0" indent="0" algn="l" rtl="0" eaLnBrk="1" fontAlgn="base" hangingPunct="1">
              <a:lnSpc>
                <a:spcPct val="100000"/>
              </a:lnSpc>
              <a:spcBef>
                <a:spcPts val="1800"/>
              </a:spcBef>
              <a:spcAft>
                <a:spcPct val="0"/>
              </a:spcAft>
              <a:buClr>
                <a:schemeClr val="accent1"/>
              </a:buClr>
              <a:buNone/>
              <a:defRPr lang="en-US" sz="2000" dirty="0" smtClean="0">
                <a:solidFill>
                  <a:schemeClr val="tx1"/>
                </a:solidFill>
                <a:latin typeface="+mn-lt"/>
                <a:ea typeface="+mn-ea"/>
                <a:cs typeface="+mn-cs"/>
              </a:defRPr>
            </a:lvl4pPr>
            <a:lvl5pPr marL="0" indent="0" algn="l" rtl="0" eaLnBrk="1" fontAlgn="base" hangingPunct="1">
              <a:lnSpc>
                <a:spcPct val="100000"/>
              </a:lnSpc>
              <a:spcBef>
                <a:spcPts val="1800"/>
              </a:spcBef>
              <a:spcAft>
                <a:spcPct val="0"/>
              </a:spcAft>
              <a:buClr>
                <a:schemeClr val="accent1"/>
              </a:buClr>
              <a:buNone/>
              <a:defRPr lang="en-US" sz="2000" dirty="0">
                <a:solidFill>
                  <a:schemeClr val="tx1"/>
                </a:solidFill>
                <a:latin typeface="+mn-lt"/>
                <a:ea typeface="+mn-ea"/>
                <a:cs typeface="+mn-cs"/>
              </a:defRPr>
            </a:lvl5pPr>
          </a:lstStyle>
          <a:p>
            <a:pPr lvl="0"/>
            <a:r>
              <a:rPr lang="en-US" dirty="0"/>
              <a:t>Edit Master text styles</a:t>
            </a:r>
          </a:p>
        </p:txBody>
      </p:sp>
    </p:spTree>
    <p:extLst>
      <p:ext uri="{BB962C8B-B14F-4D97-AF65-F5344CB8AC3E}">
        <p14:creationId xmlns:p14="http://schemas.microsoft.com/office/powerpoint/2010/main" val="2687135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3_Section Header">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B1DEBFA-04D2-4D8B-A200-D4AD47AE2CC8}"/>
              </a:ext>
            </a:extLst>
          </p:cNvPr>
          <p:cNvSpPr/>
          <p:nvPr userDrawn="1"/>
        </p:nvSpPr>
        <p:spPr>
          <a:xfrm>
            <a:off x="845127" y="0"/>
            <a:ext cx="630382" cy="5721928"/>
          </a:xfrm>
          <a:prstGeom prst="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1166"/>
          </a:p>
        </p:txBody>
      </p:sp>
      <p:sp>
        <p:nvSpPr>
          <p:cNvPr id="10" name="Rectangle 9">
            <a:extLst>
              <a:ext uri="{FF2B5EF4-FFF2-40B4-BE49-F238E27FC236}">
                <a16:creationId xmlns:a16="http://schemas.microsoft.com/office/drawing/2014/main" id="{7E0FF2C7-E8C0-4792-AF1A-5C3A8366A2A5}"/>
              </a:ext>
            </a:extLst>
          </p:cNvPr>
          <p:cNvSpPr/>
          <p:nvPr userDrawn="1"/>
        </p:nvSpPr>
        <p:spPr>
          <a:xfrm>
            <a:off x="1662550" y="415637"/>
            <a:ext cx="630382" cy="5309754"/>
          </a:xfrm>
          <a:prstGeom prst="rect">
            <a:avLst/>
          </a:prstGeom>
          <a:solidFill>
            <a:srgbClr val="6BCCE7"/>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1166"/>
          </a:p>
        </p:txBody>
      </p:sp>
      <p:sp>
        <p:nvSpPr>
          <p:cNvPr id="11" name="Rectangle 10">
            <a:extLst>
              <a:ext uri="{FF2B5EF4-FFF2-40B4-BE49-F238E27FC236}">
                <a16:creationId xmlns:a16="http://schemas.microsoft.com/office/drawing/2014/main" id="{A084CE0D-5FD7-4C87-A6B8-A1C09CC459F8}"/>
              </a:ext>
            </a:extLst>
          </p:cNvPr>
          <p:cNvSpPr/>
          <p:nvPr userDrawn="1"/>
        </p:nvSpPr>
        <p:spPr>
          <a:xfrm>
            <a:off x="0" y="1551710"/>
            <a:ext cx="630382" cy="4177146"/>
          </a:xfrm>
          <a:prstGeom prst="rect">
            <a:avLst/>
          </a:prstGeom>
          <a:solidFill>
            <a:schemeClr val="tx1"/>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1166"/>
          </a:p>
        </p:txBody>
      </p:sp>
    </p:spTree>
    <p:extLst>
      <p:ext uri="{BB962C8B-B14F-4D97-AF65-F5344CB8AC3E}">
        <p14:creationId xmlns:p14="http://schemas.microsoft.com/office/powerpoint/2010/main" val="410197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6" name="Picture 5" descr="Logo, company name&#10;&#10;Description automatically generated">
            <a:extLst>
              <a:ext uri="{FF2B5EF4-FFF2-40B4-BE49-F238E27FC236}">
                <a16:creationId xmlns:a16="http://schemas.microsoft.com/office/drawing/2014/main" id="{F25525CE-A9CF-4959-BD00-787B8C5EF3C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49836" y="4750870"/>
            <a:ext cx="2513157" cy="713737"/>
          </a:xfrm>
          <a:prstGeom prst="rect">
            <a:avLst/>
          </a:prstGeom>
        </p:spPr>
      </p:pic>
      <p:sp>
        <p:nvSpPr>
          <p:cNvPr id="9" name="Rectangle 8">
            <a:extLst>
              <a:ext uri="{FF2B5EF4-FFF2-40B4-BE49-F238E27FC236}">
                <a16:creationId xmlns:a16="http://schemas.microsoft.com/office/drawing/2014/main" id="{5B1DEBFA-04D2-4D8B-A200-D4AD47AE2CC8}"/>
              </a:ext>
            </a:extLst>
          </p:cNvPr>
          <p:cNvSpPr/>
          <p:nvPr userDrawn="1"/>
        </p:nvSpPr>
        <p:spPr>
          <a:xfrm>
            <a:off x="845127" y="0"/>
            <a:ext cx="630382" cy="5721928"/>
          </a:xfrm>
          <a:prstGeom prst="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1166"/>
          </a:p>
        </p:txBody>
      </p:sp>
      <p:sp>
        <p:nvSpPr>
          <p:cNvPr id="10" name="Rectangle 9">
            <a:extLst>
              <a:ext uri="{FF2B5EF4-FFF2-40B4-BE49-F238E27FC236}">
                <a16:creationId xmlns:a16="http://schemas.microsoft.com/office/drawing/2014/main" id="{7E0FF2C7-E8C0-4792-AF1A-5C3A8366A2A5}"/>
              </a:ext>
            </a:extLst>
          </p:cNvPr>
          <p:cNvSpPr/>
          <p:nvPr userDrawn="1"/>
        </p:nvSpPr>
        <p:spPr>
          <a:xfrm>
            <a:off x="1662550" y="415637"/>
            <a:ext cx="630382" cy="5309754"/>
          </a:xfrm>
          <a:prstGeom prst="rect">
            <a:avLst/>
          </a:prstGeom>
          <a:solidFill>
            <a:srgbClr val="6BCCE7"/>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1166"/>
          </a:p>
        </p:txBody>
      </p:sp>
      <p:sp>
        <p:nvSpPr>
          <p:cNvPr id="11" name="Rectangle 10">
            <a:extLst>
              <a:ext uri="{FF2B5EF4-FFF2-40B4-BE49-F238E27FC236}">
                <a16:creationId xmlns:a16="http://schemas.microsoft.com/office/drawing/2014/main" id="{A084CE0D-5FD7-4C87-A6B8-A1C09CC459F8}"/>
              </a:ext>
            </a:extLst>
          </p:cNvPr>
          <p:cNvSpPr/>
          <p:nvPr userDrawn="1"/>
        </p:nvSpPr>
        <p:spPr>
          <a:xfrm>
            <a:off x="0" y="1551710"/>
            <a:ext cx="630382" cy="4177146"/>
          </a:xfrm>
          <a:prstGeom prst="rect">
            <a:avLst/>
          </a:prstGeom>
          <a:solidFill>
            <a:schemeClr val="tx1"/>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1166"/>
          </a:p>
        </p:txBody>
      </p:sp>
    </p:spTree>
    <p:extLst>
      <p:ext uri="{BB962C8B-B14F-4D97-AF65-F5344CB8AC3E}">
        <p14:creationId xmlns:p14="http://schemas.microsoft.com/office/powerpoint/2010/main" val="2791296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B1DEBFA-04D2-4D8B-A200-D4AD47AE2CC8}"/>
              </a:ext>
            </a:extLst>
          </p:cNvPr>
          <p:cNvSpPr/>
          <p:nvPr userDrawn="1"/>
        </p:nvSpPr>
        <p:spPr>
          <a:xfrm>
            <a:off x="845127" y="0"/>
            <a:ext cx="630382" cy="5721928"/>
          </a:xfrm>
          <a:prstGeom prst="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1166"/>
          </a:p>
        </p:txBody>
      </p:sp>
      <p:sp>
        <p:nvSpPr>
          <p:cNvPr id="10" name="Rectangle 9">
            <a:extLst>
              <a:ext uri="{FF2B5EF4-FFF2-40B4-BE49-F238E27FC236}">
                <a16:creationId xmlns:a16="http://schemas.microsoft.com/office/drawing/2014/main" id="{7E0FF2C7-E8C0-4792-AF1A-5C3A8366A2A5}"/>
              </a:ext>
            </a:extLst>
          </p:cNvPr>
          <p:cNvSpPr/>
          <p:nvPr userDrawn="1"/>
        </p:nvSpPr>
        <p:spPr>
          <a:xfrm>
            <a:off x="1662550" y="415637"/>
            <a:ext cx="630382" cy="5309754"/>
          </a:xfrm>
          <a:prstGeom prst="rect">
            <a:avLst/>
          </a:prstGeom>
          <a:solidFill>
            <a:srgbClr val="6BCCE7"/>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1166"/>
          </a:p>
        </p:txBody>
      </p:sp>
      <p:sp>
        <p:nvSpPr>
          <p:cNvPr id="11" name="Rectangle 10">
            <a:extLst>
              <a:ext uri="{FF2B5EF4-FFF2-40B4-BE49-F238E27FC236}">
                <a16:creationId xmlns:a16="http://schemas.microsoft.com/office/drawing/2014/main" id="{A084CE0D-5FD7-4C87-A6B8-A1C09CC459F8}"/>
              </a:ext>
            </a:extLst>
          </p:cNvPr>
          <p:cNvSpPr/>
          <p:nvPr userDrawn="1"/>
        </p:nvSpPr>
        <p:spPr>
          <a:xfrm>
            <a:off x="0" y="1551710"/>
            <a:ext cx="630382" cy="4177146"/>
          </a:xfrm>
          <a:prstGeom prst="rect">
            <a:avLst/>
          </a:prstGeom>
          <a:solidFill>
            <a:schemeClr val="tx1"/>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1166"/>
          </a:p>
        </p:txBody>
      </p:sp>
    </p:spTree>
    <p:extLst>
      <p:ext uri="{BB962C8B-B14F-4D97-AF65-F5344CB8AC3E}">
        <p14:creationId xmlns:p14="http://schemas.microsoft.com/office/powerpoint/2010/main" val="3072856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pic>
        <p:nvPicPr>
          <p:cNvPr id="6" name="Picture 5" descr="Logo, company name&#10;&#10;Description automatically generated">
            <a:extLst>
              <a:ext uri="{FF2B5EF4-FFF2-40B4-BE49-F238E27FC236}">
                <a16:creationId xmlns:a16="http://schemas.microsoft.com/office/drawing/2014/main" id="{F25525CE-A9CF-4959-BD00-787B8C5EF3C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49836" y="4750870"/>
            <a:ext cx="2513157" cy="713737"/>
          </a:xfrm>
          <a:prstGeom prst="rect">
            <a:avLst/>
          </a:prstGeom>
        </p:spPr>
      </p:pic>
      <p:sp>
        <p:nvSpPr>
          <p:cNvPr id="11" name="Rectangle 10">
            <a:extLst>
              <a:ext uri="{FF2B5EF4-FFF2-40B4-BE49-F238E27FC236}">
                <a16:creationId xmlns:a16="http://schemas.microsoft.com/office/drawing/2014/main" id="{A084CE0D-5FD7-4C87-A6B8-A1C09CC459F8}"/>
              </a:ext>
            </a:extLst>
          </p:cNvPr>
          <p:cNvSpPr/>
          <p:nvPr userDrawn="1"/>
        </p:nvSpPr>
        <p:spPr>
          <a:xfrm rot="5400000">
            <a:off x="3054926" y="-2708563"/>
            <a:ext cx="630382" cy="6740239"/>
          </a:xfrm>
          <a:prstGeom prst="rect">
            <a:avLst/>
          </a:prstGeom>
          <a:solidFill>
            <a:schemeClr val="tx1"/>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1166"/>
          </a:p>
        </p:txBody>
      </p:sp>
      <p:sp>
        <p:nvSpPr>
          <p:cNvPr id="7" name="Title 1">
            <a:extLst>
              <a:ext uri="{FF2B5EF4-FFF2-40B4-BE49-F238E27FC236}">
                <a16:creationId xmlns:a16="http://schemas.microsoft.com/office/drawing/2014/main" id="{61AF8F6E-1819-49DC-A5C6-87C3DEEE33B7}"/>
              </a:ext>
            </a:extLst>
          </p:cNvPr>
          <p:cNvSpPr>
            <a:spLocks noGrp="1"/>
          </p:cNvSpPr>
          <p:nvPr>
            <p:ph type="title" hasCustomPrompt="1"/>
          </p:nvPr>
        </p:nvSpPr>
        <p:spPr>
          <a:xfrm>
            <a:off x="698501" y="346364"/>
            <a:ext cx="8763000" cy="630383"/>
          </a:xfrm>
        </p:spPr>
        <p:txBody>
          <a:bodyPr/>
          <a:lstStyle>
            <a:lvl1pPr>
              <a:defRPr>
                <a:solidFill>
                  <a:schemeClr val="bg1"/>
                </a:solidFill>
              </a:defRPr>
            </a:lvl1pPr>
          </a:lstStyle>
          <a:p>
            <a:r>
              <a:rPr lang="en-US" dirty="0"/>
              <a:t>Guest Speaker</a:t>
            </a:r>
          </a:p>
        </p:txBody>
      </p:sp>
      <p:sp>
        <p:nvSpPr>
          <p:cNvPr id="3" name="Picture Placeholder 2">
            <a:extLst>
              <a:ext uri="{FF2B5EF4-FFF2-40B4-BE49-F238E27FC236}">
                <a16:creationId xmlns:a16="http://schemas.microsoft.com/office/drawing/2014/main" id="{4D036F40-D3AB-4EF4-851F-AA634055DDC7}"/>
              </a:ext>
            </a:extLst>
          </p:cNvPr>
          <p:cNvSpPr>
            <a:spLocks noGrp="1"/>
          </p:cNvSpPr>
          <p:nvPr>
            <p:ph type="pic" sz="quarter" idx="10"/>
          </p:nvPr>
        </p:nvSpPr>
        <p:spPr>
          <a:xfrm>
            <a:off x="762000" y="1370817"/>
            <a:ext cx="3193521" cy="3380052"/>
          </a:xfrm>
        </p:spPr>
        <p:txBody>
          <a:bodyPr/>
          <a:lstStyle/>
          <a:p>
            <a:endParaRPr lang="en-US"/>
          </a:p>
        </p:txBody>
      </p:sp>
      <p:sp>
        <p:nvSpPr>
          <p:cNvPr id="5" name="Text Placeholder 4">
            <a:extLst>
              <a:ext uri="{FF2B5EF4-FFF2-40B4-BE49-F238E27FC236}">
                <a16:creationId xmlns:a16="http://schemas.microsoft.com/office/drawing/2014/main" id="{92C7B071-51CF-479C-AB80-F30CBC3D110F}"/>
              </a:ext>
            </a:extLst>
          </p:cNvPr>
          <p:cNvSpPr>
            <a:spLocks noGrp="1"/>
          </p:cNvSpPr>
          <p:nvPr>
            <p:ph type="body" sz="quarter" idx="11" hasCustomPrompt="1"/>
          </p:nvPr>
        </p:nvSpPr>
        <p:spPr>
          <a:xfrm>
            <a:off x="4724400" y="1370543"/>
            <a:ext cx="4673600" cy="492895"/>
          </a:xfrm>
        </p:spPr>
        <p:txBody>
          <a:bodyPr/>
          <a:lstStyle>
            <a:lvl1pPr marL="0" indent="0">
              <a:buNone/>
              <a:defRPr>
                <a:latin typeface="Avenir LT Std 65 Medium" panose="020B0603020203020204" pitchFamily="34" charset="0"/>
              </a:defRPr>
            </a:lvl1pPr>
          </a:lstStyle>
          <a:p>
            <a:pPr lvl="0"/>
            <a:r>
              <a:rPr lang="en-US" dirty="0"/>
              <a:t>First Last</a:t>
            </a:r>
          </a:p>
        </p:txBody>
      </p:sp>
      <p:sp>
        <p:nvSpPr>
          <p:cNvPr id="12" name="Text Placeholder 4">
            <a:extLst>
              <a:ext uri="{FF2B5EF4-FFF2-40B4-BE49-F238E27FC236}">
                <a16:creationId xmlns:a16="http://schemas.microsoft.com/office/drawing/2014/main" id="{8D396F27-FB12-48D3-AA62-14D1BC6FE324}"/>
              </a:ext>
            </a:extLst>
          </p:cNvPr>
          <p:cNvSpPr>
            <a:spLocks noGrp="1"/>
          </p:cNvSpPr>
          <p:nvPr>
            <p:ph type="body" sz="quarter" idx="12" hasCustomPrompt="1"/>
          </p:nvPr>
        </p:nvSpPr>
        <p:spPr>
          <a:xfrm>
            <a:off x="4724400" y="2099067"/>
            <a:ext cx="4673600" cy="2651803"/>
          </a:xfrm>
        </p:spPr>
        <p:txBody>
          <a:bodyPr>
            <a:normAutofit/>
          </a:bodyPr>
          <a:lstStyle>
            <a:lvl1pPr marL="380924" indent="-380924">
              <a:buFont typeface="Arial" panose="020B0604020202020204" pitchFamily="34" charset="0"/>
              <a:buChar char="•"/>
              <a:defRPr sz="2000">
                <a:latin typeface="Avenir LT Std 35 Light" panose="020B0402020203020204" pitchFamily="34" charset="0"/>
              </a:defRPr>
            </a:lvl1pPr>
          </a:lstStyle>
          <a:p>
            <a:pPr lvl="0"/>
            <a:r>
              <a:rPr lang="en-US" dirty="0"/>
              <a:t>Bio</a:t>
            </a:r>
          </a:p>
          <a:p>
            <a:pPr lvl="0"/>
            <a:r>
              <a:rPr lang="en-US" dirty="0"/>
              <a:t>Bio</a:t>
            </a:r>
          </a:p>
          <a:p>
            <a:pPr lvl="0"/>
            <a:r>
              <a:rPr lang="en-US" dirty="0"/>
              <a:t>Bio</a:t>
            </a:r>
          </a:p>
        </p:txBody>
      </p:sp>
    </p:spTree>
    <p:extLst>
      <p:ext uri="{BB962C8B-B14F-4D97-AF65-F5344CB8AC3E}">
        <p14:creationId xmlns:p14="http://schemas.microsoft.com/office/powerpoint/2010/main" val="2877678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5B81AF-92AA-4CBE-AEC3-C9761548622B}"/>
              </a:ext>
            </a:extLst>
          </p:cNvPr>
          <p:cNvSpPr>
            <a:spLocks noGrp="1"/>
          </p:cNvSpPr>
          <p:nvPr>
            <p:ph type="ctrTitle"/>
          </p:nvPr>
        </p:nvSpPr>
        <p:spPr>
          <a:xfrm>
            <a:off x="1270001" y="935302"/>
            <a:ext cx="7620000" cy="1989667"/>
          </a:xfrm>
        </p:spPr>
        <p:txBody>
          <a:bodyPr anchor="b"/>
          <a:lstStyle>
            <a:lvl1pPr algn="ctr">
              <a:defRPr sz="4999"/>
            </a:lvl1pPr>
          </a:lstStyle>
          <a:p>
            <a:r>
              <a:rPr lang="en-US" dirty="0"/>
              <a:t>Click to edit Master title style</a:t>
            </a:r>
          </a:p>
        </p:txBody>
      </p:sp>
      <p:sp>
        <p:nvSpPr>
          <p:cNvPr id="3" name="Subtitle 2">
            <a:extLst>
              <a:ext uri="{FF2B5EF4-FFF2-40B4-BE49-F238E27FC236}">
                <a16:creationId xmlns:a16="http://schemas.microsoft.com/office/drawing/2014/main" id="{08E06809-A68C-4134-BDF0-DDA3C04084CA}"/>
              </a:ext>
            </a:extLst>
          </p:cNvPr>
          <p:cNvSpPr>
            <a:spLocks noGrp="1"/>
          </p:cNvSpPr>
          <p:nvPr>
            <p:ph type="subTitle" idx="1"/>
          </p:nvPr>
        </p:nvSpPr>
        <p:spPr>
          <a:xfrm>
            <a:off x="1270001" y="3001698"/>
            <a:ext cx="7620000" cy="1379802"/>
          </a:xfrm>
        </p:spPr>
        <p:txBody>
          <a:bodyPr/>
          <a:lstStyle>
            <a:lvl1pPr marL="0" indent="0" algn="ctr">
              <a:buNone/>
              <a:defRPr sz="2000"/>
            </a:lvl1pPr>
            <a:lvl2pPr marL="380924" indent="0" algn="ctr">
              <a:buNone/>
              <a:defRPr sz="1666"/>
            </a:lvl2pPr>
            <a:lvl3pPr marL="761848" indent="0" algn="ctr">
              <a:buNone/>
              <a:defRPr sz="1500"/>
            </a:lvl3pPr>
            <a:lvl4pPr marL="1142771" indent="0" algn="ctr">
              <a:buNone/>
              <a:defRPr sz="1333"/>
            </a:lvl4pPr>
            <a:lvl5pPr marL="1523695" indent="0" algn="ctr">
              <a:buNone/>
              <a:defRPr sz="1333"/>
            </a:lvl5pPr>
            <a:lvl6pPr marL="1904619" indent="0" algn="ctr">
              <a:buNone/>
              <a:defRPr sz="1333"/>
            </a:lvl6pPr>
            <a:lvl7pPr marL="2285543" indent="0" algn="ctr">
              <a:buNone/>
              <a:defRPr sz="1333"/>
            </a:lvl7pPr>
            <a:lvl8pPr marL="2666467" indent="0" algn="ctr">
              <a:buNone/>
              <a:defRPr sz="1333"/>
            </a:lvl8pPr>
            <a:lvl9pPr marL="3047390" indent="0" algn="ctr">
              <a:buNone/>
              <a:defRPr sz="1333"/>
            </a:lvl9pPr>
          </a:lstStyle>
          <a:p>
            <a:r>
              <a:rPr lang="en-US" dirty="0"/>
              <a:t>Click to edit Master subtitle style</a:t>
            </a:r>
          </a:p>
        </p:txBody>
      </p:sp>
      <p:sp>
        <p:nvSpPr>
          <p:cNvPr id="7" name="Rectangle 6">
            <a:extLst>
              <a:ext uri="{FF2B5EF4-FFF2-40B4-BE49-F238E27FC236}">
                <a16:creationId xmlns:a16="http://schemas.microsoft.com/office/drawing/2014/main" id="{9CC3CC3E-F31A-4A25-BCA1-1CAE97DD27F3}"/>
              </a:ext>
            </a:extLst>
          </p:cNvPr>
          <p:cNvSpPr/>
          <p:nvPr userDrawn="1"/>
        </p:nvSpPr>
        <p:spPr>
          <a:xfrm>
            <a:off x="1" y="5033212"/>
            <a:ext cx="10160000" cy="68178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66"/>
          </a:p>
        </p:txBody>
      </p:sp>
      <p:pic>
        <p:nvPicPr>
          <p:cNvPr id="8" name="Picture 7" descr="Logo&#10;&#10;Description automatically generated">
            <a:extLst>
              <a:ext uri="{FF2B5EF4-FFF2-40B4-BE49-F238E27FC236}">
                <a16:creationId xmlns:a16="http://schemas.microsoft.com/office/drawing/2014/main" id="{33E49408-F51E-4D24-86AA-FA9E180EEE2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06941" y="5145418"/>
            <a:ext cx="1695454" cy="437699"/>
          </a:xfrm>
          <a:prstGeom prst="rect">
            <a:avLst/>
          </a:prstGeom>
        </p:spPr>
      </p:pic>
    </p:spTree>
    <p:extLst>
      <p:ext uri="{BB962C8B-B14F-4D97-AF65-F5344CB8AC3E}">
        <p14:creationId xmlns:p14="http://schemas.microsoft.com/office/powerpoint/2010/main" val="1659301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E54732-61E1-466D-A74E-FB4DAFEDD31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A171674-6C09-4F90-BD10-0E795A431B5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884E1A4E-7D18-4D82-89B5-276977C51ED1}"/>
              </a:ext>
            </a:extLst>
          </p:cNvPr>
          <p:cNvSpPr/>
          <p:nvPr userDrawn="1"/>
        </p:nvSpPr>
        <p:spPr>
          <a:xfrm>
            <a:off x="1" y="5033212"/>
            <a:ext cx="10160000" cy="68178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66"/>
          </a:p>
        </p:txBody>
      </p:sp>
      <p:pic>
        <p:nvPicPr>
          <p:cNvPr id="8" name="Picture 7" descr="Logo&#10;&#10;Description automatically generated">
            <a:extLst>
              <a:ext uri="{FF2B5EF4-FFF2-40B4-BE49-F238E27FC236}">
                <a16:creationId xmlns:a16="http://schemas.microsoft.com/office/drawing/2014/main" id="{A94D29B6-F788-479F-BCAC-F7734A3ED6D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06941" y="5145418"/>
            <a:ext cx="1695454" cy="437699"/>
          </a:xfrm>
          <a:prstGeom prst="rect">
            <a:avLst/>
          </a:prstGeom>
        </p:spPr>
      </p:pic>
    </p:spTree>
    <p:extLst>
      <p:ext uri="{BB962C8B-B14F-4D97-AF65-F5344CB8AC3E}">
        <p14:creationId xmlns:p14="http://schemas.microsoft.com/office/powerpoint/2010/main" val="637393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4E48A6-A78C-42F7-A13B-5A3D978BD399}"/>
              </a:ext>
            </a:extLst>
          </p:cNvPr>
          <p:cNvSpPr>
            <a:spLocks noGrp="1"/>
          </p:cNvSpPr>
          <p:nvPr>
            <p:ph type="title"/>
          </p:nvPr>
        </p:nvSpPr>
        <p:spPr>
          <a:xfrm>
            <a:off x="693208" y="1424783"/>
            <a:ext cx="8763000" cy="2377281"/>
          </a:xfrm>
        </p:spPr>
        <p:txBody>
          <a:bodyPr anchor="b"/>
          <a:lstStyle>
            <a:lvl1pPr>
              <a:defRPr sz="4999"/>
            </a:lvl1pPr>
          </a:lstStyle>
          <a:p>
            <a:r>
              <a:rPr lang="en-US"/>
              <a:t>Click to edit Master title style</a:t>
            </a:r>
          </a:p>
        </p:txBody>
      </p:sp>
      <p:sp>
        <p:nvSpPr>
          <p:cNvPr id="3" name="Text Placeholder 2">
            <a:extLst>
              <a:ext uri="{FF2B5EF4-FFF2-40B4-BE49-F238E27FC236}">
                <a16:creationId xmlns:a16="http://schemas.microsoft.com/office/drawing/2014/main" id="{D28A9F58-059C-46CC-BF69-7935AD1584D5}"/>
              </a:ext>
            </a:extLst>
          </p:cNvPr>
          <p:cNvSpPr>
            <a:spLocks noGrp="1"/>
          </p:cNvSpPr>
          <p:nvPr>
            <p:ph type="body" idx="1"/>
          </p:nvPr>
        </p:nvSpPr>
        <p:spPr>
          <a:xfrm>
            <a:off x="693208" y="3824554"/>
            <a:ext cx="8763000" cy="1250156"/>
          </a:xfrm>
        </p:spPr>
        <p:txBody>
          <a:bodyPr/>
          <a:lstStyle>
            <a:lvl1pPr marL="0" indent="0">
              <a:buNone/>
              <a:defRPr sz="2000">
                <a:solidFill>
                  <a:schemeClr val="tx1">
                    <a:tint val="75000"/>
                  </a:schemeClr>
                </a:solidFill>
              </a:defRPr>
            </a:lvl1pPr>
            <a:lvl2pPr marL="380924" indent="0">
              <a:buNone/>
              <a:defRPr sz="1666">
                <a:solidFill>
                  <a:schemeClr val="tx1">
                    <a:tint val="75000"/>
                  </a:schemeClr>
                </a:solidFill>
              </a:defRPr>
            </a:lvl2pPr>
            <a:lvl3pPr marL="761848" indent="0">
              <a:buNone/>
              <a:defRPr sz="1500">
                <a:solidFill>
                  <a:schemeClr val="tx1">
                    <a:tint val="75000"/>
                  </a:schemeClr>
                </a:solidFill>
              </a:defRPr>
            </a:lvl3pPr>
            <a:lvl4pPr marL="1142771" indent="0">
              <a:buNone/>
              <a:defRPr sz="1333">
                <a:solidFill>
                  <a:schemeClr val="tx1">
                    <a:tint val="75000"/>
                  </a:schemeClr>
                </a:solidFill>
              </a:defRPr>
            </a:lvl4pPr>
            <a:lvl5pPr marL="1523695" indent="0">
              <a:buNone/>
              <a:defRPr sz="1333">
                <a:solidFill>
                  <a:schemeClr val="tx1">
                    <a:tint val="75000"/>
                  </a:schemeClr>
                </a:solidFill>
              </a:defRPr>
            </a:lvl5pPr>
            <a:lvl6pPr marL="1904619" indent="0">
              <a:buNone/>
              <a:defRPr sz="1333">
                <a:solidFill>
                  <a:schemeClr val="tx1">
                    <a:tint val="75000"/>
                  </a:schemeClr>
                </a:solidFill>
              </a:defRPr>
            </a:lvl6pPr>
            <a:lvl7pPr marL="2285543" indent="0">
              <a:buNone/>
              <a:defRPr sz="1333">
                <a:solidFill>
                  <a:schemeClr val="tx1">
                    <a:tint val="75000"/>
                  </a:schemeClr>
                </a:solidFill>
              </a:defRPr>
            </a:lvl7pPr>
            <a:lvl8pPr marL="2666467" indent="0">
              <a:buNone/>
              <a:defRPr sz="1333">
                <a:solidFill>
                  <a:schemeClr val="tx1">
                    <a:tint val="75000"/>
                  </a:schemeClr>
                </a:solidFill>
              </a:defRPr>
            </a:lvl8pPr>
            <a:lvl9pPr marL="3047390" indent="0">
              <a:buNone/>
              <a:defRPr sz="1333">
                <a:solidFill>
                  <a:schemeClr val="tx1">
                    <a:tint val="75000"/>
                  </a:schemeClr>
                </a:solidFill>
              </a:defRPr>
            </a:lvl9pPr>
          </a:lstStyle>
          <a:p>
            <a:pPr lvl="0"/>
            <a:r>
              <a:rPr lang="en-US"/>
              <a:t>Click to edit Master text styles</a:t>
            </a:r>
          </a:p>
        </p:txBody>
      </p:sp>
      <p:sp>
        <p:nvSpPr>
          <p:cNvPr id="7" name="Rectangle 6">
            <a:extLst>
              <a:ext uri="{FF2B5EF4-FFF2-40B4-BE49-F238E27FC236}">
                <a16:creationId xmlns:a16="http://schemas.microsoft.com/office/drawing/2014/main" id="{1EE23415-3ACB-4D1C-A90D-59FD6C95E248}"/>
              </a:ext>
            </a:extLst>
          </p:cNvPr>
          <p:cNvSpPr/>
          <p:nvPr userDrawn="1"/>
        </p:nvSpPr>
        <p:spPr>
          <a:xfrm>
            <a:off x="1" y="5033212"/>
            <a:ext cx="10160000" cy="68178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66"/>
          </a:p>
        </p:txBody>
      </p:sp>
      <p:pic>
        <p:nvPicPr>
          <p:cNvPr id="8" name="Picture 7" descr="Logo&#10;&#10;Description automatically generated">
            <a:extLst>
              <a:ext uri="{FF2B5EF4-FFF2-40B4-BE49-F238E27FC236}">
                <a16:creationId xmlns:a16="http://schemas.microsoft.com/office/drawing/2014/main" id="{4C48B0F6-2052-4C59-B0F1-73CD037FB75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06941" y="5145418"/>
            <a:ext cx="1695454" cy="437699"/>
          </a:xfrm>
          <a:prstGeom prst="rect">
            <a:avLst/>
          </a:prstGeom>
        </p:spPr>
      </p:pic>
    </p:spTree>
    <p:extLst>
      <p:ext uri="{BB962C8B-B14F-4D97-AF65-F5344CB8AC3E}">
        <p14:creationId xmlns:p14="http://schemas.microsoft.com/office/powerpoint/2010/main" val="2344163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8C7930-8D09-4DBC-A567-9BF6EACF9CA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B99DD7D-E09A-4141-BDC5-F3F9FCC23691}"/>
              </a:ext>
            </a:extLst>
          </p:cNvPr>
          <p:cNvSpPr>
            <a:spLocks noGrp="1"/>
          </p:cNvSpPr>
          <p:nvPr>
            <p:ph sz="half" idx="1"/>
          </p:nvPr>
        </p:nvSpPr>
        <p:spPr>
          <a:xfrm>
            <a:off x="698500" y="1521354"/>
            <a:ext cx="4318001" cy="36261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2EE64BC-A0A9-45AD-89D4-2A0F1BD6F06C}"/>
              </a:ext>
            </a:extLst>
          </p:cNvPr>
          <p:cNvSpPr>
            <a:spLocks noGrp="1"/>
          </p:cNvSpPr>
          <p:nvPr>
            <p:ph sz="half" idx="2"/>
          </p:nvPr>
        </p:nvSpPr>
        <p:spPr>
          <a:xfrm>
            <a:off x="5143500" y="1521354"/>
            <a:ext cx="4318001" cy="36261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1A46B201-FB56-469B-93F3-CBF06A11B31B}"/>
              </a:ext>
            </a:extLst>
          </p:cNvPr>
          <p:cNvSpPr/>
          <p:nvPr userDrawn="1"/>
        </p:nvSpPr>
        <p:spPr>
          <a:xfrm>
            <a:off x="1" y="5033212"/>
            <a:ext cx="10160000" cy="68178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66"/>
          </a:p>
        </p:txBody>
      </p:sp>
      <p:pic>
        <p:nvPicPr>
          <p:cNvPr id="9" name="Picture 8" descr="Logo&#10;&#10;Description automatically generated">
            <a:extLst>
              <a:ext uri="{FF2B5EF4-FFF2-40B4-BE49-F238E27FC236}">
                <a16:creationId xmlns:a16="http://schemas.microsoft.com/office/drawing/2014/main" id="{AF53594F-8D7F-45AC-94AE-55A08DC7D3D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06941" y="5145418"/>
            <a:ext cx="1695454" cy="437699"/>
          </a:xfrm>
          <a:prstGeom prst="rect">
            <a:avLst/>
          </a:prstGeom>
        </p:spPr>
      </p:pic>
    </p:spTree>
    <p:extLst>
      <p:ext uri="{BB962C8B-B14F-4D97-AF65-F5344CB8AC3E}">
        <p14:creationId xmlns:p14="http://schemas.microsoft.com/office/powerpoint/2010/main" val="1736718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4916E1-BCB0-4F67-A0C7-B35ADABB2022}"/>
              </a:ext>
            </a:extLst>
          </p:cNvPr>
          <p:cNvSpPr>
            <a:spLocks noGrp="1"/>
          </p:cNvSpPr>
          <p:nvPr>
            <p:ph type="title"/>
          </p:nvPr>
        </p:nvSpPr>
        <p:spPr>
          <a:xfrm>
            <a:off x="699823" y="304271"/>
            <a:ext cx="8763000" cy="1104636"/>
          </a:xfrm>
        </p:spPr>
        <p:txBody>
          <a:bodyPr/>
          <a:lstStyle/>
          <a:p>
            <a:r>
              <a:rPr lang="en-US"/>
              <a:t>Click to edit Master title style</a:t>
            </a:r>
          </a:p>
        </p:txBody>
      </p:sp>
      <p:sp>
        <p:nvSpPr>
          <p:cNvPr id="3" name="Text Placeholder 2">
            <a:extLst>
              <a:ext uri="{FF2B5EF4-FFF2-40B4-BE49-F238E27FC236}">
                <a16:creationId xmlns:a16="http://schemas.microsoft.com/office/drawing/2014/main" id="{FD1701BE-62B2-4CBF-8EC4-88B0BEDFC787}"/>
              </a:ext>
            </a:extLst>
          </p:cNvPr>
          <p:cNvSpPr>
            <a:spLocks noGrp="1"/>
          </p:cNvSpPr>
          <p:nvPr>
            <p:ph type="body" idx="1"/>
          </p:nvPr>
        </p:nvSpPr>
        <p:spPr>
          <a:xfrm>
            <a:off x="699824" y="1400969"/>
            <a:ext cx="4298155" cy="686593"/>
          </a:xfrm>
        </p:spPr>
        <p:txBody>
          <a:bodyPr anchor="b"/>
          <a:lstStyle>
            <a:lvl1pPr marL="0" indent="0">
              <a:buNone/>
              <a:defRPr sz="2000" b="1"/>
            </a:lvl1pPr>
            <a:lvl2pPr marL="380924" indent="0">
              <a:buNone/>
              <a:defRPr sz="1666" b="1"/>
            </a:lvl2pPr>
            <a:lvl3pPr marL="761848" indent="0">
              <a:buNone/>
              <a:defRPr sz="1500" b="1"/>
            </a:lvl3pPr>
            <a:lvl4pPr marL="1142771" indent="0">
              <a:buNone/>
              <a:defRPr sz="1333" b="1"/>
            </a:lvl4pPr>
            <a:lvl5pPr marL="1523695" indent="0">
              <a:buNone/>
              <a:defRPr sz="1333" b="1"/>
            </a:lvl5pPr>
            <a:lvl6pPr marL="1904619" indent="0">
              <a:buNone/>
              <a:defRPr sz="1333" b="1"/>
            </a:lvl6pPr>
            <a:lvl7pPr marL="2285543" indent="0">
              <a:buNone/>
              <a:defRPr sz="1333" b="1"/>
            </a:lvl7pPr>
            <a:lvl8pPr marL="2666467" indent="0">
              <a:buNone/>
              <a:defRPr sz="1333" b="1"/>
            </a:lvl8pPr>
            <a:lvl9pPr marL="3047390" indent="0">
              <a:buNone/>
              <a:defRPr sz="1333" b="1"/>
            </a:lvl9pPr>
          </a:lstStyle>
          <a:p>
            <a:pPr lvl="0"/>
            <a:r>
              <a:rPr lang="en-US"/>
              <a:t>Click to edit Master text styles</a:t>
            </a:r>
          </a:p>
        </p:txBody>
      </p:sp>
      <p:sp>
        <p:nvSpPr>
          <p:cNvPr id="4" name="Content Placeholder 3">
            <a:extLst>
              <a:ext uri="{FF2B5EF4-FFF2-40B4-BE49-F238E27FC236}">
                <a16:creationId xmlns:a16="http://schemas.microsoft.com/office/drawing/2014/main" id="{2DC93E9E-4709-4004-A501-766576FBD635}"/>
              </a:ext>
            </a:extLst>
          </p:cNvPr>
          <p:cNvSpPr>
            <a:spLocks noGrp="1"/>
          </p:cNvSpPr>
          <p:nvPr>
            <p:ph sz="half" idx="2"/>
          </p:nvPr>
        </p:nvSpPr>
        <p:spPr>
          <a:xfrm>
            <a:off x="699824" y="2087563"/>
            <a:ext cx="4298155" cy="30704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07C6151-CA24-4A6E-8028-3FAC92E23297}"/>
              </a:ext>
            </a:extLst>
          </p:cNvPr>
          <p:cNvSpPr>
            <a:spLocks noGrp="1"/>
          </p:cNvSpPr>
          <p:nvPr>
            <p:ph type="body" sz="quarter" idx="3"/>
          </p:nvPr>
        </p:nvSpPr>
        <p:spPr>
          <a:xfrm>
            <a:off x="5143500" y="1400969"/>
            <a:ext cx="4319323" cy="686593"/>
          </a:xfrm>
        </p:spPr>
        <p:txBody>
          <a:bodyPr anchor="b"/>
          <a:lstStyle>
            <a:lvl1pPr marL="0" indent="0">
              <a:buNone/>
              <a:defRPr sz="2000" b="1"/>
            </a:lvl1pPr>
            <a:lvl2pPr marL="380924" indent="0">
              <a:buNone/>
              <a:defRPr sz="1666" b="1"/>
            </a:lvl2pPr>
            <a:lvl3pPr marL="761848" indent="0">
              <a:buNone/>
              <a:defRPr sz="1500" b="1"/>
            </a:lvl3pPr>
            <a:lvl4pPr marL="1142771" indent="0">
              <a:buNone/>
              <a:defRPr sz="1333" b="1"/>
            </a:lvl4pPr>
            <a:lvl5pPr marL="1523695" indent="0">
              <a:buNone/>
              <a:defRPr sz="1333" b="1"/>
            </a:lvl5pPr>
            <a:lvl6pPr marL="1904619" indent="0">
              <a:buNone/>
              <a:defRPr sz="1333" b="1"/>
            </a:lvl6pPr>
            <a:lvl7pPr marL="2285543" indent="0">
              <a:buNone/>
              <a:defRPr sz="1333" b="1"/>
            </a:lvl7pPr>
            <a:lvl8pPr marL="2666467" indent="0">
              <a:buNone/>
              <a:defRPr sz="1333" b="1"/>
            </a:lvl8pPr>
            <a:lvl9pPr marL="3047390" indent="0">
              <a:buNone/>
              <a:defRPr sz="1333" b="1"/>
            </a:lvl9pPr>
          </a:lstStyle>
          <a:p>
            <a:pPr lvl="0"/>
            <a:r>
              <a:rPr lang="en-US"/>
              <a:t>Click to edit Master text styles</a:t>
            </a:r>
          </a:p>
        </p:txBody>
      </p:sp>
      <p:sp>
        <p:nvSpPr>
          <p:cNvPr id="6" name="Content Placeholder 5">
            <a:extLst>
              <a:ext uri="{FF2B5EF4-FFF2-40B4-BE49-F238E27FC236}">
                <a16:creationId xmlns:a16="http://schemas.microsoft.com/office/drawing/2014/main" id="{C92CE443-BB93-42DD-B526-21837B2FC66C}"/>
              </a:ext>
            </a:extLst>
          </p:cNvPr>
          <p:cNvSpPr>
            <a:spLocks noGrp="1"/>
          </p:cNvSpPr>
          <p:nvPr>
            <p:ph sz="quarter" idx="4"/>
          </p:nvPr>
        </p:nvSpPr>
        <p:spPr>
          <a:xfrm>
            <a:off x="5143500" y="2087563"/>
            <a:ext cx="4319323" cy="30704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52F9D2BB-3217-45EC-AEAE-F37136809753}"/>
              </a:ext>
            </a:extLst>
          </p:cNvPr>
          <p:cNvSpPr/>
          <p:nvPr userDrawn="1"/>
        </p:nvSpPr>
        <p:spPr>
          <a:xfrm>
            <a:off x="1" y="5033212"/>
            <a:ext cx="10160000" cy="68178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66"/>
          </a:p>
        </p:txBody>
      </p:sp>
      <p:pic>
        <p:nvPicPr>
          <p:cNvPr id="11" name="Picture 10" descr="Logo&#10;&#10;Description automatically generated">
            <a:extLst>
              <a:ext uri="{FF2B5EF4-FFF2-40B4-BE49-F238E27FC236}">
                <a16:creationId xmlns:a16="http://schemas.microsoft.com/office/drawing/2014/main" id="{CF9A67ED-3F0D-439D-B86E-EE65CA8C7F7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06941" y="5145418"/>
            <a:ext cx="1695454" cy="437699"/>
          </a:xfrm>
          <a:prstGeom prst="rect">
            <a:avLst/>
          </a:prstGeom>
        </p:spPr>
      </p:pic>
    </p:spTree>
    <p:extLst>
      <p:ext uri="{BB962C8B-B14F-4D97-AF65-F5344CB8AC3E}">
        <p14:creationId xmlns:p14="http://schemas.microsoft.com/office/powerpoint/2010/main" val="1161782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98E4F2-8DA6-4649-9F8F-4A3998A581D2}"/>
              </a:ext>
            </a:extLst>
          </p:cNvPr>
          <p:cNvSpPr>
            <a:spLocks noGrp="1"/>
          </p:cNvSpPr>
          <p:nvPr>
            <p:ph type="title"/>
          </p:nvPr>
        </p:nvSpPr>
        <p:spPr/>
        <p:txBody>
          <a:bodyPr/>
          <a:lstStyle>
            <a:lvl1pPr>
              <a:defRPr>
                <a:solidFill>
                  <a:schemeClr val="tx2"/>
                </a:solidFill>
              </a:defRPr>
            </a:lvl1pPr>
          </a:lstStyle>
          <a:p>
            <a:r>
              <a:rPr lang="en-US" dirty="0"/>
              <a:t>Click to edit Master title style</a:t>
            </a:r>
          </a:p>
        </p:txBody>
      </p:sp>
      <p:sp>
        <p:nvSpPr>
          <p:cNvPr id="6" name="Rectangle 5">
            <a:extLst>
              <a:ext uri="{FF2B5EF4-FFF2-40B4-BE49-F238E27FC236}">
                <a16:creationId xmlns:a16="http://schemas.microsoft.com/office/drawing/2014/main" id="{6952646D-FC70-445D-94B7-517B33E562C2}"/>
              </a:ext>
            </a:extLst>
          </p:cNvPr>
          <p:cNvSpPr/>
          <p:nvPr userDrawn="1"/>
        </p:nvSpPr>
        <p:spPr>
          <a:xfrm>
            <a:off x="1" y="5033212"/>
            <a:ext cx="10160000" cy="68178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66"/>
          </a:p>
        </p:txBody>
      </p:sp>
      <p:pic>
        <p:nvPicPr>
          <p:cNvPr id="8" name="Picture 7" descr="Logo&#10;&#10;Description automatically generated">
            <a:extLst>
              <a:ext uri="{FF2B5EF4-FFF2-40B4-BE49-F238E27FC236}">
                <a16:creationId xmlns:a16="http://schemas.microsoft.com/office/drawing/2014/main" id="{CC203E4A-2054-4CFA-8539-C2BBC2DD8A2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06941" y="5145418"/>
            <a:ext cx="1695454" cy="437699"/>
          </a:xfrm>
          <a:prstGeom prst="rect">
            <a:avLst/>
          </a:prstGeom>
        </p:spPr>
      </p:pic>
    </p:spTree>
    <p:extLst>
      <p:ext uri="{BB962C8B-B14F-4D97-AF65-F5344CB8AC3E}">
        <p14:creationId xmlns:p14="http://schemas.microsoft.com/office/powerpoint/2010/main" val="888231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_simp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430212" y="948199"/>
            <a:ext cx="9297807" cy="414655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2"/>
          <p:cNvSpPr>
            <a:spLocks noGrp="1"/>
          </p:cNvSpPr>
          <p:nvPr>
            <p:ph type="sldNum" sz="quarter" idx="4"/>
          </p:nvPr>
        </p:nvSpPr>
        <p:spPr>
          <a:xfrm>
            <a:off x="430212" y="5343266"/>
            <a:ext cx="217488" cy="303212"/>
          </a:xfrm>
          <a:prstGeom prst="rect">
            <a:avLst/>
          </a:prstGeom>
        </p:spPr>
        <p:txBody>
          <a:bodyPr vert="horz" lIns="0" tIns="45720" rIns="0" bIns="45720" rtlCol="0" anchor="ctr"/>
          <a:lstStyle>
            <a:lvl1pPr>
              <a:defRPr lang="en-US" sz="1050" smtClean="0"/>
            </a:lvl1pPr>
          </a:lstStyle>
          <a:p>
            <a:fld id="{B086DA8C-2EC5-4397-8842-B74E3AC9ED83}" type="slidenum">
              <a:rPr lang="en-US" smtClean="0"/>
              <a:pPr/>
              <a:t>‹#›</a:t>
            </a:fld>
            <a:endParaRPr lang="en-US" dirty="0"/>
          </a:p>
        </p:txBody>
      </p:sp>
    </p:spTree>
    <p:extLst>
      <p:ext uri="{BB962C8B-B14F-4D97-AF65-F5344CB8AC3E}">
        <p14:creationId xmlns:p14="http://schemas.microsoft.com/office/powerpoint/2010/main" val="2092071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5" descr="Logo&#10;&#10;Description automatically generated">
            <a:extLst>
              <a:ext uri="{FF2B5EF4-FFF2-40B4-BE49-F238E27FC236}">
                <a16:creationId xmlns:a16="http://schemas.microsoft.com/office/drawing/2014/main" id="{1EF1E8BB-7E16-44F0-9212-FD66452107B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06941" y="5145418"/>
            <a:ext cx="1695454" cy="437699"/>
          </a:xfrm>
          <a:prstGeom prst="rect">
            <a:avLst/>
          </a:prstGeom>
        </p:spPr>
      </p:pic>
    </p:spTree>
    <p:extLst>
      <p:ext uri="{BB962C8B-B14F-4D97-AF65-F5344CB8AC3E}">
        <p14:creationId xmlns:p14="http://schemas.microsoft.com/office/powerpoint/2010/main" val="3155850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AC2C74-EE6D-46E6-B8A3-7787852EB94E}"/>
              </a:ext>
            </a:extLst>
          </p:cNvPr>
          <p:cNvSpPr>
            <a:spLocks noGrp="1"/>
          </p:cNvSpPr>
          <p:nvPr>
            <p:ph type="title"/>
          </p:nvPr>
        </p:nvSpPr>
        <p:spPr>
          <a:xfrm>
            <a:off x="699825" y="381000"/>
            <a:ext cx="3276864" cy="1333500"/>
          </a:xfrm>
        </p:spPr>
        <p:txBody>
          <a:bodyPr anchor="b"/>
          <a:lstStyle>
            <a:lvl1pPr>
              <a:defRPr sz="2666"/>
            </a:lvl1pPr>
          </a:lstStyle>
          <a:p>
            <a:r>
              <a:rPr lang="en-US"/>
              <a:t>Click to edit Master title style</a:t>
            </a:r>
          </a:p>
        </p:txBody>
      </p:sp>
      <p:sp>
        <p:nvSpPr>
          <p:cNvPr id="3" name="Content Placeholder 2">
            <a:extLst>
              <a:ext uri="{FF2B5EF4-FFF2-40B4-BE49-F238E27FC236}">
                <a16:creationId xmlns:a16="http://schemas.microsoft.com/office/drawing/2014/main" id="{FE7FF051-086C-49EC-9378-92B3DAFA91F5}"/>
              </a:ext>
            </a:extLst>
          </p:cNvPr>
          <p:cNvSpPr>
            <a:spLocks noGrp="1"/>
          </p:cNvSpPr>
          <p:nvPr>
            <p:ph idx="1"/>
          </p:nvPr>
        </p:nvSpPr>
        <p:spPr>
          <a:xfrm>
            <a:off x="4319324" y="822856"/>
            <a:ext cx="5143501" cy="4061354"/>
          </a:xfrm>
        </p:spPr>
        <p:txBody>
          <a:bodyPr/>
          <a:lstStyle>
            <a:lvl1pPr>
              <a:defRPr sz="2666"/>
            </a:lvl1pPr>
            <a:lvl2pPr>
              <a:defRPr sz="2333"/>
            </a:lvl2pPr>
            <a:lvl3pPr>
              <a:defRPr sz="2000"/>
            </a:lvl3pPr>
            <a:lvl4pPr>
              <a:defRPr sz="1666"/>
            </a:lvl4pPr>
            <a:lvl5pPr>
              <a:defRPr sz="1666"/>
            </a:lvl5pPr>
            <a:lvl6pPr>
              <a:defRPr sz="1666"/>
            </a:lvl6pPr>
            <a:lvl7pPr>
              <a:defRPr sz="1666"/>
            </a:lvl7pPr>
            <a:lvl8pPr>
              <a:defRPr sz="1666"/>
            </a:lvl8pPr>
            <a:lvl9pPr>
              <a:defRPr sz="166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4F38407-2B21-4CEB-9ADC-95A84EC50619}"/>
              </a:ext>
            </a:extLst>
          </p:cNvPr>
          <p:cNvSpPr>
            <a:spLocks noGrp="1"/>
          </p:cNvSpPr>
          <p:nvPr>
            <p:ph type="body" sz="half" idx="2"/>
          </p:nvPr>
        </p:nvSpPr>
        <p:spPr>
          <a:xfrm>
            <a:off x="699825" y="1714500"/>
            <a:ext cx="3276864" cy="3176323"/>
          </a:xfrm>
        </p:spPr>
        <p:txBody>
          <a:bodyPr/>
          <a:lstStyle>
            <a:lvl1pPr marL="0" indent="0">
              <a:buNone/>
              <a:defRPr sz="1333"/>
            </a:lvl1pPr>
            <a:lvl2pPr marL="380924" indent="0">
              <a:buNone/>
              <a:defRPr sz="1166"/>
            </a:lvl2pPr>
            <a:lvl3pPr marL="761848" indent="0">
              <a:buNone/>
              <a:defRPr sz="1000"/>
            </a:lvl3pPr>
            <a:lvl4pPr marL="1142771" indent="0">
              <a:buNone/>
              <a:defRPr sz="833"/>
            </a:lvl4pPr>
            <a:lvl5pPr marL="1523695" indent="0">
              <a:buNone/>
              <a:defRPr sz="833"/>
            </a:lvl5pPr>
            <a:lvl6pPr marL="1904619" indent="0">
              <a:buNone/>
              <a:defRPr sz="833"/>
            </a:lvl6pPr>
            <a:lvl7pPr marL="2285543" indent="0">
              <a:buNone/>
              <a:defRPr sz="833"/>
            </a:lvl7pPr>
            <a:lvl8pPr marL="2666467" indent="0">
              <a:buNone/>
              <a:defRPr sz="833"/>
            </a:lvl8pPr>
            <a:lvl9pPr marL="3047390" indent="0">
              <a:buNone/>
              <a:defRPr sz="833"/>
            </a:lvl9pPr>
          </a:lstStyle>
          <a:p>
            <a:pPr lvl="0"/>
            <a:r>
              <a:rPr lang="en-US"/>
              <a:t>Click to edit Master text styles</a:t>
            </a:r>
          </a:p>
        </p:txBody>
      </p:sp>
      <p:sp>
        <p:nvSpPr>
          <p:cNvPr id="8" name="Rectangle 7">
            <a:extLst>
              <a:ext uri="{FF2B5EF4-FFF2-40B4-BE49-F238E27FC236}">
                <a16:creationId xmlns:a16="http://schemas.microsoft.com/office/drawing/2014/main" id="{E396D94D-5DAC-4C79-89DB-609A48CD27A8}"/>
              </a:ext>
            </a:extLst>
          </p:cNvPr>
          <p:cNvSpPr/>
          <p:nvPr userDrawn="1"/>
        </p:nvSpPr>
        <p:spPr>
          <a:xfrm>
            <a:off x="1" y="5033212"/>
            <a:ext cx="10160000" cy="68178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66"/>
          </a:p>
        </p:txBody>
      </p:sp>
      <p:pic>
        <p:nvPicPr>
          <p:cNvPr id="9" name="Picture 8" descr="Logo&#10;&#10;Description automatically generated">
            <a:extLst>
              <a:ext uri="{FF2B5EF4-FFF2-40B4-BE49-F238E27FC236}">
                <a16:creationId xmlns:a16="http://schemas.microsoft.com/office/drawing/2014/main" id="{F6A96B01-B66C-4509-9276-206441454FC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06941" y="5145418"/>
            <a:ext cx="1695454" cy="437699"/>
          </a:xfrm>
          <a:prstGeom prst="rect">
            <a:avLst/>
          </a:prstGeom>
        </p:spPr>
      </p:pic>
    </p:spTree>
    <p:extLst>
      <p:ext uri="{BB962C8B-B14F-4D97-AF65-F5344CB8AC3E}">
        <p14:creationId xmlns:p14="http://schemas.microsoft.com/office/powerpoint/2010/main" val="2155640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EF13B-93CE-4ED7-A54F-807652047B28}"/>
              </a:ext>
            </a:extLst>
          </p:cNvPr>
          <p:cNvSpPr>
            <a:spLocks noGrp="1"/>
          </p:cNvSpPr>
          <p:nvPr>
            <p:ph type="title"/>
          </p:nvPr>
        </p:nvSpPr>
        <p:spPr>
          <a:xfrm>
            <a:off x="699825" y="381000"/>
            <a:ext cx="3276864" cy="1333500"/>
          </a:xfrm>
        </p:spPr>
        <p:txBody>
          <a:bodyPr anchor="b"/>
          <a:lstStyle>
            <a:lvl1pPr>
              <a:defRPr sz="2666"/>
            </a:lvl1pPr>
          </a:lstStyle>
          <a:p>
            <a:r>
              <a:rPr lang="en-US"/>
              <a:t>Click to edit Master title style</a:t>
            </a:r>
          </a:p>
        </p:txBody>
      </p:sp>
      <p:sp>
        <p:nvSpPr>
          <p:cNvPr id="3" name="Picture Placeholder 2">
            <a:extLst>
              <a:ext uri="{FF2B5EF4-FFF2-40B4-BE49-F238E27FC236}">
                <a16:creationId xmlns:a16="http://schemas.microsoft.com/office/drawing/2014/main" id="{3D640DBF-3071-4357-9080-3402C23B8104}"/>
              </a:ext>
            </a:extLst>
          </p:cNvPr>
          <p:cNvSpPr>
            <a:spLocks noGrp="1"/>
          </p:cNvSpPr>
          <p:nvPr>
            <p:ph type="pic" idx="1"/>
          </p:nvPr>
        </p:nvSpPr>
        <p:spPr>
          <a:xfrm>
            <a:off x="4319324" y="822856"/>
            <a:ext cx="5143501" cy="4061354"/>
          </a:xfrm>
        </p:spPr>
        <p:txBody>
          <a:bodyPr/>
          <a:lstStyle>
            <a:lvl1pPr marL="0" indent="0">
              <a:buNone/>
              <a:defRPr sz="2666"/>
            </a:lvl1pPr>
            <a:lvl2pPr marL="380924" indent="0">
              <a:buNone/>
              <a:defRPr sz="2333"/>
            </a:lvl2pPr>
            <a:lvl3pPr marL="761848" indent="0">
              <a:buNone/>
              <a:defRPr sz="2000"/>
            </a:lvl3pPr>
            <a:lvl4pPr marL="1142771" indent="0">
              <a:buNone/>
              <a:defRPr sz="1666"/>
            </a:lvl4pPr>
            <a:lvl5pPr marL="1523695" indent="0">
              <a:buNone/>
              <a:defRPr sz="1666"/>
            </a:lvl5pPr>
            <a:lvl6pPr marL="1904619" indent="0">
              <a:buNone/>
              <a:defRPr sz="1666"/>
            </a:lvl6pPr>
            <a:lvl7pPr marL="2285543" indent="0">
              <a:buNone/>
              <a:defRPr sz="1666"/>
            </a:lvl7pPr>
            <a:lvl8pPr marL="2666467" indent="0">
              <a:buNone/>
              <a:defRPr sz="1666"/>
            </a:lvl8pPr>
            <a:lvl9pPr marL="3047390" indent="0">
              <a:buNone/>
              <a:defRPr sz="1666"/>
            </a:lvl9pPr>
          </a:lstStyle>
          <a:p>
            <a:endParaRPr lang="en-US"/>
          </a:p>
        </p:txBody>
      </p:sp>
      <p:sp>
        <p:nvSpPr>
          <p:cNvPr id="4" name="Text Placeholder 3">
            <a:extLst>
              <a:ext uri="{FF2B5EF4-FFF2-40B4-BE49-F238E27FC236}">
                <a16:creationId xmlns:a16="http://schemas.microsoft.com/office/drawing/2014/main" id="{59E69F44-E5C2-43A0-A2A3-1E3EF80E62B1}"/>
              </a:ext>
            </a:extLst>
          </p:cNvPr>
          <p:cNvSpPr>
            <a:spLocks noGrp="1"/>
          </p:cNvSpPr>
          <p:nvPr>
            <p:ph type="body" sz="half" idx="2"/>
          </p:nvPr>
        </p:nvSpPr>
        <p:spPr>
          <a:xfrm>
            <a:off x="699825" y="1714500"/>
            <a:ext cx="3276864" cy="3176323"/>
          </a:xfrm>
        </p:spPr>
        <p:txBody>
          <a:bodyPr/>
          <a:lstStyle>
            <a:lvl1pPr marL="0" indent="0">
              <a:buNone/>
              <a:defRPr sz="1333"/>
            </a:lvl1pPr>
            <a:lvl2pPr marL="380924" indent="0">
              <a:buNone/>
              <a:defRPr sz="1166"/>
            </a:lvl2pPr>
            <a:lvl3pPr marL="761848" indent="0">
              <a:buNone/>
              <a:defRPr sz="1000"/>
            </a:lvl3pPr>
            <a:lvl4pPr marL="1142771" indent="0">
              <a:buNone/>
              <a:defRPr sz="833"/>
            </a:lvl4pPr>
            <a:lvl5pPr marL="1523695" indent="0">
              <a:buNone/>
              <a:defRPr sz="833"/>
            </a:lvl5pPr>
            <a:lvl6pPr marL="1904619" indent="0">
              <a:buNone/>
              <a:defRPr sz="833"/>
            </a:lvl6pPr>
            <a:lvl7pPr marL="2285543" indent="0">
              <a:buNone/>
              <a:defRPr sz="833"/>
            </a:lvl7pPr>
            <a:lvl8pPr marL="2666467" indent="0">
              <a:buNone/>
              <a:defRPr sz="833"/>
            </a:lvl8pPr>
            <a:lvl9pPr marL="3047390" indent="0">
              <a:buNone/>
              <a:defRPr sz="833"/>
            </a:lvl9pPr>
          </a:lstStyle>
          <a:p>
            <a:pPr lvl="0"/>
            <a:r>
              <a:rPr lang="en-US"/>
              <a:t>Click to edit Master text styles</a:t>
            </a:r>
          </a:p>
        </p:txBody>
      </p:sp>
      <p:sp>
        <p:nvSpPr>
          <p:cNvPr id="8" name="Rectangle 7">
            <a:extLst>
              <a:ext uri="{FF2B5EF4-FFF2-40B4-BE49-F238E27FC236}">
                <a16:creationId xmlns:a16="http://schemas.microsoft.com/office/drawing/2014/main" id="{FC5AA1E5-8ED7-46CE-931D-B8796E721906}"/>
              </a:ext>
            </a:extLst>
          </p:cNvPr>
          <p:cNvSpPr/>
          <p:nvPr userDrawn="1"/>
        </p:nvSpPr>
        <p:spPr>
          <a:xfrm>
            <a:off x="1" y="5033212"/>
            <a:ext cx="10160000" cy="68178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66"/>
          </a:p>
        </p:txBody>
      </p:sp>
      <p:pic>
        <p:nvPicPr>
          <p:cNvPr id="9" name="Picture 8" descr="Logo&#10;&#10;Description automatically generated">
            <a:extLst>
              <a:ext uri="{FF2B5EF4-FFF2-40B4-BE49-F238E27FC236}">
                <a16:creationId xmlns:a16="http://schemas.microsoft.com/office/drawing/2014/main" id="{128E00C3-5C8B-434A-8AD3-3C89397C0B3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06941" y="5145418"/>
            <a:ext cx="1695454" cy="437699"/>
          </a:xfrm>
          <a:prstGeom prst="rect">
            <a:avLst/>
          </a:prstGeom>
        </p:spPr>
      </p:pic>
    </p:spTree>
    <p:extLst>
      <p:ext uri="{BB962C8B-B14F-4D97-AF65-F5344CB8AC3E}">
        <p14:creationId xmlns:p14="http://schemas.microsoft.com/office/powerpoint/2010/main" val="4052313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834233-F888-454D-801C-E448814728A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1FD5B9A-FEA2-4682-9FAE-F50969D82D0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F142D0-66A5-463B-9F1B-42184D6AA429}"/>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9F3167DC-6AC9-459C-B4F9-0598B1DF9B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D1AC87-D9CD-42CA-A292-D0E451A3F8C7}"/>
              </a:ext>
            </a:extLst>
          </p:cNvPr>
          <p:cNvSpPr>
            <a:spLocks noGrp="1"/>
          </p:cNvSpPr>
          <p:nvPr>
            <p:ph type="sldNum" sz="quarter" idx="12"/>
          </p:nvPr>
        </p:nvSpPr>
        <p:spPr/>
        <p:txBody>
          <a:bodyPr/>
          <a:lstStyle/>
          <a:p>
            <a:fld id="{0566D002-17E1-41BB-8809-A3EF77AA80C7}" type="slidenum">
              <a:rPr lang="en-US" smtClean="0"/>
              <a:t>‹#›</a:t>
            </a:fld>
            <a:endParaRPr lang="en-US"/>
          </a:p>
        </p:txBody>
      </p:sp>
    </p:spTree>
    <p:extLst>
      <p:ext uri="{BB962C8B-B14F-4D97-AF65-F5344CB8AC3E}">
        <p14:creationId xmlns:p14="http://schemas.microsoft.com/office/powerpoint/2010/main" val="2182971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854205C-E077-407B-8D79-036EEEB35431}"/>
              </a:ext>
            </a:extLst>
          </p:cNvPr>
          <p:cNvSpPr>
            <a:spLocks noGrp="1"/>
          </p:cNvSpPr>
          <p:nvPr>
            <p:ph type="title" orient="vert"/>
          </p:nvPr>
        </p:nvSpPr>
        <p:spPr>
          <a:xfrm>
            <a:off x="7270750" y="304271"/>
            <a:ext cx="2190750" cy="484319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074AC7A-3414-4D78-B9FB-580A1FB37347}"/>
              </a:ext>
            </a:extLst>
          </p:cNvPr>
          <p:cNvSpPr>
            <a:spLocks noGrp="1"/>
          </p:cNvSpPr>
          <p:nvPr>
            <p:ph type="body" orient="vert" idx="1"/>
          </p:nvPr>
        </p:nvSpPr>
        <p:spPr>
          <a:xfrm>
            <a:off x="698501" y="304271"/>
            <a:ext cx="6445250" cy="484319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7121D3-F310-4BC9-B626-71DDF3C74D2B}"/>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4A368EF7-6B58-4E44-A4BF-D3ABEDCEDF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9C8A7E-766E-4145-B07E-0584A265D676}"/>
              </a:ext>
            </a:extLst>
          </p:cNvPr>
          <p:cNvSpPr>
            <a:spLocks noGrp="1"/>
          </p:cNvSpPr>
          <p:nvPr>
            <p:ph type="sldNum" sz="quarter" idx="12"/>
          </p:nvPr>
        </p:nvSpPr>
        <p:spPr/>
        <p:txBody>
          <a:bodyPr/>
          <a:lstStyle/>
          <a:p>
            <a:fld id="{0566D002-17E1-41BB-8809-A3EF77AA80C7}" type="slidenum">
              <a:rPr lang="en-US" smtClean="0"/>
              <a:t>‹#›</a:t>
            </a:fld>
            <a:endParaRPr lang="en-US"/>
          </a:p>
        </p:txBody>
      </p:sp>
    </p:spTree>
    <p:extLst>
      <p:ext uri="{BB962C8B-B14F-4D97-AF65-F5344CB8AC3E}">
        <p14:creationId xmlns:p14="http://schemas.microsoft.com/office/powerpoint/2010/main" val="688243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6" name="Picture 5" descr="Logo, company name&#10;&#10;Description automatically generated">
            <a:extLst>
              <a:ext uri="{FF2B5EF4-FFF2-40B4-BE49-F238E27FC236}">
                <a16:creationId xmlns:a16="http://schemas.microsoft.com/office/drawing/2014/main" id="{F25525CE-A9CF-4959-BD00-787B8C5EF3C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49836" y="4750869"/>
            <a:ext cx="2513157" cy="713737"/>
          </a:xfrm>
          <a:prstGeom prst="rect">
            <a:avLst/>
          </a:prstGeom>
        </p:spPr>
      </p:pic>
      <p:sp>
        <p:nvSpPr>
          <p:cNvPr id="9" name="Rectangle 8">
            <a:extLst>
              <a:ext uri="{FF2B5EF4-FFF2-40B4-BE49-F238E27FC236}">
                <a16:creationId xmlns:a16="http://schemas.microsoft.com/office/drawing/2014/main" id="{5B1DEBFA-04D2-4D8B-A200-D4AD47AE2CC8}"/>
              </a:ext>
            </a:extLst>
          </p:cNvPr>
          <p:cNvSpPr/>
          <p:nvPr userDrawn="1"/>
        </p:nvSpPr>
        <p:spPr>
          <a:xfrm>
            <a:off x="845126" y="0"/>
            <a:ext cx="630382" cy="5721928"/>
          </a:xfrm>
          <a:prstGeom prst="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E0FF2C7-E8C0-4792-AF1A-5C3A8366A2A5}"/>
              </a:ext>
            </a:extLst>
          </p:cNvPr>
          <p:cNvSpPr/>
          <p:nvPr userDrawn="1"/>
        </p:nvSpPr>
        <p:spPr>
          <a:xfrm>
            <a:off x="1662550" y="415637"/>
            <a:ext cx="630382" cy="5309754"/>
          </a:xfrm>
          <a:prstGeom prst="rect">
            <a:avLst/>
          </a:prstGeom>
          <a:solidFill>
            <a:srgbClr val="6BCCE7"/>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084CE0D-5FD7-4C87-A6B8-A1C09CC459F8}"/>
              </a:ext>
            </a:extLst>
          </p:cNvPr>
          <p:cNvSpPr/>
          <p:nvPr userDrawn="1"/>
        </p:nvSpPr>
        <p:spPr>
          <a:xfrm>
            <a:off x="0" y="1551710"/>
            <a:ext cx="630382" cy="4177146"/>
          </a:xfrm>
          <a:prstGeom prst="rect">
            <a:avLst/>
          </a:prstGeom>
          <a:solidFill>
            <a:schemeClr val="tx1"/>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23567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B1DEBFA-04D2-4D8B-A200-D4AD47AE2CC8}"/>
              </a:ext>
            </a:extLst>
          </p:cNvPr>
          <p:cNvSpPr/>
          <p:nvPr userDrawn="1"/>
        </p:nvSpPr>
        <p:spPr>
          <a:xfrm>
            <a:off x="845126" y="0"/>
            <a:ext cx="630382" cy="5721928"/>
          </a:xfrm>
          <a:prstGeom prst="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E0FF2C7-E8C0-4792-AF1A-5C3A8366A2A5}"/>
              </a:ext>
            </a:extLst>
          </p:cNvPr>
          <p:cNvSpPr/>
          <p:nvPr userDrawn="1"/>
        </p:nvSpPr>
        <p:spPr>
          <a:xfrm>
            <a:off x="1662550" y="415637"/>
            <a:ext cx="630382" cy="5309754"/>
          </a:xfrm>
          <a:prstGeom prst="rect">
            <a:avLst/>
          </a:prstGeom>
          <a:solidFill>
            <a:srgbClr val="6BCCE7"/>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084CE0D-5FD7-4C87-A6B8-A1C09CC459F8}"/>
              </a:ext>
            </a:extLst>
          </p:cNvPr>
          <p:cNvSpPr/>
          <p:nvPr userDrawn="1"/>
        </p:nvSpPr>
        <p:spPr>
          <a:xfrm>
            <a:off x="0" y="1551710"/>
            <a:ext cx="630382" cy="4177146"/>
          </a:xfrm>
          <a:prstGeom prst="rect">
            <a:avLst/>
          </a:prstGeom>
          <a:solidFill>
            <a:schemeClr val="tx1"/>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65229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pic>
        <p:nvPicPr>
          <p:cNvPr id="6" name="Picture 5" descr="Logo, company name&#10;&#10;Description automatically generated">
            <a:extLst>
              <a:ext uri="{FF2B5EF4-FFF2-40B4-BE49-F238E27FC236}">
                <a16:creationId xmlns:a16="http://schemas.microsoft.com/office/drawing/2014/main" id="{F25525CE-A9CF-4959-BD00-787B8C5EF3C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49836" y="4750869"/>
            <a:ext cx="2513157" cy="713737"/>
          </a:xfrm>
          <a:prstGeom prst="rect">
            <a:avLst/>
          </a:prstGeom>
        </p:spPr>
      </p:pic>
      <p:sp>
        <p:nvSpPr>
          <p:cNvPr id="11" name="Rectangle 10">
            <a:extLst>
              <a:ext uri="{FF2B5EF4-FFF2-40B4-BE49-F238E27FC236}">
                <a16:creationId xmlns:a16="http://schemas.microsoft.com/office/drawing/2014/main" id="{A084CE0D-5FD7-4C87-A6B8-A1C09CC459F8}"/>
              </a:ext>
            </a:extLst>
          </p:cNvPr>
          <p:cNvSpPr/>
          <p:nvPr userDrawn="1"/>
        </p:nvSpPr>
        <p:spPr>
          <a:xfrm rot="5400000">
            <a:off x="3054926" y="-2708563"/>
            <a:ext cx="630382" cy="6740238"/>
          </a:xfrm>
          <a:prstGeom prst="rect">
            <a:avLst/>
          </a:prstGeom>
          <a:solidFill>
            <a:schemeClr val="tx1"/>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61AF8F6E-1819-49DC-A5C6-87C3DEEE33B7}"/>
              </a:ext>
            </a:extLst>
          </p:cNvPr>
          <p:cNvSpPr>
            <a:spLocks noGrp="1"/>
          </p:cNvSpPr>
          <p:nvPr>
            <p:ph type="title" hasCustomPrompt="1"/>
          </p:nvPr>
        </p:nvSpPr>
        <p:spPr>
          <a:xfrm>
            <a:off x="698500" y="346364"/>
            <a:ext cx="8763000" cy="630383"/>
          </a:xfrm>
        </p:spPr>
        <p:txBody>
          <a:bodyPr/>
          <a:lstStyle>
            <a:lvl1pPr>
              <a:defRPr>
                <a:solidFill>
                  <a:schemeClr val="bg1"/>
                </a:solidFill>
              </a:defRPr>
            </a:lvl1pPr>
          </a:lstStyle>
          <a:p>
            <a:r>
              <a:rPr lang="en-US" dirty="0"/>
              <a:t>Guest Speaker</a:t>
            </a:r>
          </a:p>
        </p:txBody>
      </p:sp>
      <p:sp>
        <p:nvSpPr>
          <p:cNvPr id="3" name="Picture Placeholder 2">
            <a:extLst>
              <a:ext uri="{FF2B5EF4-FFF2-40B4-BE49-F238E27FC236}">
                <a16:creationId xmlns:a16="http://schemas.microsoft.com/office/drawing/2014/main" id="{4D036F40-D3AB-4EF4-851F-AA634055DDC7}"/>
              </a:ext>
            </a:extLst>
          </p:cNvPr>
          <p:cNvSpPr>
            <a:spLocks noGrp="1"/>
          </p:cNvSpPr>
          <p:nvPr>
            <p:ph type="pic" sz="quarter" idx="10"/>
          </p:nvPr>
        </p:nvSpPr>
        <p:spPr>
          <a:xfrm>
            <a:off x="762000" y="1370817"/>
            <a:ext cx="3193521" cy="3380052"/>
          </a:xfrm>
        </p:spPr>
        <p:txBody>
          <a:bodyPr/>
          <a:lstStyle/>
          <a:p>
            <a:endParaRPr lang="en-US"/>
          </a:p>
        </p:txBody>
      </p:sp>
      <p:sp>
        <p:nvSpPr>
          <p:cNvPr id="5" name="Text Placeholder 4">
            <a:extLst>
              <a:ext uri="{FF2B5EF4-FFF2-40B4-BE49-F238E27FC236}">
                <a16:creationId xmlns:a16="http://schemas.microsoft.com/office/drawing/2014/main" id="{92C7B071-51CF-479C-AB80-F30CBC3D110F}"/>
              </a:ext>
            </a:extLst>
          </p:cNvPr>
          <p:cNvSpPr>
            <a:spLocks noGrp="1"/>
          </p:cNvSpPr>
          <p:nvPr>
            <p:ph type="body" sz="quarter" idx="11" hasCustomPrompt="1"/>
          </p:nvPr>
        </p:nvSpPr>
        <p:spPr>
          <a:xfrm>
            <a:off x="4724400" y="1370543"/>
            <a:ext cx="4673600" cy="492895"/>
          </a:xfrm>
        </p:spPr>
        <p:txBody>
          <a:bodyPr/>
          <a:lstStyle>
            <a:lvl1pPr marL="0" indent="0">
              <a:buNone/>
              <a:defRPr>
                <a:latin typeface="Avenir LT Std 65 Medium" panose="020B0603020203020204" pitchFamily="34" charset="0"/>
              </a:defRPr>
            </a:lvl1pPr>
          </a:lstStyle>
          <a:p>
            <a:pPr lvl="0"/>
            <a:r>
              <a:rPr lang="en-US" dirty="0"/>
              <a:t>First Last</a:t>
            </a:r>
          </a:p>
        </p:txBody>
      </p:sp>
      <p:sp>
        <p:nvSpPr>
          <p:cNvPr id="12" name="Text Placeholder 4">
            <a:extLst>
              <a:ext uri="{FF2B5EF4-FFF2-40B4-BE49-F238E27FC236}">
                <a16:creationId xmlns:a16="http://schemas.microsoft.com/office/drawing/2014/main" id="{8D396F27-FB12-48D3-AA62-14D1BC6FE324}"/>
              </a:ext>
            </a:extLst>
          </p:cNvPr>
          <p:cNvSpPr>
            <a:spLocks noGrp="1"/>
          </p:cNvSpPr>
          <p:nvPr>
            <p:ph type="body" sz="quarter" idx="12" hasCustomPrompt="1"/>
          </p:nvPr>
        </p:nvSpPr>
        <p:spPr>
          <a:xfrm>
            <a:off x="4724400" y="2099066"/>
            <a:ext cx="4673600" cy="2651803"/>
          </a:xfrm>
        </p:spPr>
        <p:txBody>
          <a:bodyPr>
            <a:normAutofit/>
          </a:bodyPr>
          <a:lstStyle>
            <a:lvl1pPr marL="380985" indent="-380985">
              <a:buFont typeface="Arial" panose="020B0604020202020204" pitchFamily="34" charset="0"/>
              <a:buChar char="•"/>
              <a:defRPr sz="2000">
                <a:latin typeface="Avenir LT Std 35 Light" panose="020B0402020203020204" pitchFamily="34" charset="0"/>
              </a:defRPr>
            </a:lvl1pPr>
          </a:lstStyle>
          <a:p>
            <a:pPr lvl="0"/>
            <a:r>
              <a:rPr lang="en-US" dirty="0"/>
              <a:t>Bio</a:t>
            </a:r>
          </a:p>
          <a:p>
            <a:pPr lvl="0"/>
            <a:r>
              <a:rPr lang="en-US" dirty="0"/>
              <a:t>Bio</a:t>
            </a:r>
          </a:p>
          <a:p>
            <a:pPr lvl="0"/>
            <a:r>
              <a:rPr lang="en-US" dirty="0"/>
              <a:t>Bio</a:t>
            </a:r>
          </a:p>
        </p:txBody>
      </p:sp>
    </p:spTree>
    <p:extLst>
      <p:ext uri="{BB962C8B-B14F-4D97-AF65-F5344CB8AC3E}">
        <p14:creationId xmlns:p14="http://schemas.microsoft.com/office/powerpoint/2010/main" val="3888546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5B81AF-92AA-4CBE-AEC3-C9761548622B}"/>
              </a:ext>
            </a:extLst>
          </p:cNvPr>
          <p:cNvSpPr>
            <a:spLocks noGrp="1"/>
          </p:cNvSpPr>
          <p:nvPr>
            <p:ph type="ctrTitle"/>
          </p:nvPr>
        </p:nvSpPr>
        <p:spPr>
          <a:xfrm>
            <a:off x="1270000" y="935302"/>
            <a:ext cx="7620000" cy="1989667"/>
          </a:xfrm>
        </p:spPr>
        <p:txBody>
          <a:bodyPr anchor="b"/>
          <a:lstStyle>
            <a:lvl1pPr algn="ctr">
              <a:defRPr sz="5000"/>
            </a:lvl1pPr>
          </a:lstStyle>
          <a:p>
            <a:r>
              <a:rPr lang="en-US" dirty="0"/>
              <a:t>Click to edit Master title style</a:t>
            </a:r>
          </a:p>
        </p:txBody>
      </p:sp>
      <p:sp>
        <p:nvSpPr>
          <p:cNvPr id="3" name="Subtitle 2">
            <a:extLst>
              <a:ext uri="{FF2B5EF4-FFF2-40B4-BE49-F238E27FC236}">
                <a16:creationId xmlns:a16="http://schemas.microsoft.com/office/drawing/2014/main" id="{08E06809-A68C-4134-BDF0-DDA3C04084CA}"/>
              </a:ext>
            </a:extLst>
          </p:cNvPr>
          <p:cNvSpPr>
            <a:spLocks noGrp="1"/>
          </p:cNvSpPr>
          <p:nvPr>
            <p:ph type="subTitle" idx="1"/>
          </p:nvPr>
        </p:nvSpPr>
        <p:spPr>
          <a:xfrm>
            <a:off x="1270000" y="3001698"/>
            <a:ext cx="7620000" cy="1379802"/>
          </a:xfrm>
        </p:spPr>
        <p:txBody>
          <a:bodyPr/>
          <a:lstStyle>
            <a:lvl1pPr marL="0" indent="0" algn="ctr">
              <a:buNone/>
              <a:defRPr sz="2000"/>
            </a:lvl1pPr>
            <a:lvl2pPr marL="380985" indent="0" algn="ctr">
              <a:buNone/>
              <a:defRPr sz="1667"/>
            </a:lvl2pPr>
            <a:lvl3pPr marL="761970" indent="0" algn="ctr">
              <a:buNone/>
              <a:defRPr sz="1500"/>
            </a:lvl3pPr>
            <a:lvl4pPr marL="1142954" indent="0" algn="ctr">
              <a:buNone/>
              <a:defRPr sz="1333"/>
            </a:lvl4pPr>
            <a:lvl5pPr marL="1523939" indent="0" algn="ctr">
              <a:buNone/>
              <a:defRPr sz="1333"/>
            </a:lvl5pPr>
            <a:lvl6pPr marL="1904924" indent="0" algn="ctr">
              <a:buNone/>
              <a:defRPr sz="1333"/>
            </a:lvl6pPr>
            <a:lvl7pPr marL="2285909" indent="0" algn="ctr">
              <a:buNone/>
              <a:defRPr sz="1333"/>
            </a:lvl7pPr>
            <a:lvl8pPr marL="2666893" indent="0" algn="ctr">
              <a:buNone/>
              <a:defRPr sz="1333"/>
            </a:lvl8pPr>
            <a:lvl9pPr marL="3047878" indent="0" algn="ctr">
              <a:buNone/>
              <a:defRPr sz="1333"/>
            </a:lvl9pPr>
          </a:lstStyle>
          <a:p>
            <a:r>
              <a:rPr lang="en-US" dirty="0"/>
              <a:t>Click to edit Master subtitle style</a:t>
            </a:r>
          </a:p>
        </p:txBody>
      </p:sp>
      <p:sp>
        <p:nvSpPr>
          <p:cNvPr id="7" name="Rectangle 6">
            <a:extLst>
              <a:ext uri="{FF2B5EF4-FFF2-40B4-BE49-F238E27FC236}">
                <a16:creationId xmlns:a16="http://schemas.microsoft.com/office/drawing/2014/main" id="{9CC3CC3E-F31A-4A25-BCA1-1CAE97DD27F3}"/>
              </a:ext>
            </a:extLst>
          </p:cNvPr>
          <p:cNvSpPr/>
          <p:nvPr userDrawn="1"/>
        </p:nvSpPr>
        <p:spPr>
          <a:xfrm>
            <a:off x="0" y="5033211"/>
            <a:ext cx="10160000" cy="68178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Logo&#10;&#10;Description automatically generated">
            <a:extLst>
              <a:ext uri="{FF2B5EF4-FFF2-40B4-BE49-F238E27FC236}">
                <a16:creationId xmlns:a16="http://schemas.microsoft.com/office/drawing/2014/main" id="{33E49408-F51E-4D24-86AA-FA9E180EEE2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06940" y="5145417"/>
            <a:ext cx="1695454" cy="437699"/>
          </a:xfrm>
          <a:prstGeom prst="rect">
            <a:avLst/>
          </a:prstGeom>
        </p:spPr>
      </p:pic>
    </p:spTree>
    <p:extLst>
      <p:ext uri="{BB962C8B-B14F-4D97-AF65-F5344CB8AC3E}">
        <p14:creationId xmlns:p14="http://schemas.microsoft.com/office/powerpoint/2010/main" val="657607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E54732-61E1-466D-A74E-FB4DAFEDD31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A171674-6C09-4F90-BD10-0E795A431B5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884E1A4E-7D18-4D82-89B5-276977C51ED1}"/>
              </a:ext>
            </a:extLst>
          </p:cNvPr>
          <p:cNvSpPr/>
          <p:nvPr userDrawn="1"/>
        </p:nvSpPr>
        <p:spPr>
          <a:xfrm>
            <a:off x="0" y="5033211"/>
            <a:ext cx="10160000" cy="68178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Logo&#10;&#10;Description automatically generated">
            <a:extLst>
              <a:ext uri="{FF2B5EF4-FFF2-40B4-BE49-F238E27FC236}">
                <a16:creationId xmlns:a16="http://schemas.microsoft.com/office/drawing/2014/main" id="{A94D29B6-F788-479F-BCAC-F7734A3ED6D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06940" y="5145417"/>
            <a:ext cx="1695454" cy="437699"/>
          </a:xfrm>
          <a:prstGeom prst="rect">
            <a:avLst/>
          </a:prstGeom>
        </p:spPr>
      </p:pic>
    </p:spTree>
    <p:extLst>
      <p:ext uri="{BB962C8B-B14F-4D97-AF65-F5344CB8AC3E}">
        <p14:creationId xmlns:p14="http://schemas.microsoft.com/office/powerpoint/2010/main" val="1083216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_simp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30388" y="108984"/>
            <a:ext cx="9297811" cy="892552"/>
          </a:xfrm>
        </p:spPr>
        <p:txBody>
          <a:bodyPr/>
          <a:lstStyle>
            <a:lvl1pPr>
              <a:defRPr/>
            </a:lvl1pPr>
          </a:lstStyle>
          <a:p>
            <a:r>
              <a:rPr lang="en-US" dirty="0"/>
              <a:t>Click to edit Master </a:t>
            </a:r>
            <a:br>
              <a:rPr lang="en-US" dirty="0"/>
            </a:br>
            <a:r>
              <a:rPr lang="en-US" dirty="0"/>
              <a:t>title style</a:t>
            </a:r>
          </a:p>
        </p:txBody>
      </p:sp>
      <p:sp>
        <p:nvSpPr>
          <p:cNvPr id="3" name="Content Placeholder 2"/>
          <p:cNvSpPr>
            <a:spLocks noGrp="1"/>
          </p:cNvSpPr>
          <p:nvPr>
            <p:ph idx="1"/>
          </p:nvPr>
        </p:nvSpPr>
        <p:spPr>
          <a:xfrm>
            <a:off x="430393" y="1332487"/>
            <a:ext cx="9297807" cy="371100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2"/>
          <p:cNvSpPr>
            <a:spLocks noGrp="1"/>
          </p:cNvSpPr>
          <p:nvPr>
            <p:ph type="sldNum" sz="quarter" idx="4"/>
          </p:nvPr>
        </p:nvSpPr>
        <p:spPr>
          <a:xfrm>
            <a:off x="430212" y="5343266"/>
            <a:ext cx="217488" cy="303212"/>
          </a:xfrm>
          <a:prstGeom prst="rect">
            <a:avLst/>
          </a:prstGeom>
        </p:spPr>
        <p:txBody>
          <a:bodyPr vert="horz" lIns="0" tIns="45720" rIns="0" bIns="45720" rtlCol="0" anchor="ctr"/>
          <a:lstStyle>
            <a:lvl1pPr>
              <a:defRPr lang="en-US" sz="1050" smtClean="0"/>
            </a:lvl1pPr>
          </a:lstStyle>
          <a:p>
            <a:fld id="{B086DA8C-2EC5-4397-8842-B74E3AC9ED83}" type="slidenum">
              <a:rPr lang="en-US" smtClean="0"/>
              <a:pPr/>
              <a:t>‹#›</a:t>
            </a:fld>
            <a:endParaRPr lang="en-US" dirty="0"/>
          </a:p>
        </p:txBody>
      </p:sp>
      <p:sp>
        <p:nvSpPr>
          <p:cNvPr id="6" name="Rectangle 28"/>
          <p:cNvSpPr>
            <a:spLocks noChangeArrowheads="1"/>
          </p:cNvSpPr>
          <p:nvPr userDrawn="1"/>
        </p:nvSpPr>
        <p:spPr bwMode="auto">
          <a:xfrm>
            <a:off x="0" y="1018161"/>
            <a:ext cx="10160000" cy="5424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3744653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4E48A6-A78C-42F7-A13B-5A3D978BD399}"/>
              </a:ext>
            </a:extLst>
          </p:cNvPr>
          <p:cNvSpPr>
            <a:spLocks noGrp="1"/>
          </p:cNvSpPr>
          <p:nvPr>
            <p:ph type="title"/>
          </p:nvPr>
        </p:nvSpPr>
        <p:spPr>
          <a:xfrm>
            <a:off x="693208" y="1424782"/>
            <a:ext cx="8763000" cy="2377281"/>
          </a:xfrm>
        </p:spPr>
        <p:txBody>
          <a:bodyPr anchor="b"/>
          <a:lstStyle>
            <a:lvl1pPr>
              <a:defRPr sz="5000"/>
            </a:lvl1pPr>
          </a:lstStyle>
          <a:p>
            <a:r>
              <a:rPr lang="en-US"/>
              <a:t>Click to edit Master title style</a:t>
            </a:r>
          </a:p>
        </p:txBody>
      </p:sp>
      <p:sp>
        <p:nvSpPr>
          <p:cNvPr id="3" name="Text Placeholder 2">
            <a:extLst>
              <a:ext uri="{FF2B5EF4-FFF2-40B4-BE49-F238E27FC236}">
                <a16:creationId xmlns:a16="http://schemas.microsoft.com/office/drawing/2014/main" id="{D28A9F58-059C-46CC-BF69-7935AD1584D5}"/>
              </a:ext>
            </a:extLst>
          </p:cNvPr>
          <p:cNvSpPr>
            <a:spLocks noGrp="1"/>
          </p:cNvSpPr>
          <p:nvPr>
            <p:ph type="body" idx="1"/>
          </p:nvPr>
        </p:nvSpPr>
        <p:spPr>
          <a:xfrm>
            <a:off x="693208" y="3824553"/>
            <a:ext cx="8763000" cy="1250156"/>
          </a:xfrm>
        </p:spPr>
        <p:txBody>
          <a:bodyPr/>
          <a:lstStyle>
            <a:lvl1pPr marL="0" indent="0">
              <a:buNone/>
              <a:defRPr sz="2000">
                <a:solidFill>
                  <a:schemeClr val="tx1">
                    <a:tint val="75000"/>
                  </a:schemeClr>
                </a:solidFill>
              </a:defRPr>
            </a:lvl1pPr>
            <a:lvl2pPr marL="380985" indent="0">
              <a:buNone/>
              <a:defRPr sz="1667">
                <a:solidFill>
                  <a:schemeClr val="tx1">
                    <a:tint val="75000"/>
                  </a:schemeClr>
                </a:solidFill>
              </a:defRPr>
            </a:lvl2pPr>
            <a:lvl3pPr marL="761970" indent="0">
              <a:buNone/>
              <a:defRPr sz="1500">
                <a:solidFill>
                  <a:schemeClr val="tx1">
                    <a:tint val="75000"/>
                  </a:schemeClr>
                </a:solidFill>
              </a:defRPr>
            </a:lvl3pPr>
            <a:lvl4pPr marL="1142954" indent="0">
              <a:buNone/>
              <a:defRPr sz="1333">
                <a:solidFill>
                  <a:schemeClr val="tx1">
                    <a:tint val="75000"/>
                  </a:schemeClr>
                </a:solidFill>
              </a:defRPr>
            </a:lvl4pPr>
            <a:lvl5pPr marL="1523939" indent="0">
              <a:buNone/>
              <a:defRPr sz="1333">
                <a:solidFill>
                  <a:schemeClr val="tx1">
                    <a:tint val="75000"/>
                  </a:schemeClr>
                </a:solidFill>
              </a:defRPr>
            </a:lvl5pPr>
            <a:lvl6pPr marL="1904924" indent="0">
              <a:buNone/>
              <a:defRPr sz="1333">
                <a:solidFill>
                  <a:schemeClr val="tx1">
                    <a:tint val="75000"/>
                  </a:schemeClr>
                </a:solidFill>
              </a:defRPr>
            </a:lvl6pPr>
            <a:lvl7pPr marL="2285909" indent="0">
              <a:buNone/>
              <a:defRPr sz="1333">
                <a:solidFill>
                  <a:schemeClr val="tx1">
                    <a:tint val="75000"/>
                  </a:schemeClr>
                </a:solidFill>
              </a:defRPr>
            </a:lvl7pPr>
            <a:lvl8pPr marL="2666893" indent="0">
              <a:buNone/>
              <a:defRPr sz="1333">
                <a:solidFill>
                  <a:schemeClr val="tx1">
                    <a:tint val="75000"/>
                  </a:schemeClr>
                </a:solidFill>
              </a:defRPr>
            </a:lvl8pPr>
            <a:lvl9pPr marL="3047878" indent="0">
              <a:buNone/>
              <a:defRPr sz="1333">
                <a:solidFill>
                  <a:schemeClr val="tx1">
                    <a:tint val="75000"/>
                  </a:schemeClr>
                </a:solidFill>
              </a:defRPr>
            </a:lvl9pPr>
          </a:lstStyle>
          <a:p>
            <a:pPr lvl="0"/>
            <a:r>
              <a:rPr lang="en-US"/>
              <a:t>Click to edit Master text styles</a:t>
            </a:r>
          </a:p>
        </p:txBody>
      </p:sp>
      <p:sp>
        <p:nvSpPr>
          <p:cNvPr id="7" name="Rectangle 6">
            <a:extLst>
              <a:ext uri="{FF2B5EF4-FFF2-40B4-BE49-F238E27FC236}">
                <a16:creationId xmlns:a16="http://schemas.microsoft.com/office/drawing/2014/main" id="{1EE23415-3ACB-4D1C-A90D-59FD6C95E248}"/>
              </a:ext>
            </a:extLst>
          </p:cNvPr>
          <p:cNvSpPr/>
          <p:nvPr userDrawn="1"/>
        </p:nvSpPr>
        <p:spPr>
          <a:xfrm>
            <a:off x="0" y="5033211"/>
            <a:ext cx="10160000" cy="68178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Logo&#10;&#10;Description automatically generated">
            <a:extLst>
              <a:ext uri="{FF2B5EF4-FFF2-40B4-BE49-F238E27FC236}">
                <a16:creationId xmlns:a16="http://schemas.microsoft.com/office/drawing/2014/main" id="{4C48B0F6-2052-4C59-B0F1-73CD037FB75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06940" y="5145417"/>
            <a:ext cx="1695454" cy="437699"/>
          </a:xfrm>
          <a:prstGeom prst="rect">
            <a:avLst/>
          </a:prstGeom>
        </p:spPr>
      </p:pic>
    </p:spTree>
    <p:extLst>
      <p:ext uri="{BB962C8B-B14F-4D97-AF65-F5344CB8AC3E}">
        <p14:creationId xmlns:p14="http://schemas.microsoft.com/office/powerpoint/2010/main" val="4170711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8C7930-8D09-4DBC-A567-9BF6EACF9CA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B99DD7D-E09A-4141-BDC5-F3F9FCC23691}"/>
              </a:ext>
            </a:extLst>
          </p:cNvPr>
          <p:cNvSpPr>
            <a:spLocks noGrp="1"/>
          </p:cNvSpPr>
          <p:nvPr>
            <p:ph sz="half" idx="1"/>
          </p:nvPr>
        </p:nvSpPr>
        <p:spPr>
          <a:xfrm>
            <a:off x="698500" y="1521354"/>
            <a:ext cx="4318000" cy="36261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2EE64BC-A0A9-45AD-89D4-2A0F1BD6F06C}"/>
              </a:ext>
            </a:extLst>
          </p:cNvPr>
          <p:cNvSpPr>
            <a:spLocks noGrp="1"/>
          </p:cNvSpPr>
          <p:nvPr>
            <p:ph sz="half" idx="2"/>
          </p:nvPr>
        </p:nvSpPr>
        <p:spPr>
          <a:xfrm>
            <a:off x="5143500" y="1521354"/>
            <a:ext cx="4318000" cy="36261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1A46B201-FB56-469B-93F3-CBF06A11B31B}"/>
              </a:ext>
            </a:extLst>
          </p:cNvPr>
          <p:cNvSpPr/>
          <p:nvPr userDrawn="1"/>
        </p:nvSpPr>
        <p:spPr>
          <a:xfrm>
            <a:off x="0" y="5033211"/>
            <a:ext cx="10160000" cy="68178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Logo&#10;&#10;Description automatically generated">
            <a:extLst>
              <a:ext uri="{FF2B5EF4-FFF2-40B4-BE49-F238E27FC236}">
                <a16:creationId xmlns:a16="http://schemas.microsoft.com/office/drawing/2014/main" id="{AF53594F-8D7F-45AC-94AE-55A08DC7D3D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06940" y="5145417"/>
            <a:ext cx="1695454" cy="437699"/>
          </a:xfrm>
          <a:prstGeom prst="rect">
            <a:avLst/>
          </a:prstGeom>
        </p:spPr>
      </p:pic>
    </p:spTree>
    <p:extLst>
      <p:ext uri="{BB962C8B-B14F-4D97-AF65-F5344CB8AC3E}">
        <p14:creationId xmlns:p14="http://schemas.microsoft.com/office/powerpoint/2010/main" val="2487105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4916E1-BCB0-4F67-A0C7-B35ADABB2022}"/>
              </a:ext>
            </a:extLst>
          </p:cNvPr>
          <p:cNvSpPr>
            <a:spLocks noGrp="1"/>
          </p:cNvSpPr>
          <p:nvPr>
            <p:ph type="title"/>
          </p:nvPr>
        </p:nvSpPr>
        <p:spPr>
          <a:xfrm>
            <a:off x="699823" y="304271"/>
            <a:ext cx="8763000" cy="1104636"/>
          </a:xfrm>
        </p:spPr>
        <p:txBody>
          <a:bodyPr/>
          <a:lstStyle/>
          <a:p>
            <a:r>
              <a:rPr lang="en-US"/>
              <a:t>Click to edit Master title style</a:t>
            </a:r>
          </a:p>
        </p:txBody>
      </p:sp>
      <p:sp>
        <p:nvSpPr>
          <p:cNvPr id="3" name="Text Placeholder 2">
            <a:extLst>
              <a:ext uri="{FF2B5EF4-FFF2-40B4-BE49-F238E27FC236}">
                <a16:creationId xmlns:a16="http://schemas.microsoft.com/office/drawing/2014/main" id="{FD1701BE-62B2-4CBF-8EC4-88B0BEDFC787}"/>
              </a:ext>
            </a:extLst>
          </p:cNvPr>
          <p:cNvSpPr>
            <a:spLocks noGrp="1"/>
          </p:cNvSpPr>
          <p:nvPr>
            <p:ph type="body" idx="1"/>
          </p:nvPr>
        </p:nvSpPr>
        <p:spPr>
          <a:xfrm>
            <a:off x="699824" y="1400969"/>
            <a:ext cx="4298156" cy="686593"/>
          </a:xfrm>
        </p:spPr>
        <p:txBody>
          <a:bodyPr anchor="b"/>
          <a:lstStyle>
            <a:lvl1pPr marL="0" indent="0">
              <a:buNone/>
              <a:defRPr sz="2000" b="1"/>
            </a:lvl1pPr>
            <a:lvl2pPr marL="380985" indent="0">
              <a:buNone/>
              <a:defRPr sz="1667" b="1"/>
            </a:lvl2pPr>
            <a:lvl3pPr marL="761970" indent="0">
              <a:buNone/>
              <a:defRPr sz="1500" b="1"/>
            </a:lvl3pPr>
            <a:lvl4pPr marL="1142954" indent="0">
              <a:buNone/>
              <a:defRPr sz="1333" b="1"/>
            </a:lvl4pPr>
            <a:lvl5pPr marL="1523939" indent="0">
              <a:buNone/>
              <a:defRPr sz="1333" b="1"/>
            </a:lvl5pPr>
            <a:lvl6pPr marL="1904924" indent="0">
              <a:buNone/>
              <a:defRPr sz="1333" b="1"/>
            </a:lvl6pPr>
            <a:lvl7pPr marL="2285909" indent="0">
              <a:buNone/>
              <a:defRPr sz="1333" b="1"/>
            </a:lvl7pPr>
            <a:lvl8pPr marL="2666893" indent="0">
              <a:buNone/>
              <a:defRPr sz="1333" b="1"/>
            </a:lvl8pPr>
            <a:lvl9pPr marL="3047878" indent="0">
              <a:buNone/>
              <a:defRPr sz="1333" b="1"/>
            </a:lvl9pPr>
          </a:lstStyle>
          <a:p>
            <a:pPr lvl="0"/>
            <a:r>
              <a:rPr lang="en-US"/>
              <a:t>Click to edit Master text styles</a:t>
            </a:r>
          </a:p>
        </p:txBody>
      </p:sp>
      <p:sp>
        <p:nvSpPr>
          <p:cNvPr id="4" name="Content Placeholder 3">
            <a:extLst>
              <a:ext uri="{FF2B5EF4-FFF2-40B4-BE49-F238E27FC236}">
                <a16:creationId xmlns:a16="http://schemas.microsoft.com/office/drawing/2014/main" id="{2DC93E9E-4709-4004-A501-766576FBD635}"/>
              </a:ext>
            </a:extLst>
          </p:cNvPr>
          <p:cNvSpPr>
            <a:spLocks noGrp="1"/>
          </p:cNvSpPr>
          <p:nvPr>
            <p:ph sz="half" idx="2"/>
          </p:nvPr>
        </p:nvSpPr>
        <p:spPr>
          <a:xfrm>
            <a:off x="699824" y="2087563"/>
            <a:ext cx="4298156" cy="30704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07C6151-CA24-4A6E-8028-3FAC92E23297}"/>
              </a:ext>
            </a:extLst>
          </p:cNvPr>
          <p:cNvSpPr>
            <a:spLocks noGrp="1"/>
          </p:cNvSpPr>
          <p:nvPr>
            <p:ph type="body" sz="quarter" idx="3"/>
          </p:nvPr>
        </p:nvSpPr>
        <p:spPr>
          <a:xfrm>
            <a:off x="5143500" y="1400969"/>
            <a:ext cx="4319323" cy="686593"/>
          </a:xfrm>
        </p:spPr>
        <p:txBody>
          <a:bodyPr anchor="b"/>
          <a:lstStyle>
            <a:lvl1pPr marL="0" indent="0">
              <a:buNone/>
              <a:defRPr sz="2000" b="1"/>
            </a:lvl1pPr>
            <a:lvl2pPr marL="380985" indent="0">
              <a:buNone/>
              <a:defRPr sz="1667" b="1"/>
            </a:lvl2pPr>
            <a:lvl3pPr marL="761970" indent="0">
              <a:buNone/>
              <a:defRPr sz="1500" b="1"/>
            </a:lvl3pPr>
            <a:lvl4pPr marL="1142954" indent="0">
              <a:buNone/>
              <a:defRPr sz="1333" b="1"/>
            </a:lvl4pPr>
            <a:lvl5pPr marL="1523939" indent="0">
              <a:buNone/>
              <a:defRPr sz="1333" b="1"/>
            </a:lvl5pPr>
            <a:lvl6pPr marL="1904924" indent="0">
              <a:buNone/>
              <a:defRPr sz="1333" b="1"/>
            </a:lvl6pPr>
            <a:lvl7pPr marL="2285909" indent="0">
              <a:buNone/>
              <a:defRPr sz="1333" b="1"/>
            </a:lvl7pPr>
            <a:lvl8pPr marL="2666893" indent="0">
              <a:buNone/>
              <a:defRPr sz="1333" b="1"/>
            </a:lvl8pPr>
            <a:lvl9pPr marL="3047878" indent="0">
              <a:buNone/>
              <a:defRPr sz="1333" b="1"/>
            </a:lvl9pPr>
          </a:lstStyle>
          <a:p>
            <a:pPr lvl="0"/>
            <a:r>
              <a:rPr lang="en-US"/>
              <a:t>Click to edit Master text styles</a:t>
            </a:r>
          </a:p>
        </p:txBody>
      </p:sp>
      <p:sp>
        <p:nvSpPr>
          <p:cNvPr id="6" name="Content Placeholder 5">
            <a:extLst>
              <a:ext uri="{FF2B5EF4-FFF2-40B4-BE49-F238E27FC236}">
                <a16:creationId xmlns:a16="http://schemas.microsoft.com/office/drawing/2014/main" id="{C92CE443-BB93-42DD-B526-21837B2FC66C}"/>
              </a:ext>
            </a:extLst>
          </p:cNvPr>
          <p:cNvSpPr>
            <a:spLocks noGrp="1"/>
          </p:cNvSpPr>
          <p:nvPr>
            <p:ph sz="quarter" idx="4"/>
          </p:nvPr>
        </p:nvSpPr>
        <p:spPr>
          <a:xfrm>
            <a:off x="5143500" y="2087563"/>
            <a:ext cx="4319323" cy="30704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52F9D2BB-3217-45EC-AEAE-F37136809753}"/>
              </a:ext>
            </a:extLst>
          </p:cNvPr>
          <p:cNvSpPr/>
          <p:nvPr userDrawn="1"/>
        </p:nvSpPr>
        <p:spPr>
          <a:xfrm>
            <a:off x="0" y="5033211"/>
            <a:ext cx="10160000" cy="68178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Logo&#10;&#10;Description automatically generated">
            <a:extLst>
              <a:ext uri="{FF2B5EF4-FFF2-40B4-BE49-F238E27FC236}">
                <a16:creationId xmlns:a16="http://schemas.microsoft.com/office/drawing/2014/main" id="{CF9A67ED-3F0D-439D-B86E-EE65CA8C7F7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06940" y="5145417"/>
            <a:ext cx="1695454" cy="437699"/>
          </a:xfrm>
          <a:prstGeom prst="rect">
            <a:avLst/>
          </a:prstGeom>
        </p:spPr>
      </p:pic>
    </p:spTree>
    <p:extLst>
      <p:ext uri="{BB962C8B-B14F-4D97-AF65-F5344CB8AC3E}">
        <p14:creationId xmlns:p14="http://schemas.microsoft.com/office/powerpoint/2010/main" val="2791145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98E4F2-8DA6-4649-9F8F-4A3998A581D2}"/>
              </a:ext>
            </a:extLst>
          </p:cNvPr>
          <p:cNvSpPr>
            <a:spLocks noGrp="1"/>
          </p:cNvSpPr>
          <p:nvPr>
            <p:ph type="title"/>
          </p:nvPr>
        </p:nvSpPr>
        <p:spPr/>
        <p:txBody>
          <a:bodyPr/>
          <a:lstStyle>
            <a:lvl1pPr>
              <a:defRPr>
                <a:solidFill>
                  <a:schemeClr val="tx2"/>
                </a:solidFill>
              </a:defRPr>
            </a:lvl1pPr>
          </a:lstStyle>
          <a:p>
            <a:r>
              <a:rPr lang="en-US" dirty="0"/>
              <a:t>Click to edit Master title style</a:t>
            </a:r>
          </a:p>
        </p:txBody>
      </p:sp>
      <p:sp>
        <p:nvSpPr>
          <p:cNvPr id="6" name="Rectangle 5">
            <a:extLst>
              <a:ext uri="{FF2B5EF4-FFF2-40B4-BE49-F238E27FC236}">
                <a16:creationId xmlns:a16="http://schemas.microsoft.com/office/drawing/2014/main" id="{6952646D-FC70-445D-94B7-517B33E562C2}"/>
              </a:ext>
            </a:extLst>
          </p:cNvPr>
          <p:cNvSpPr/>
          <p:nvPr userDrawn="1"/>
        </p:nvSpPr>
        <p:spPr>
          <a:xfrm>
            <a:off x="0" y="5033211"/>
            <a:ext cx="10160000" cy="68178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Logo&#10;&#10;Description automatically generated">
            <a:extLst>
              <a:ext uri="{FF2B5EF4-FFF2-40B4-BE49-F238E27FC236}">
                <a16:creationId xmlns:a16="http://schemas.microsoft.com/office/drawing/2014/main" id="{CC203E4A-2054-4CFA-8539-C2BBC2DD8A2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06940" y="5145417"/>
            <a:ext cx="1695454" cy="437699"/>
          </a:xfrm>
          <a:prstGeom prst="rect">
            <a:avLst/>
          </a:prstGeom>
        </p:spPr>
      </p:pic>
    </p:spTree>
    <p:extLst>
      <p:ext uri="{BB962C8B-B14F-4D97-AF65-F5344CB8AC3E}">
        <p14:creationId xmlns:p14="http://schemas.microsoft.com/office/powerpoint/2010/main" val="2619738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5" descr="Logo&#10;&#10;Description automatically generated">
            <a:extLst>
              <a:ext uri="{FF2B5EF4-FFF2-40B4-BE49-F238E27FC236}">
                <a16:creationId xmlns:a16="http://schemas.microsoft.com/office/drawing/2014/main" id="{1EF1E8BB-7E16-44F0-9212-FD66452107B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06940" y="5145417"/>
            <a:ext cx="1695454" cy="437699"/>
          </a:xfrm>
          <a:prstGeom prst="rect">
            <a:avLst/>
          </a:prstGeom>
        </p:spPr>
      </p:pic>
    </p:spTree>
    <p:extLst>
      <p:ext uri="{BB962C8B-B14F-4D97-AF65-F5344CB8AC3E}">
        <p14:creationId xmlns:p14="http://schemas.microsoft.com/office/powerpoint/2010/main" val="4243998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AC2C74-EE6D-46E6-B8A3-7787852EB94E}"/>
              </a:ext>
            </a:extLst>
          </p:cNvPr>
          <p:cNvSpPr>
            <a:spLocks noGrp="1"/>
          </p:cNvSpPr>
          <p:nvPr>
            <p:ph type="title"/>
          </p:nvPr>
        </p:nvSpPr>
        <p:spPr>
          <a:xfrm>
            <a:off x="699824" y="381000"/>
            <a:ext cx="3276864" cy="1333500"/>
          </a:xfrm>
        </p:spPr>
        <p:txBody>
          <a:bodyPr anchor="b"/>
          <a:lstStyle>
            <a:lvl1pPr>
              <a:defRPr sz="2667"/>
            </a:lvl1pPr>
          </a:lstStyle>
          <a:p>
            <a:r>
              <a:rPr lang="en-US"/>
              <a:t>Click to edit Master title style</a:t>
            </a:r>
          </a:p>
        </p:txBody>
      </p:sp>
      <p:sp>
        <p:nvSpPr>
          <p:cNvPr id="3" name="Content Placeholder 2">
            <a:extLst>
              <a:ext uri="{FF2B5EF4-FFF2-40B4-BE49-F238E27FC236}">
                <a16:creationId xmlns:a16="http://schemas.microsoft.com/office/drawing/2014/main" id="{FE7FF051-086C-49EC-9378-92B3DAFA91F5}"/>
              </a:ext>
            </a:extLst>
          </p:cNvPr>
          <p:cNvSpPr>
            <a:spLocks noGrp="1"/>
          </p:cNvSpPr>
          <p:nvPr>
            <p:ph idx="1"/>
          </p:nvPr>
        </p:nvSpPr>
        <p:spPr>
          <a:xfrm>
            <a:off x="4319323" y="822855"/>
            <a:ext cx="5143500" cy="4061354"/>
          </a:xfrm>
        </p:spPr>
        <p:txBody>
          <a:bodyPr/>
          <a:lstStyle>
            <a:lvl1pPr>
              <a:defRPr sz="2667"/>
            </a:lvl1pPr>
            <a:lvl2pPr>
              <a:defRPr sz="2333"/>
            </a:lvl2pPr>
            <a:lvl3pPr>
              <a:defRPr sz="2000"/>
            </a:lvl3pPr>
            <a:lvl4pPr>
              <a:defRPr sz="1667"/>
            </a:lvl4pPr>
            <a:lvl5pPr>
              <a:defRPr sz="1667"/>
            </a:lvl5pPr>
            <a:lvl6pPr>
              <a:defRPr sz="1667"/>
            </a:lvl6pPr>
            <a:lvl7pPr>
              <a:defRPr sz="1667"/>
            </a:lvl7pPr>
            <a:lvl8pPr>
              <a:defRPr sz="1667"/>
            </a:lvl8pPr>
            <a:lvl9pPr>
              <a:defRPr sz="1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4F38407-2B21-4CEB-9ADC-95A84EC50619}"/>
              </a:ext>
            </a:extLst>
          </p:cNvPr>
          <p:cNvSpPr>
            <a:spLocks noGrp="1"/>
          </p:cNvSpPr>
          <p:nvPr>
            <p:ph type="body" sz="half" idx="2"/>
          </p:nvPr>
        </p:nvSpPr>
        <p:spPr>
          <a:xfrm>
            <a:off x="699824" y="1714500"/>
            <a:ext cx="3276864" cy="3176323"/>
          </a:xfrm>
        </p:spPr>
        <p:txBody>
          <a:bodyPr/>
          <a:lstStyle>
            <a:lvl1pPr marL="0" indent="0">
              <a:buNone/>
              <a:defRPr sz="1333"/>
            </a:lvl1pPr>
            <a:lvl2pPr marL="380985" indent="0">
              <a:buNone/>
              <a:defRPr sz="1167"/>
            </a:lvl2pPr>
            <a:lvl3pPr marL="761970" indent="0">
              <a:buNone/>
              <a:defRPr sz="1000"/>
            </a:lvl3pPr>
            <a:lvl4pPr marL="1142954" indent="0">
              <a:buNone/>
              <a:defRPr sz="833"/>
            </a:lvl4pPr>
            <a:lvl5pPr marL="1523939" indent="0">
              <a:buNone/>
              <a:defRPr sz="833"/>
            </a:lvl5pPr>
            <a:lvl6pPr marL="1904924" indent="0">
              <a:buNone/>
              <a:defRPr sz="833"/>
            </a:lvl6pPr>
            <a:lvl7pPr marL="2285909" indent="0">
              <a:buNone/>
              <a:defRPr sz="833"/>
            </a:lvl7pPr>
            <a:lvl8pPr marL="2666893" indent="0">
              <a:buNone/>
              <a:defRPr sz="833"/>
            </a:lvl8pPr>
            <a:lvl9pPr marL="3047878" indent="0">
              <a:buNone/>
              <a:defRPr sz="833"/>
            </a:lvl9pPr>
          </a:lstStyle>
          <a:p>
            <a:pPr lvl="0"/>
            <a:r>
              <a:rPr lang="en-US"/>
              <a:t>Click to edit Master text styles</a:t>
            </a:r>
          </a:p>
        </p:txBody>
      </p:sp>
      <p:sp>
        <p:nvSpPr>
          <p:cNvPr id="8" name="Rectangle 7">
            <a:extLst>
              <a:ext uri="{FF2B5EF4-FFF2-40B4-BE49-F238E27FC236}">
                <a16:creationId xmlns:a16="http://schemas.microsoft.com/office/drawing/2014/main" id="{E396D94D-5DAC-4C79-89DB-609A48CD27A8}"/>
              </a:ext>
            </a:extLst>
          </p:cNvPr>
          <p:cNvSpPr/>
          <p:nvPr userDrawn="1"/>
        </p:nvSpPr>
        <p:spPr>
          <a:xfrm>
            <a:off x="0" y="5033211"/>
            <a:ext cx="10160000" cy="68178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Logo&#10;&#10;Description automatically generated">
            <a:extLst>
              <a:ext uri="{FF2B5EF4-FFF2-40B4-BE49-F238E27FC236}">
                <a16:creationId xmlns:a16="http://schemas.microsoft.com/office/drawing/2014/main" id="{F6A96B01-B66C-4509-9276-206441454FC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06940" y="5145417"/>
            <a:ext cx="1695454" cy="437699"/>
          </a:xfrm>
          <a:prstGeom prst="rect">
            <a:avLst/>
          </a:prstGeom>
        </p:spPr>
      </p:pic>
    </p:spTree>
    <p:extLst>
      <p:ext uri="{BB962C8B-B14F-4D97-AF65-F5344CB8AC3E}">
        <p14:creationId xmlns:p14="http://schemas.microsoft.com/office/powerpoint/2010/main" val="3168496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EF13B-93CE-4ED7-A54F-807652047B28}"/>
              </a:ext>
            </a:extLst>
          </p:cNvPr>
          <p:cNvSpPr>
            <a:spLocks noGrp="1"/>
          </p:cNvSpPr>
          <p:nvPr>
            <p:ph type="title"/>
          </p:nvPr>
        </p:nvSpPr>
        <p:spPr>
          <a:xfrm>
            <a:off x="699824" y="381000"/>
            <a:ext cx="3276864" cy="1333500"/>
          </a:xfrm>
        </p:spPr>
        <p:txBody>
          <a:bodyPr anchor="b"/>
          <a:lstStyle>
            <a:lvl1pPr>
              <a:defRPr sz="2667"/>
            </a:lvl1pPr>
          </a:lstStyle>
          <a:p>
            <a:r>
              <a:rPr lang="en-US"/>
              <a:t>Click to edit Master title style</a:t>
            </a:r>
          </a:p>
        </p:txBody>
      </p:sp>
      <p:sp>
        <p:nvSpPr>
          <p:cNvPr id="3" name="Picture Placeholder 2">
            <a:extLst>
              <a:ext uri="{FF2B5EF4-FFF2-40B4-BE49-F238E27FC236}">
                <a16:creationId xmlns:a16="http://schemas.microsoft.com/office/drawing/2014/main" id="{3D640DBF-3071-4357-9080-3402C23B8104}"/>
              </a:ext>
            </a:extLst>
          </p:cNvPr>
          <p:cNvSpPr>
            <a:spLocks noGrp="1"/>
          </p:cNvSpPr>
          <p:nvPr>
            <p:ph type="pic" idx="1"/>
          </p:nvPr>
        </p:nvSpPr>
        <p:spPr>
          <a:xfrm>
            <a:off x="4319323" y="822855"/>
            <a:ext cx="5143500" cy="4061354"/>
          </a:xfrm>
        </p:spPr>
        <p:txBody>
          <a:bodyPr/>
          <a:lstStyle>
            <a:lvl1pPr marL="0" indent="0">
              <a:buNone/>
              <a:defRPr sz="2667"/>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4" name="Text Placeholder 3">
            <a:extLst>
              <a:ext uri="{FF2B5EF4-FFF2-40B4-BE49-F238E27FC236}">
                <a16:creationId xmlns:a16="http://schemas.microsoft.com/office/drawing/2014/main" id="{59E69F44-E5C2-43A0-A2A3-1E3EF80E62B1}"/>
              </a:ext>
            </a:extLst>
          </p:cNvPr>
          <p:cNvSpPr>
            <a:spLocks noGrp="1"/>
          </p:cNvSpPr>
          <p:nvPr>
            <p:ph type="body" sz="half" idx="2"/>
          </p:nvPr>
        </p:nvSpPr>
        <p:spPr>
          <a:xfrm>
            <a:off x="699824" y="1714500"/>
            <a:ext cx="3276864" cy="3176323"/>
          </a:xfrm>
        </p:spPr>
        <p:txBody>
          <a:bodyPr/>
          <a:lstStyle>
            <a:lvl1pPr marL="0" indent="0">
              <a:buNone/>
              <a:defRPr sz="1333"/>
            </a:lvl1pPr>
            <a:lvl2pPr marL="380985" indent="0">
              <a:buNone/>
              <a:defRPr sz="1167"/>
            </a:lvl2pPr>
            <a:lvl3pPr marL="761970" indent="0">
              <a:buNone/>
              <a:defRPr sz="1000"/>
            </a:lvl3pPr>
            <a:lvl4pPr marL="1142954" indent="0">
              <a:buNone/>
              <a:defRPr sz="833"/>
            </a:lvl4pPr>
            <a:lvl5pPr marL="1523939" indent="0">
              <a:buNone/>
              <a:defRPr sz="833"/>
            </a:lvl5pPr>
            <a:lvl6pPr marL="1904924" indent="0">
              <a:buNone/>
              <a:defRPr sz="833"/>
            </a:lvl6pPr>
            <a:lvl7pPr marL="2285909" indent="0">
              <a:buNone/>
              <a:defRPr sz="833"/>
            </a:lvl7pPr>
            <a:lvl8pPr marL="2666893" indent="0">
              <a:buNone/>
              <a:defRPr sz="833"/>
            </a:lvl8pPr>
            <a:lvl9pPr marL="3047878" indent="0">
              <a:buNone/>
              <a:defRPr sz="833"/>
            </a:lvl9pPr>
          </a:lstStyle>
          <a:p>
            <a:pPr lvl="0"/>
            <a:r>
              <a:rPr lang="en-US"/>
              <a:t>Click to edit Master text styles</a:t>
            </a:r>
          </a:p>
        </p:txBody>
      </p:sp>
      <p:sp>
        <p:nvSpPr>
          <p:cNvPr id="8" name="Rectangle 7">
            <a:extLst>
              <a:ext uri="{FF2B5EF4-FFF2-40B4-BE49-F238E27FC236}">
                <a16:creationId xmlns:a16="http://schemas.microsoft.com/office/drawing/2014/main" id="{FC5AA1E5-8ED7-46CE-931D-B8796E721906}"/>
              </a:ext>
            </a:extLst>
          </p:cNvPr>
          <p:cNvSpPr/>
          <p:nvPr userDrawn="1"/>
        </p:nvSpPr>
        <p:spPr>
          <a:xfrm>
            <a:off x="0" y="5033211"/>
            <a:ext cx="10160000" cy="68178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Logo&#10;&#10;Description automatically generated">
            <a:extLst>
              <a:ext uri="{FF2B5EF4-FFF2-40B4-BE49-F238E27FC236}">
                <a16:creationId xmlns:a16="http://schemas.microsoft.com/office/drawing/2014/main" id="{128E00C3-5C8B-434A-8AD3-3C89397C0B3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06940" y="5145417"/>
            <a:ext cx="1695454" cy="437699"/>
          </a:xfrm>
          <a:prstGeom prst="rect">
            <a:avLst/>
          </a:prstGeom>
        </p:spPr>
      </p:pic>
    </p:spTree>
    <p:extLst>
      <p:ext uri="{BB962C8B-B14F-4D97-AF65-F5344CB8AC3E}">
        <p14:creationId xmlns:p14="http://schemas.microsoft.com/office/powerpoint/2010/main" val="1441713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834233-F888-454D-801C-E448814728A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1FD5B9A-FEA2-4682-9FAE-F50969D82D0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F142D0-66A5-463B-9F1B-42184D6AA429}"/>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9F3167DC-6AC9-459C-B4F9-0598B1DF9B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D1AC87-D9CD-42CA-A292-D0E451A3F8C7}"/>
              </a:ext>
            </a:extLst>
          </p:cNvPr>
          <p:cNvSpPr>
            <a:spLocks noGrp="1"/>
          </p:cNvSpPr>
          <p:nvPr>
            <p:ph type="sldNum" sz="quarter" idx="12"/>
          </p:nvPr>
        </p:nvSpPr>
        <p:spPr/>
        <p:txBody>
          <a:bodyPr/>
          <a:lstStyle/>
          <a:p>
            <a:fld id="{0566D002-17E1-41BB-8809-A3EF77AA80C7}" type="slidenum">
              <a:rPr lang="en-US" smtClean="0"/>
              <a:t>‹#›</a:t>
            </a:fld>
            <a:endParaRPr lang="en-US"/>
          </a:p>
        </p:txBody>
      </p:sp>
    </p:spTree>
    <p:extLst>
      <p:ext uri="{BB962C8B-B14F-4D97-AF65-F5344CB8AC3E}">
        <p14:creationId xmlns:p14="http://schemas.microsoft.com/office/powerpoint/2010/main" val="1344234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854205C-E077-407B-8D79-036EEEB35431}"/>
              </a:ext>
            </a:extLst>
          </p:cNvPr>
          <p:cNvSpPr>
            <a:spLocks noGrp="1"/>
          </p:cNvSpPr>
          <p:nvPr>
            <p:ph type="title" orient="vert"/>
          </p:nvPr>
        </p:nvSpPr>
        <p:spPr>
          <a:xfrm>
            <a:off x="7270750" y="304271"/>
            <a:ext cx="2190750" cy="484319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074AC7A-3414-4D78-B9FB-580A1FB37347}"/>
              </a:ext>
            </a:extLst>
          </p:cNvPr>
          <p:cNvSpPr>
            <a:spLocks noGrp="1"/>
          </p:cNvSpPr>
          <p:nvPr>
            <p:ph type="body" orient="vert" idx="1"/>
          </p:nvPr>
        </p:nvSpPr>
        <p:spPr>
          <a:xfrm>
            <a:off x="698500" y="304271"/>
            <a:ext cx="6445250" cy="484319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7121D3-F310-4BC9-B626-71DDF3C74D2B}"/>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4A368EF7-6B58-4E44-A4BF-D3ABEDCEDF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9C8A7E-766E-4145-B07E-0584A265D676}"/>
              </a:ext>
            </a:extLst>
          </p:cNvPr>
          <p:cNvSpPr>
            <a:spLocks noGrp="1"/>
          </p:cNvSpPr>
          <p:nvPr>
            <p:ph type="sldNum" sz="quarter" idx="12"/>
          </p:nvPr>
        </p:nvSpPr>
        <p:spPr/>
        <p:txBody>
          <a:bodyPr/>
          <a:lstStyle/>
          <a:p>
            <a:fld id="{0566D002-17E1-41BB-8809-A3EF77AA80C7}" type="slidenum">
              <a:rPr lang="en-US" smtClean="0"/>
              <a:t>‹#›</a:t>
            </a:fld>
            <a:endParaRPr lang="en-US"/>
          </a:p>
        </p:txBody>
      </p:sp>
    </p:spTree>
    <p:extLst>
      <p:ext uri="{BB962C8B-B14F-4D97-AF65-F5344CB8AC3E}">
        <p14:creationId xmlns:p14="http://schemas.microsoft.com/office/powerpoint/2010/main" val="461673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and Content_simp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430212" y="948199"/>
            <a:ext cx="9297807" cy="414655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2"/>
          <p:cNvSpPr>
            <a:spLocks noGrp="1"/>
          </p:cNvSpPr>
          <p:nvPr>
            <p:ph type="sldNum" sz="quarter" idx="4"/>
          </p:nvPr>
        </p:nvSpPr>
        <p:spPr>
          <a:xfrm>
            <a:off x="430212" y="5343266"/>
            <a:ext cx="217488" cy="303212"/>
          </a:xfrm>
          <a:prstGeom prst="rect">
            <a:avLst/>
          </a:prstGeom>
        </p:spPr>
        <p:txBody>
          <a:bodyPr vert="horz" lIns="0" tIns="45720" rIns="0" bIns="45720" rtlCol="0" anchor="ctr"/>
          <a:lstStyle>
            <a:lvl1pPr>
              <a:defRPr lang="en-US" sz="1050" smtClean="0"/>
            </a:lvl1pPr>
          </a:lstStyle>
          <a:p>
            <a:fld id="{B086DA8C-2EC5-4397-8842-B74E3AC9ED83}" type="slidenum">
              <a:rPr lang="en-US" smtClean="0"/>
              <a:pPr/>
              <a:t>‹#›</a:t>
            </a:fld>
            <a:endParaRPr lang="en-US" dirty="0"/>
          </a:p>
        </p:txBody>
      </p:sp>
    </p:spTree>
    <p:extLst>
      <p:ext uri="{BB962C8B-B14F-4D97-AF65-F5344CB8AC3E}">
        <p14:creationId xmlns:p14="http://schemas.microsoft.com/office/powerpoint/2010/main" val="931279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6" name="Rectangle 5"/>
          <p:cNvSpPr/>
          <p:nvPr userDrawn="1"/>
        </p:nvSpPr>
        <p:spPr>
          <a:xfrm>
            <a:off x="0" y="1"/>
            <a:ext cx="10160000" cy="6376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lvl1pPr algn="ctr">
              <a:defRPr>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430212" y="948199"/>
            <a:ext cx="9297807" cy="414655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2"/>
          <p:cNvSpPr>
            <a:spLocks noGrp="1"/>
          </p:cNvSpPr>
          <p:nvPr>
            <p:ph type="sldNum" sz="quarter" idx="4"/>
          </p:nvPr>
        </p:nvSpPr>
        <p:spPr>
          <a:xfrm>
            <a:off x="430212" y="5343266"/>
            <a:ext cx="217488" cy="303212"/>
          </a:xfrm>
          <a:prstGeom prst="rect">
            <a:avLst/>
          </a:prstGeom>
        </p:spPr>
        <p:txBody>
          <a:bodyPr vert="horz" lIns="0" tIns="45720" rIns="0" bIns="45720" rtlCol="0" anchor="ctr"/>
          <a:lstStyle>
            <a:lvl1pPr>
              <a:defRPr lang="en-US" sz="1050" smtClean="0"/>
            </a:lvl1pPr>
          </a:lstStyle>
          <a:p>
            <a:fld id="{B086DA8C-2EC5-4397-8842-B74E3AC9ED83}" type="slidenum">
              <a:rPr lang="en-US" smtClean="0"/>
              <a:pPr/>
              <a:t>‹#›</a:t>
            </a:fld>
            <a:endParaRPr lang="en-US" dirty="0"/>
          </a:p>
        </p:txBody>
      </p:sp>
      <p:sp>
        <p:nvSpPr>
          <p:cNvPr id="5" name="Rectangle 28"/>
          <p:cNvSpPr>
            <a:spLocks noChangeArrowheads="1"/>
          </p:cNvSpPr>
          <p:nvPr userDrawn="1"/>
        </p:nvSpPr>
        <p:spPr bwMode="auto">
          <a:xfrm>
            <a:off x="0" y="619125"/>
            <a:ext cx="10160000" cy="5424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 name="Rectangle 6">
            <a:extLst>
              <a:ext uri="{FF2B5EF4-FFF2-40B4-BE49-F238E27FC236}">
                <a16:creationId xmlns:a16="http://schemas.microsoft.com/office/drawing/2014/main" id="{8C44AD18-114E-F94C-82A7-CF100F567BB3}"/>
              </a:ext>
            </a:extLst>
          </p:cNvPr>
          <p:cNvSpPr/>
          <p:nvPr userDrawn="1"/>
        </p:nvSpPr>
        <p:spPr>
          <a:xfrm>
            <a:off x="8301038" y="4872038"/>
            <a:ext cx="1858962" cy="8429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94584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Content Placeholder 7"/>
          <p:cNvSpPr>
            <a:spLocks noGrp="1"/>
          </p:cNvSpPr>
          <p:nvPr>
            <p:ph sz="quarter" idx="11"/>
          </p:nvPr>
        </p:nvSpPr>
        <p:spPr>
          <a:xfrm>
            <a:off x="5095875" y="931062"/>
            <a:ext cx="4497921" cy="42132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10"/>
          </p:nvPr>
        </p:nvSpPr>
        <p:spPr>
          <a:xfrm>
            <a:off x="430213" y="931062"/>
            <a:ext cx="4495800" cy="421322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2"/>
          <p:cNvSpPr>
            <a:spLocks noGrp="1"/>
          </p:cNvSpPr>
          <p:nvPr>
            <p:ph type="sldNum" sz="quarter" idx="4"/>
          </p:nvPr>
        </p:nvSpPr>
        <p:spPr>
          <a:xfrm>
            <a:off x="430212" y="5343266"/>
            <a:ext cx="217488" cy="303212"/>
          </a:xfrm>
          <a:prstGeom prst="rect">
            <a:avLst/>
          </a:prstGeom>
        </p:spPr>
        <p:txBody>
          <a:bodyPr vert="horz" lIns="0" tIns="45720" rIns="0" bIns="45720" rtlCol="0" anchor="ctr"/>
          <a:lstStyle>
            <a:lvl1pPr algn="l">
              <a:defRPr lang="en-US" sz="1050" b="1" kern="1200" smtClean="0">
                <a:solidFill>
                  <a:schemeClr val="tx1"/>
                </a:solidFill>
                <a:latin typeface="Arial" charset="0"/>
                <a:ea typeface="+mn-ea"/>
                <a:cs typeface="+mn-cs"/>
              </a:defRPr>
            </a:lvl1pPr>
          </a:lstStyle>
          <a:p>
            <a:fld id="{B086DA8C-2EC5-4397-8842-B74E3AC9ED83}" type="slidenum">
              <a:rPr lang="en-US" smtClean="0"/>
              <a:pPr/>
              <a:t>‹#›</a:t>
            </a:fld>
            <a:endParaRPr lang="en-US" dirty="0"/>
          </a:p>
        </p:txBody>
      </p:sp>
      <p:sp>
        <p:nvSpPr>
          <p:cNvPr id="7" name="Rectangle 28"/>
          <p:cNvSpPr>
            <a:spLocks noChangeArrowheads="1"/>
          </p:cNvSpPr>
          <p:nvPr userDrawn="1"/>
        </p:nvSpPr>
        <p:spPr bwMode="auto">
          <a:xfrm>
            <a:off x="0" y="619125"/>
            <a:ext cx="10160000" cy="5424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 name="Title 1"/>
          <p:cNvSpPr>
            <a:spLocks noGrp="1"/>
          </p:cNvSpPr>
          <p:nvPr>
            <p:ph type="title"/>
          </p:nvPr>
        </p:nvSpPr>
        <p:spPr>
          <a:xfrm>
            <a:off x="430388" y="108984"/>
            <a:ext cx="9297811" cy="492443"/>
          </a:xfrm>
        </p:spPr>
        <p:txBody>
          <a:bodyPr/>
          <a:lstStyle/>
          <a:p>
            <a:r>
              <a:rPr lang="en-US" dirty="0"/>
              <a:t>Click to edit Master title style</a:t>
            </a:r>
          </a:p>
        </p:txBody>
      </p:sp>
    </p:spTree>
    <p:extLst>
      <p:ext uri="{BB962C8B-B14F-4D97-AF65-F5344CB8AC3E}">
        <p14:creationId xmlns:p14="http://schemas.microsoft.com/office/powerpoint/2010/main" val="960506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0" name="Content Placeholder 9"/>
          <p:cNvSpPr>
            <a:spLocks noGrp="1"/>
          </p:cNvSpPr>
          <p:nvPr>
            <p:ph sz="quarter" idx="11"/>
          </p:nvPr>
        </p:nvSpPr>
        <p:spPr>
          <a:xfrm>
            <a:off x="5237688" y="1684079"/>
            <a:ext cx="4491038" cy="323717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7"/>
          <p:cNvSpPr>
            <a:spLocks noGrp="1"/>
          </p:cNvSpPr>
          <p:nvPr>
            <p:ph sz="quarter" idx="10"/>
          </p:nvPr>
        </p:nvSpPr>
        <p:spPr>
          <a:xfrm>
            <a:off x="423863" y="1684079"/>
            <a:ext cx="4487862" cy="323717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p:cNvSpPr>
            <a:spLocks noGrp="1"/>
          </p:cNvSpPr>
          <p:nvPr>
            <p:ph type="body" idx="1" hasCustomPrompt="1"/>
          </p:nvPr>
        </p:nvSpPr>
        <p:spPr>
          <a:xfrm>
            <a:off x="423333" y="1107561"/>
            <a:ext cx="4489098" cy="533135"/>
          </a:xfrm>
        </p:spPr>
        <p:txBody>
          <a:bodyPr anchor="b"/>
          <a:lstStyle>
            <a:lvl1pPr marL="0" indent="0">
              <a:buNone/>
              <a:defRPr lang="en-US" sz="2000" b="1" kern="1200" smtClean="0">
                <a:solidFill>
                  <a:schemeClr val="tx1"/>
                </a:solidFill>
                <a:latin typeface="+mj-lt"/>
                <a:ea typeface="+mn-ea"/>
                <a:cs typeface="+mn-cs"/>
              </a:defRPr>
            </a:lvl1pPr>
            <a:lvl2pPr marL="457196" indent="0">
              <a:buNone/>
              <a:defRPr sz="2000" b="1"/>
            </a:lvl2pPr>
            <a:lvl3pPr marL="914391" indent="0">
              <a:buNone/>
              <a:defRPr sz="1800" b="1"/>
            </a:lvl3pPr>
            <a:lvl4pPr marL="1371587" indent="0">
              <a:buNone/>
              <a:defRPr sz="1600" b="1"/>
            </a:lvl4pPr>
            <a:lvl5pPr marL="1828782" indent="0">
              <a:buNone/>
              <a:defRPr sz="1600" b="1"/>
            </a:lvl5pPr>
            <a:lvl6pPr marL="2285978" indent="0">
              <a:buNone/>
              <a:defRPr sz="1600" b="1"/>
            </a:lvl6pPr>
            <a:lvl7pPr marL="2743173" indent="0">
              <a:buNone/>
              <a:defRPr sz="1600" b="1"/>
            </a:lvl7pPr>
            <a:lvl8pPr marL="3200368" indent="0">
              <a:buNone/>
              <a:defRPr sz="1600" b="1"/>
            </a:lvl8pPr>
            <a:lvl9pPr marL="3657563" indent="0">
              <a:buNone/>
              <a:defRPr sz="1600" b="1"/>
            </a:lvl9pPr>
          </a:lstStyle>
          <a:p>
            <a:pPr lvl="0"/>
            <a:r>
              <a:rPr lang="en-US" dirty="0"/>
              <a:t>EDIT MASTER </a:t>
            </a:r>
            <a:br>
              <a:rPr lang="en-US" dirty="0"/>
            </a:br>
            <a:r>
              <a:rPr lang="en-US" dirty="0"/>
              <a:t>TEXT STYLES</a:t>
            </a:r>
          </a:p>
        </p:txBody>
      </p:sp>
      <p:sp>
        <p:nvSpPr>
          <p:cNvPr id="5" name="Text Placeholder 4"/>
          <p:cNvSpPr>
            <a:spLocks noGrp="1"/>
          </p:cNvSpPr>
          <p:nvPr>
            <p:ph type="body" sz="quarter" idx="3" hasCustomPrompt="1"/>
          </p:nvPr>
        </p:nvSpPr>
        <p:spPr>
          <a:xfrm>
            <a:off x="5237339" y="1107561"/>
            <a:ext cx="4490861" cy="533135"/>
          </a:xfrm>
        </p:spPr>
        <p:txBody>
          <a:bodyPr anchor="b"/>
          <a:lstStyle>
            <a:lvl1pPr marL="0" indent="0">
              <a:buNone/>
              <a:defRPr lang="en-US" sz="2000" b="1" kern="1200" dirty="0" smtClean="0">
                <a:solidFill>
                  <a:schemeClr val="tx1"/>
                </a:solidFill>
                <a:latin typeface="+mj-lt"/>
                <a:ea typeface="+mn-ea"/>
                <a:cs typeface="+mn-cs"/>
              </a:defRPr>
            </a:lvl1pPr>
            <a:lvl2pPr marL="457196" indent="0">
              <a:buNone/>
              <a:defRPr sz="2000" b="1"/>
            </a:lvl2pPr>
            <a:lvl3pPr marL="914391" indent="0">
              <a:buNone/>
              <a:defRPr sz="1800" b="1"/>
            </a:lvl3pPr>
            <a:lvl4pPr marL="1371587" indent="0">
              <a:buNone/>
              <a:defRPr sz="1600" b="1"/>
            </a:lvl4pPr>
            <a:lvl5pPr marL="1828782" indent="0">
              <a:buNone/>
              <a:defRPr sz="1600" b="1"/>
            </a:lvl5pPr>
            <a:lvl6pPr marL="2285978" indent="0">
              <a:buNone/>
              <a:defRPr sz="1600" b="1"/>
            </a:lvl6pPr>
            <a:lvl7pPr marL="2743173" indent="0">
              <a:buNone/>
              <a:defRPr sz="1600" b="1"/>
            </a:lvl7pPr>
            <a:lvl8pPr marL="3200368" indent="0">
              <a:buNone/>
              <a:defRPr sz="1600" b="1"/>
            </a:lvl8pPr>
            <a:lvl9pPr marL="3657563" indent="0">
              <a:buNone/>
              <a:defRPr sz="1600" b="1"/>
            </a:lvl9pPr>
          </a:lstStyle>
          <a:p>
            <a:pPr marL="0" lvl="0" indent="0" algn="l" rtl="0" eaLnBrk="1" fontAlgn="base" hangingPunct="1">
              <a:lnSpc>
                <a:spcPct val="100000"/>
              </a:lnSpc>
              <a:spcBef>
                <a:spcPct val="20000"/>
              </a:spcBef>
              <a:spcAft>
                <a:spcPct val="0"/>
              </a:spcAft>
              <a:buClr>
                <a:schemeClr val="accent1"/>
              </a:buClr>
              <a:buNone/>
            </a:pPr>
            <a:r>
              <a:rPr lang="en-US" dirty="0"/>
              <a:t>EDIT MASTER </a:t>
            </a:r>
            <a:br>
              <a:rPr lang="en-US" dirty="0"/>
            </a:br>
            <a:r>
              <a:rPr lang="en-US" dirty="0"/>
              <a:t>TEXT STYLES</a:t>
            </a:r>
          </a:p>
        </p:txBody>
      </p:sp>
      <p:sp>
        <p:nvSpPr>
          <p:cNvPr id="7" name="Slide Number Placeholder 2"/>
          <p:cNvSpPr>
            <a:spLocks noGrp="1"/>
          </p:cNvSpPr>
          <p:nvPr>
            <p:ph type="sldNum" sz="quarter" idx="4"/>
          </p:nvPr>
        </p:nvSpPr>
        <p:spPr>
          <a:xfrm>
            <a:off x="430212" y="5343266"/>
            <a:ext cx="217488" cy="303212"/>
          </a:xfrm>
          <a:prstGeom prst="rect">
            <a:avLst/>
          </a:prstGeom>
        </p:spPr>
        <p:txBody>
          <a:bodyPr vert="horz" lIns="0" tIns="45720" rIns="0" bIns="45720" rtlCol="0" anchor="ctr"/>
          <a:lstStyle>
            <a:lvl1pPr algn="l">
              <a:defRPr lang="en-US" sz="1050" b="1" kern="1200" smtClean="0">
                <a:solidFill>
                  <a:schemeClr val="tx1"/>
                </a:solidFill>
                <a:latin typeface="Arial" charset="0"/>
                <a:ea typeface="+mn-ea"/>
                <a:cs typeface="+mn-cs"/>
              </a:defRPr>
            </a:lvl1pPr>
          </a:lstStyle>
          <a:p>
            <a:fld id="{B086DA8C-2EC5-4397-8842-B74E3AC9ED83}" type="slidenum">
              <a:rPr lang="en-US" smtClean="0"/>
              <a:pPr/>
              <a:t>‹#›</a:t>
            </a:fld>
            <a:endParaRPr lang="en-US" dirty="0"/>
          </a:p>
        </p:txBody>
      </p:sp>
      <p:sp>
        <p:nvSpPr>
          <p:cNvPr id="9" name="Rectangle 28"/>
          <p:cNvSpPr>
            <a:spLocks noChangeArrowheads="1"/>
          </p:cNvSpPr>
          <p:nvPr userDrawn="1"/>
        </p:nvSpPr>
        <p:spPr bwMode="auto">
          <a:xfrm>
            <a:off x="0" y="619125"/>
            <a:ext cx="10160000" cy="5424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 name="Title 1"/>
          <p:cNvSpPr>
            <a:spLocks noGrp="1"/>
          </p:cNvSpPr>
          <p:nvPr>
            <p:ph type="title"/>
          </p:nvPr>
        </p:nvSpPr>
        <p:spPr>
          <a:xfrm>
            <a:off x="430388" y="108984"/>
            <a:ext cx="9297811" cy="492443"/>
          </a:xfrm>
        </p:spPr>
        <p:txBody>
          <a:bodyPr/>
          <a:lstStyle/>
          <a:p>
            <a:r>
              <a:rPr lang="en-US" dirty="0"/>
              <a:t>Click to edit Master title style</a:t>
            </a:r>
          </a:p>
        </p:txBody>
      </p:sp>
    </p:spTree>
    <p:extLst>
      <p:ext uri="{BB962C8B-B14F-4D97-AF65-F5344CB8AC3E}">
        <p14:creationId xmlns:p14="http://schemas.microsoft.com/office/powerpoint/2010/main" val="1081424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ransition_Slide_1">
    <p:bg>
      <p:bgPr>
        <a:solidFill>
          <a:srgbClr val="013A94"/>
        </a:solid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0" hasCustomPrompt="1"/>
          </p:nvPr>
        </p:nvSpPr>
        <p:spPr>
          <a:xfrm>
            <a:off x="431800" y="-30199"/>
            <a:ext cx="7092585" cy="1409700"/>
          </a:xfrm>
        </p:spPr>
        <p:txBody>
          <a:bodyPr anchor="b"/>
          <a:lstStyle>
            <a:lvl1pPr marL="0" indent="0">
              <a:buNone/>
              <a:defRPr lang="en-US" sz="3600" b="0" spc="100" baseline="0" dirty="0">
                <a:solidFill>
                  <a:schemeClr val="bg1"/>
                </a:solidFill>
                <a:latin typeface="Rockwell" panose="02060603020205020403" pitchFamily="18" charset="0"/>
                <a:ea typeface="+mn-ea"/>
                <a:cs typeface="+mn-cs"/>
              </a:defRPr>
            </a:lvl1pPr>
          </a:lstStyle>
          <a:p>
            <a:pPr lvl="0"/>
            <a:r>
              <a:rPr lang="en-US" dirty="0"/>
              <a:t>Breaker Slide Title</a:t>
            </a:r>
          </a:p>
        </p:txBody>
      </p:sp>
      <p:sp>
        <p:nvSpPr>
          <p:cNvPr id="20" name="Text Placeholder 2"/>
          <p:cNvSpPr>
            <a:spLocks noGrp="1"/>
          </p:cNvSpPr>
          <p:nvPr>
            <p:ph type="body" sz="quarter" idx="11" hasCustomPrompt="1"/>
          </p:nvPr>
        </p:nvSpPr>
        <p:spPr>
          <a:xfrm>
            <a:off x="431801" y="1403945"/>
            <a:ext cx="5491164" cy="1409700"/>
          </a:xfrm>
        </p:spPr>
        <p:txBody>
          <a:bodyPr anchor="t"/>
          <a:lstStyle>
            <a:lvl1pPr marL="0" indent="0">
              <a:buNone/>
              <a:defRPr lang="en-US" sz="2000" dirty="0">
                <a:solidFill>
                  <a:schemeClr val="bg1"/>
                </a:solidFill>
                <a:latin typeface="+mn-lt"/>
                <a:ea typeface="+mn-ea"/>
                <a:cs typeface="+mn-cs"/>
              </a:defRPr>
            </a:lvl1pPr>
          </a:lstStyle>
          <a:p>
            <a:pPr lvl="0"/>
            <a:r>
              <a:rPr lang="da-DK" dirty="0"/>
              <a:t>Lorem ipsum dolor sit amet</a:t>
            </a:r>
            <a:endParaRPr lang="en-US" dirty="0"/>
          </a:p>
        </p:txBody>
      </p:sp>
      <p:sp>
        <p:nvSpPr>
          <p:cNvPr id="10" name="Slide Number Placeholder 2"/>
          <p:cNvSpPr>
            <a:spLocks noGrp="1"/>
          </p:cNvSpPr>
          <p:nvPr>
            <p:ph type="sldNum" sz="quarter" idx="4"/>
          </p:nvPr>
        </p:nvSpPr>
        <p:spPr>
          <a:xfrm>
            <a:off x="430212" y="5343266"/>
            <a:ext cx="217488" cy="303212"/>
          </a:xfrm>
          <a:prstGeom prst="rect">
            <a:avLst/>
          </a:prstGeom>
        </p:spPr>
        <p:txBody>
          <a:bodyPr vert="horz" lIns="0" tIns="45720" rIns="0" bIns="45720" rtlCol="0" anchor="ctr"/>
          <a:lstStyle>
            <a:lvl1pPr algn="l">
              <a:defRPr lang="en-US" sz="1050" b="1" kern="1200" smtClean="0">
                <a:solidFill>
                  <a:schemeClr val="bg1"/>
                </a:solidFill>
                <a:latin typeface="Arial" charset="0"/>
                <a:ea typeface="+mn-ea"/>
                <a:cs typeface="+mn-cs"/>
              </a:defRPr>
            </a:lvl1pPr>
          </a:lstStyle>
          <a:p>
            <a:fld id="{B086DA8C-2EC5-4397-8842-B74E3AC9ED83}" type="slidenum">
              <a:rPr lang="en-US" smtClean="0"/>
              <a:pPr/>
              <a:t>‹#›</a:t>
            </a:fld>
            <a:endParaRPr lang="en-US" dirty="0"/>
          </a:p>
        </p:txBody>
      </p:sp>
    </p:spTree>
    <p:extLst>
      <p:ext uri="{BB962C8B-B14F-4D97-AF65-F5344CB8AC3E}">
        <p14:creationId xmlns:p14="http://schemas.microsoft.com/office/powerpoint/2010/main" val="3216545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theme" Target="../theme/theme2.xml"/><Relationship Id="rId5" Type="http://schemas.openxmlformats.org/officeDocument/2006/relationships/slideLayout" Target="../slideLayouts/slideLayout20.xml"/><Relationship Id="rId4"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5" Type="http://schemas.openxmlformats.org/officeDocument/2006/relationships/theme" Target="../theme/theme3.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theme" Target="../theme/theme4.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30388" y="108984"/>
            <a:ext cx="9297811"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45720" rIns="91440" bIns="45720" numCol="1" anchor="t" anchorCtr="0" compatLnSpc="1">
            <a:prstTxWarp prst="textNoShape">
              <a:avLst/>
            </a:prstTxWarp>
            <a:spAutoFit/>
          </a:bodyPr>
          <a:lstStyle/>
          <a:p>
            <a:pPr lvl="0"/>
            <a:r>
              <a:rPr lang="en-US" dirty="0"/>
              <a:t>Insert Slide Title Here</a:t>
            </a:r>
          </a:p>
        </p:txBody>
      </p:sp>
      <p:sp>
        <p:nvSpPr>
          <p:cNvPr id="2051" name="Rectangle 3"/>
          <p:cNvSpPr>
            <a:spLocks noGrp="1" noChangeArrowheads="1"/>
          </p:cNvSpPr>
          <p:nvPr>
            <p:ph type="body" idx="1"/>
          </p:nvPr>
        </p:nvSpPr>
        <p:spPr bwMode="auto">
          <a:xfrm>
            <a:off x="430393" y="933450"/>
            <a:ext cx="9297807" cy="41465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45720" rIns="91440" bIns="45720" numCol="1" anchor="t" anchorCtr="0" compatLnSpc="1">
            <a:prstTxWarp prst="textNoShape">
              <a:avLst/>
            </a:prstTxWarp>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2072" name="Picture 2071"/>
          <p:cNvPicPr>
            <a:picLocks noChangeAspect="1"/>
          </p:cNvPicPr>
          <p:nvPr userDrawn="1"/>
        </p:nvPicPr>
        <p:blipFill>
          <a:blip r:embed="rId17" cstate="print">
            <a:extLst>
              <a:ext uri="{28A0092B-C50C-407E-A947-70E740481C1C}">
                <a14:useLocalDpi xmlns:a14="http://schemas.microsoft.com/office/drawing/2010/main"/>
              </a:ext>
            </a:extLst>
          </a:blip>
          <a:stretch>
            <a:fillRect/>
          </a:stretch>
        </p:blipFill>
        <p:spPr>
          <a:xfrm>
            <a:off x="8745794" y="5217830"/>
            <a:ext cx="982406" cy="320140"/>
          </a:xfrm>
          <a:prstGeom prst="rect">
            <a:avLst/>
          </a:prstGeom>
        </p:spPr>
      </p:pic>
      <p:sp>
        <p:nvSpPr>
          <p:cNvPr id="3" name="Slide Number Placeholder 2"/>
          <p:cNvSpPr>
            <a:spLocks noGrp="1"/>
          </p:cNvSpPr>
          <p:nvPr>
            <p:ph type="sldNum" sz="quarter" idx="4"/>
          </p:nvPr>
        </p:nvSpPr>
        <p:spPr>
          <a:xfrm>
            <a:off x="430212" y="5343266"/>
            <a:ext cx="217488" cy="303212"/>
          </a:xfrm>
          <a:prstGeom prst="rect">
            <a:avLst/>
          </a:prstGeom>
        </p:spPr>
        <p:txBody>
          <a:bodyPr vert="horz" lIns="0" tIns="45720" rIns="0" bIns="45720" rtlCol="0" anchor="ctr"/>
          <a:lstStyle>
            <a:lvl1pPr algn="l">
              <a:defRPr lang="en-US" sz="1050" b="1" kern="1200" smtClean="0">
                <a:solidFill>
                  <a:schemeClr val="tx1"/>
                </a:solidFill>
                <a:latin typeface="Arial" charset="0"/>
                <a:ea typeface="+mn-ea"/>
                <a:cs typeface="+mn-cs"/>
              </a:defRPr>
            </a:lvl1pPr>
          </a:lstStyle>
          <a:p>
            <a:fld id="{B086DA8C-2EC5-4397-8842-B74E3AC9ED83}"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812" r:id="rId1"/>
    <p:sldLayoutId id="2147483822" r:id="rId2"/>
    <p:sldLayoutId id="2147483767" r:id="rId3"/>
    <p:sldLayoutId id="2147483813" r:id="rId4"/>
    <p:sldLayoutId id="2147483818" r:id="rId5"/>
    <p:sldLayoutId id="2147483819" r:id="rId6"/>
    <p:sldLayoutId id="2147483768" r:id="rId7"/>
    <p:sldLayoutId id="2147483769" r:id="rId8"/>
    <p:sldLayoutId id="2147483778" r:id="rId9"/>
    <p:sldLayoutId id="2147483815" r:id="rId10"/>
    <p:sldLayoutId id="2147483816" r:id="rId11"/>
    <p:sldLayoutId id="2147483792" r:id="rId12"/>
    <p:sldLayoutId id="2147483820" r:id="rId13"/>
    <p:sldLayoutId id="2147483823" r:id="rId14"/>
    <p:sldLayoutId id="2147483824" r:id="rId1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rtl="0" eaLnBrk="1" fontAlgn="base" hangingPunct="1">
        <a:lnSpc>
          <a:spcPct val="100000"/>
        </a:lnSpc>
        <a:spcBef>
          <a:spcPct val="0"/>
        </a:spcBef>
        <a:spcAft>
          <a:spcPct val="0"/>
        </a:spcAft>
        <a:defRPr sz="2600" b="1">
          <a:solidFill>
            <a:schemeClr val="accent1"/>
          </a:solidFill>
          <a:latin typeface="Rockwell" panose="02060603020205020403" pitchFamily="18" charset="0"/>
          <a:ea typeface="+mj-ea"/>
          <a:cs typeface="+mj-cs"/>
        </a:defRPr>
      </a:lvl1pPr>
      <a:lvl2pPr algn="l" rtl="0" eaLnBrk="1" fontAlgn="base" hangingPunct="1">
        <a:lnSpc>
          <a:spcPct val="90000"/>
        </a:lnSpc>
        <a:spcBef>
          <a:spcPct val="0"/>
        </a:spcBef>
        <a:spcAft>
          <a:spcPct val="0"/>
        </a:spcAft>
        <a:defRPr sz="2600">
          <a:solidFill>
            <a:schemeClr val="accent1"/>
          </a:solidFill>
          <a:latin typeface="Arial" pitchFamily="34" charset="0"/>
        </a:defRPr>
      </a:lvl2pPr>
      <a:lvl3pPr algn="l" rtl="0" eaLnBrk="1" fontAlgn="base" hangingPunct="1">
        <a:lnSpc>
          <a:spcPct val="90000"/>
        </a:lnSpc>
        <a:spcBef>
          <a:spcPct val="0"/>
        </a:spcBef>
        <a:spcAft>
          <a:spcPct val="0"/>
        </a:spcAft>
        <a:defRPr sz="2600">
          <a:solidFill>
            <a:schemeClr val="accent1"/>
          </a:solidFill>
          <a:latin typeface="Arial" pitchFamily="34" charset="0"/>
        </a:defRPr>
      </a:lvl3pPr>
      <a:lvl4pPr algn="l" rtl="0" eaLnBrk="1" fontAlgn="base" hangingPunct="1">
        <a:lnSpc>
          <a:spcPct val="90000"/>
        </a:lnSpc>
        <a:spcBef>
          <a:spcPct val="0"/>
        </a:spcBef>
        <a:spcAft>
          <a:spcPct val="0"/>
        </a:spcAft>
        <a:defRPr sz="2600">
          <a:solidFill>
            <a:schemeClr val="accent1"/>
          </a:solidFill>
          <a:latin typeface="Arial" pitchFamily="34" charset="0"/>
        </a:defRPr>
      </a:lvl4pPr>
      <a:lvl5pPr algn="l" rtl="0" eaLnBrk="1" fontAlgn="base" hangingPunct="1">
        <a:lnSpc>
          <a:spcPct val="90000"/>
        </a:lnSpc>
        <a:spcBef>
          <a:spcPct val="0"/>
        </a:spcBef>
        <a:spcAft>
          <a:spcPct val="0"/>
        </a:spcAft>
        <a:defRPr sz="2600">
          <a:solidFill>
            <a:schemeClr val="accent1"/>
          </a:solidFill>
          <a:latin typeface="Arial" pitchFamily="34" charset="0"/>
        </a:defRPr>
      </a:lvl5pPr>
      <a:lvl6pPr marL="457196" algn="l" rtl="0" eaLnBrk="1" fontAlgn="base" hangingPunct="1">
        <a:lnSpc>
          <a:spcPct val="90000"/>
        </a:lnSpc>
        <a:spcBef>
          <a:spcPct val="0"/>
        </a:spcBef>
        <a:spcAft>
          <a:spcPct val="0"/>
        </a:spcAft>
        <a:defRPr sz="2600">
          <a:solidFill>
            <a:schemeClr val="accent1"/>
          </a:solidFill>
          <a:latin typeface="Arial" pitchFamily="34" charset="0"/>
        </a:defRPr>
      </a:lvl6pPr>
      <a:lvl7pPr marL="914391" algn="l" rtl="0" eaLnBrk="1" fontAlgn="base" hangingPunct="1">
        <a:lnSpc>
          <a:spcPct val="90000"/>
        </a:lnSpc>
        <a:spcBef>
          <a:spcPct val="0"/>
        </a:spcBef>
        <a:spcAft>
          <a:spcPct val="0"/>
        </a:spcAft>
        <a:defRPr sz="2600">
          <a:solidFill>
            <a:schemeClr val="accent1"/>
          </a:solidFill>
          <a:latin typeface="Arial" pitchFamily="34" charset="0"/>
        </a:defRPr>
      </a:lvl7pPr>
      <a:lvl8pPr marL="1371587" algn="l" rtl="0" eaLnBrk="1" fontAlgn="base" hangingPunct="1">
        <a:lnSpc>
          <a:spcPct val="90000"/>
        </a:lnSpc>
        <a:spcBef>
          <a:spcPct val="0"/>
        </a:spcBef>
        <a:spcAft>
          <a:spcPct val="0"/>
        </a:spcAft>
        <a:defRPr sz="2600">
          <a:solidFill>
            <a:schemeClr val="accent1"/>
          </a:solidFill>
          <a:latin typeface="Arial" pitchFamily="34" charset="0"/>
        </a:defRPr>
      </a:lvl8pPr>
      <a:lvl9pPr marL="1828782" algn="l" rtl="0" eaLnBrk="1" fontAlgn="base" hangingPunct="1">
        <a:lnSpc>
          <a:spcPct val="90000"/>
        </a:lnSpc>
        <a:spcBef>
          <a:spcPct val="0"/>
        </a:spcBef>
        <a:spcAft>
          <a:spcPct val="0"/>
        </a:spcAft>
        <a:defRPr sz="2600">
          <a:solidFill>
            <a:schemeClr val="accent1"/>
          </a:solidFill>
          <a:latin typeface="Arial" pitchFamily="34" charset="0"/>
        </a:defRPr>
      </a:lvl9pPr>
    </p:titleStyle>
    <p:bodyStyle>
      <a:lvl1pPr marL="0" indent="0" algn="l" rtl="0" eaLnBrk="1" fontAlgn="base" hangingPunct="1">
        <a:lnSpc>
          <a:spcPct val="100000"/>
        </a:lnSpc>
        <a:spcBef>
          <a:spcPct val="20000"/>
        </a:spcBef>
        <a:spcAft>
          <a:spcPct val="0"/>
        </a:spcAft>
        <a:buClr>
          <a:schemeClr val="accent1"/>
        </a:buClr>
        <a:buNone/>
        <a:defRPr sz="2000">
          <a:solidFill>
            <a:schemeClr val="tx1"/>
          </a:solidFill>
          <a:latin typeface="+mn-lt"/>
          <a:ea typeface="+mn-ea"/>
          <a:cs typeface="+mn-cs"/>
        </a:defRPr>
      </a:lvl1pPr>
      <a:lvl2pPr marL="400046" indent="-204786" algn="l" rtl="0" eaLnBrk="1" fontAlgn="base" hangingPunct="1">
        <a:lnSpc>
          <a:spcPct val="100000"/>
        </a:lnSpc>
        <a:spcBef>
          <a:spcPct val="20000"/>
        </a:spcBef>
        <a:spcAft>
          <a:spcPct val="0"/>
        </a:spcAft>
        <a:buClr>
          <a:schemeClr val="accent1"/>
        </a:buClr>
        <a:buFont typeface="Arial" charset="0"/>
        <a:buChar char="–"/>
        <a:defRPr>
          <a:solidFill>
            <a:schemeClr val="tx1"/>
          </a:solidFill>
          <a:latin typeface="+mn-lt"/>
        </a:defRPr>
      </a:lvl2pPr>
      <a:lvl3pPr marL="606419" indent="-171448" algn="l" rtl="0" eaLnBrk="1" fontAlgn="base" hangingPunct="1">
        <a:lnSpc>
          <a:spcPct val="100000"/>
        </a:lnSpc>
        <a:spcBef>
          <a:spcPct val="20000"/>
        </a:spcBef>
        <a:spcAft>
          <a:spcPct val="0"/>
        </a:spcAft>
        <a:buClr>
          <a:schemeClr val="accent1"/>
        </a:buClr>
        <a:buChar char="•"/>
        <a:defRPr sz="1600">
          <a:solidFill>
            <a:schemeClr val="tx1"/>
          </a:solidFill>
          <a:latin typeface="+mn-lt"/>
        </a:defRPr>
      </a:lvl3pPr>
      <a:lvl4pPr marL="823905" indent="-207961" algn="l" rtl="0" eaLnBrk="1" fontAlgn="base" hangingPunct="1">
        <a:lnSpc>
          <a:spcPct val="100000"/>
        </a:lnSpc>
        <a:spcBef>
          <a:spcPct val="20000"/>
        </a:spcBef>
        <a:spcAft>
          <a:spcPct val="0"/>
        </a:spcAft>
        <a:buClr>
          <a:schemeClr val="accent1"/>
        </a:buClr>
        <a:buFont typeface="Arial" charset="0"/>
        <a:buChar char="–"/>
        <a:defRPr sz="1400">
          <a:solidFill>
            <a:schemeClr val="tx1"/>
          </a:solidFill>
          <a:latin typeface="+mn-lt"/>
        </a:defRPr>
      </a:lvl4pPr>
      <a:lvl5pPr marL="1031864" indent="-190499" algn="l" rtl="0" eaLnBrk="1" fontAlgn="base" hangingPunct="1">
        <a:lnSpc>
          <a:spcPct val="100000"/>
        </a:lnSpc>
        <a:spcBef>
          <a:spcPct val="20000"/>
        </a:spcBef>
        <a:spcAft>
          <a:spcPct val="0"/>
        </a:spcAft>
        <a:buClr>
          <a:schemeClr val="accent1"/>
        </a:buClr>
        <a:buFont typeface="Arial" charset="0"/>
        <a:buChar char="»"/>
        <a:defRPr sz="1400">
          <a:solidFill>
            <a:schemeClr val="tx1"/>
          </a:solidFill>
          <a:latin typeface="+mn-lt"/>
        </a:defRPr>
      </a:lvl5pPr>
      <a:lvl6pPr marL="1489060" indent="-190499" algn="l" rtl="0" eaLnBrk="1" fontAlgn="base" hangingPunct="1">
        <a:lnSpc>
          <a:spcPct val="95000"/>
        </a:lnSpc>
        <a:spcBef>
          <a:spcPct val="20000"/>
        </a:spcBef>
        <a:spcAft>
          <a:spcPct val="0"/>
        </a:spcAft>
        <a:buClr>
          <a:schemeClr val="accent1"/>
        </a:buClr>
        <a:buFont typeface="Arial" pitchFamily="34" charset="0"/>
        <a:buChar char="»"/>
        <a:defRPr sz="1400">
          <a:solidFill>
            <a:schemeClr val="tx1"/>
          </a:solidFill>
          <a:latin typeface="+mn-lt"/>
        </a:defRPr>
      </a:lvl6pPr>
      <a:lvl7pPr marL="1946255" indent="-190499" algn="l" rtl="0" eaLnBrk="1" fontAlgn="base" hangingPunct="1">
        <a:lnSpc>
          <a:spcPct val="95000"/>
        </a:lnSpc>
        <a:spcBef>
          <a:spcPct val="20000"/>
        </a:spcBef>
        <a:spcAft>
          <a:spcPct val="0"/>
        </a:spcAft>
        <a:buClr>
          <a:schemeClr val="accent1"/>
        </a:buClr>
        <a:buFont typeface="Arial" pitchFamily="34" charset="0"/>
        <a:buChar char="»"/>
        <a:defRPr sz="1400">
          <a:solidFill>
            <a:schemeClr val="tx1"/>
          </a:solidFill>
          <a:latin typeface="+mn-lt"/>
        </a:defRPr>
      </a:lvl7pPr>
      <a:lvl8pPr marL="2403451" indent="-190499" algn="l" rtl="0" eaLnBrk="1" fontAlgn="base" hangingPunct="1">
        <a:lnSpc>
          <a:spcPct val="95000"/>
        </a:lnSpc>
        <a:spcBef>
          <a:spcPct val="20000"/>
        </a:spcBef>
        <a:spcAft>
          <a:spcPct val="0"/>
        </a:spcAft>
        <a:buClr>
          <a:schemeClr val="accent1"/>
        </a:buClr>
        <a:buFont typeface="Arial" pitchFamily="34" charset="0"/>
        <a:buChar char="»"/>
        <a:defRPr sz="1400">
          <a:solidFill>
            <a:schemeClr val="tx1"/>
          </a:solidFill>
          <a:latin typeface="+mn-lt"/>
        </a:defRPr>
      </a:lvl8pPr>
      <a:lvl9pPr marL="2860646" indent="-190499" algn="l" rtl="0" eaLnBrk="1" fontAlgn="base" hangingPunct="1">
        <a:lnSpc>
          <a:spcPct val="95000"/>
        </a:lnSpc>
        <a:spcBef>
          <a:spcPct val="20000"/>
        </a:spcBef>
        <a:spcAft>
          <a:spcPct val="0"/>
        </a:spcAft>
        <a:buClr>
          <a:schemeClr val="accent1"/>
        </a:buClr>
        <a:buFont typeface="Arial" pitchFamily="34" charset="0"/>
        <a:buChar char="»"/>
        <a:defRPr sz="1400">
          <a:solidFill>
            <a:schemeClr val="tx1"/>
          </a:solidFill>
          <a:latin typeface="+mn-lt"/>
        </a:defRPr>
      </a:lvl9pPr>
    </p:bodyStyle>
    <p:otherStyle>
      <a:defPPr>
        <a:defRPr lang="en-US"/>
      </a:defPPr>
      <a:lvl1pPr marL="0" algn="l" defTabSz="914391" rtl="0" eaLnBrk="1" latinLnBrk="0" hangingPunct="1">
        <a:defRPr sz="1800" kern="1200">
          <a:solidFill>
            <a:schemeClr val="tx1"/>
          </a:solidFill>
          <a:latin typeface="+mn-lt"/>
          <a:ea typeface="+mn-ea"/>
          <a:cs typeface="+mn-cs"/>
        </a:defRPr>
      </a:lvl1pPr>
      <a:lvl2pPr marL="457196" algn="l" defTabSz="914391" rtl="0" eaLnBrk="1" latinLnBrk="0" hangingPunct="1">
        <a:defRPr sz="1800" kern="1200">
          <a:solidFill>
            <a:schemeClr val="tx1"/>
          </a:solidFill>
          <a:latin typeface="+mn-lt"/>
          <a:ea typeface="+mn-ea"/>
          <a:cs typeface="+mn-cs"/>
        </a:defRPr>
      </a:lvl2pPr>
      <a:lvl3pPr marL="914391" algn="l" defTabSz="914391" rtl="0" eaLnBrk="1" latinLnBrk="0" hangingPunct="1">
        <a:defRPr sz="1800" kern="1200">
          <a:solidFill>
            <a:schemeClr val="tx1"/>
          </a:solidFill>
          <a:latin typeface="+mn-lt"/>
          <a:ea typeface="+mn-ea"/>
          <a:cs typeface="+mn-cs"/>
        </a:defRPr>
      </a:lvl3pPr>
      <a:lvl4pPr marL="1371587" algn="l" defTabSz="914391" rtl="0" eaLnBrk="1" latinLnBrk="0" hangingPunct="1">
        <a:defRPr sz="1800" kern="1200">
          <a:solidFill>
            <a:schemeClr val="tx1"/>
          </a:solidFill>
          <a:latin typeface="+mn-lt"/>
          <a:ea typeface="+mn-ea"/>
          <a:cs typeface="+mn-cs"/>
        </a:defRPr>
      </a:lvl4pPr>
      <a:lvl5pPr marL="1828782" algn="l" defTabSz="914391" rtl="0" eaLnBrk="1" latinLnBrk="0" hangingPunct="1">
        <a:defRPr sz="1800" kern="1200">
          <a:solidFill>
            <a:schemeClr val="tx1"/>
          </a:solidFill>
          <a:latin typeface="+mn-lt"/>
          <a:ea typeface="+mn-ea"/>
          <a:cs typeface="+mn-cs"/>
        </a:defRPr>
      </a:lvl5pPr>
      <a:lvl6pPr marL="2285978" algn="l" defTabSz="914391" rtl="0" eaLnBrk="1" latinLnBrk="0" hangingPunct="1">
        <a:defRPr sz="1800" kern="1200">
          <a:solidFill>
            <a:schemeClr val="tx1"/>
          </a:solidFill>
          <a:latin typeface="+mn-lt"/>
          <a:ea typeface="+mn-ea"/>
          <a:cs typeface="+mn-cs"/>
        </a:defRPr>
      </a:lvl6pPr>
      <a:lvl7pPr marL="2743173" algn="l" defTabSz="914391" rtl="0" eaLnBrk="1" latinLnBrk="0" hangingPunct="1">
        <a:defRPr sz="1800" kern="1200">
          <a:solidFill>
            <a:schemeClr val="tx1"/>
          </a:solidFill>
          <a:latin typeface="+mn-lt"/>
          <a:ea typeface="+mn-ea"/>
          <a:cs typeface="+mn-cs"/>
        </a:defRPr>
      </a:lvl7pPr>
      <a:lvl8pPr marL="3200368" algn="l" defTabSz="914391" rtl="0" eaLnBrk="1" latinLnBrk="0" hangingPunct="1">
        <a:defRPr sz="1800" kern="1200">
          <a:solidFill>
            <a:schemeClr val="tx1"/>
          </a:solidFill>
          <a:latin typeface="+mn-lt"/>
          <a:ea typeface="+mn-ea"/>
          <a:cs typeface="+mn-cs"/>
        </a:defRPr>
      </a:lvl8pPr>
      <a:lvl9pPr marL="3657563" algn="l" defTabSz="914391"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800" userDrawn="1">
          <p15:clr>
            <a:srgbClr val="F26B43"/>
          </p15:clr>
        </p15:guide>
        <p15:guide id="2" pos="3200" userDrawn="1">
          <p15:clr>
            <a:srgbClr val="F26B43"/>
          </p15:clr>
        </p15:guide>
        <p15:guide id="3" pos="272" userDrawn="1">
          <p15:clr>
            <a:srgbClr val="F26B43"/>
          </p15:clr>
        </p15:guide>
        <p15:guide id="4" pos="6128" userDrawn="1">
          <p15:clr>
            <a:srgbClr val="F26B43"/>
          </p15:clr>
        </p15:guide>
        <p15:guide id="5" orient="horz" pos="770" userDrawn="1">
          <p15:clr>
            <a:srgbClr val="F26B43"/>
          </p15:clr>
        </p15:guide>
        <p15:guide id="6" orient="horz" pos="29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65F20B2D-E055-FEA6-AF8D-C193C0F6D8D5}"/>
              </a:ext>
            </a:extLst>
          </p:cNvPr>
          <p:cNvSpPr>
            <a:spLocks noGrp="1"/>
          </p:cNvSpPr>
          <p:nvPr>
            <p:ph type="ftr" sz="quarter" idx="3"/>
          </p:nvPr>
        </p:nvSpPr>
        <p:spPr>
          <a:xfrm>
            <a:off x="3365500" y="5296959"/>
            <a:ext cx="3429000" cy="304271"/>
          </a:xfrm>
          <a:prstGeom prst="rect">
            <a:avLst/>
          </a:prstGeom>
        </p:spPr>
        <p:txBody>
          <a:bodyPr vert="horz" lIns="91440" tIns="45720" rIns="91440" bIns="45720" rtlCol="0" anchor="ctr"/>
          <a:lstStyle>
            <a:lvl1pPr algn="ctr" eaLnBrk="1" fontAlgn="auto" hangingPunct="1">
              <a:spcBef>
                <a:spcPts val="0"/>
              </a:spcBef>
              <a:spcAft>
                <a:spcPts val="0"/>
              </a:spcAft>
              <a:defRPr sz="10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D8C3D39A-6107-9FA8-4CEA-DDE363488EB5}"/>
              </a:ext>
            </a:extLst>
          </p:cNvPr>
          <p:cNvSpPr>
            <a:spLocks noGrp="1"/>
          </p:cNvSpPr>
          <p:nvPr>
            <p:ph type="sldNum" sz="quarter" idx="4"/>
          </p:nvPr>
        </p:nvSpPr>
        <p:spPr>
          <a:xfrm>
            <a:off x="7175500" y="5296959"/>
            <a:ext cx="2286000" cy="304271"/>
          </a:xfrm>
          <a:prstGeom prst="rect">
            <a:avLst/>
          </a:prstGeom>
        </p:spPr>
        <p:txBody>
          <a:bodyPr vert="horz" lIns="91440" tIns="45720" rIns="91440" bIns="45720" rtlCol="0" anchor="ctr"/>
          <a:lstStyle>
            <a:lvl1pPr algn="r" eaLnBrk="1" fontAlgn="auto" hangingPunct="1">
              <a:spcBef>
                <a:spcPts val="0"/>
              </a:spcBef>
              <a:spcAft>
                <a:spcPts val="0"/>
              </a:spcAft>
              <a:defRPr sz="1000" smtClean="0">
                <a:solidFill>
                  <a:schemeClr val="tx1">
                    <a:tint val="75000"/>
                  </a:schemeClr>
                </a:solidFill>
                <a:latin typeface="+mn-lt"/>
              </a:defRPr>
            </a:lvl1pPr>
          </a:lstStyle>
          <a:p>
            <a:pPr>
              <a:defRPr/>
            </a:pPr>
            <a:fld id="{49D6CC23-BAFC-47C0-89A6-138F11F4480C}" type="slidenum">
              <a:rPr lang="en-US"/>
              <a:pPr>
                <a:defRPr/>
              </a:pPr>
              <a:t>‹#›</a:t>
            </a:fld>
            <a:endParaRPr lang="en-US"/>
          </a:p>
        </p:txBody>
      </p:sp>
    </p:spTree>
    <p:extLst>
      <p:ext uri="{BB962C8B-B14F-4D97-AF65-F5344CB8AC3E}">
        <p14:creationId xmlns:p14="http://schemas.microsoft.com/office/powerpoint/2010/main" val="934450633"/>
      </p:ext>
    </p:extLst>
  </p:cSld>
  <p:clrMap bg1="lt1" tx1="dk1" bg2="lt2" tx2="dk2" accent1="accent1" accent2="accent2" accent3="accent3" accent4="accent4" accent5="accent5" accent6="accent6" hlink="hlink" folHlink="folHlink"/>
  <p:sldLayoutIdLst>
    <p:sldLayoutId id="2147483826" r:id="rId1"/>
    <p:sldLayoutId id="2147483827" r:id="rId2"/>
    <p:sldLayoutId id="2147483828" r:id="rId3"/>
    <p:sldLayoutId id="2147483829" r:id="rId4"/>
    <p:sldLayoutId id="2147483830"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rtl="0" fontAlgn="base">
        <a:lnSpc>
          <a:spcPct val="90000"/>
        </a:lnSpc>
        <a:spcBef>
          <a:spcPct val="0"/>
        </a:spcBef>
        <a:spcAft>
          <a:spcPct val="0"/>
        </a:spcAft>
        <a:defRPr sz="3667" kern="1200">
          <a:solidFill>
            <a:schemeClr val="tx1"/>
          </a:solidFill>
          <a:latin typeface="+mj-lt"/>
          <a:ea typeface="+mj-ea"/>
          <a:cs typeface="+mj-cs"/>
        </a:defRPr>
      </a:lvl1pPr>
      <a:lvl2pPr algn="l" rtl="0" fontAlgn="base">
        <a:lnSpc>
          <a:spcPct val="90000"/>
        </a:lnSpc>
        <a:spcBef>
          <a:spcPct val="0"/>
        </a:spcBef>
        <a:spcAft>
          <a:spcPct val="0"/>
        </a:spcAft>
        <a:defRPr sz="3667">
          <a:solidFill>
            <a:schemeClr val="tx1"/>
          </a:solidFill>
          <a:latin typeface="Calibri Light" panose="020F0302020204030204" pitchFamily="34" charset="0"/>
        </a:defRPr>
      </a:lvl2pPr>
      <a:lvl3pPr algn="l" rtl="0" fontAlgn="base">
        <a:lnSpc>
          <a:spcPct val="90000"/>
        </a:lnSpc>
        <a:spcBef>
          <a:spcPct val="0"/>
        </a:spcBef>
        <a:spcAft>
          <a:spcPct val="0"/>
        </a:spcAft>
        <a:defRPr sz="3667">
          <a:solidFill>
            <a:schemeClr val="tx1"/>
          </a:solidFill>
          <a:latin typeface="Calibri Light" panose="020F0302020204030204" pitchFamily="34" charset="0"/>
        </a:defRPr>
      </a:lvl3pPr>
      <a:lvl4pPr algn="l" rtl="0" fontAlgn="base">
        <a:lnSpc>
          <a:spcPct val="90000"/>
        </a:lnSpc>
        <a:spcBef>
          <a:spcPct val="0"/>
        </a:spcBef>
        <a:spcAft>
          <a:spcPct val="0"/>
        </a:spcAft>
        <a:defRPr sz="3667">
          <a:solidFill>
            <a:schemeClr val="tx1"/>
          </a:solidFill>
          <a:latin typeface="Calibri Light" panose="020F0302020204030204" pitchFamily="34" charset="0"/>
        </a:defRPr>
      </a:lvl4pPr>
      <a:lvl5pPr algn="l" rtl="0" fontAlgn="base">
        <a:lnSpc>
          <a:spcPct val="90000"/>
        </a:lnSpc>
        <a:spcBef>
          <a:spcPct val="0"/>
        </a:spcBef>
        <a:spcAft>
          <a:spcPct val="0"/>
        </a:spcAft>
        <a:defRPr sz="3667">
          <a:solidFill>
            <a:schemeClr val="tx1"/>
          </a:solidFill>
          <a:latin typeface="Calibri Light" panose="020F0302020204030204" pitchFamily="34" charset="0"/>
        </a:defRPr>
      </a:lvl5pPr>
      <a:lvl6pPr marL="380985" algn="l" rtl="0" fontAlgn="base">
        <a:lnSpc>
          <a:spcPct val="90000"/>
        </a:lnSpc>
        <a:spcBef>
          <a:spcPct val="0"/>
        </a:spcBef>
        <a:spcAft>
          <a:spcPct val="0"/>
        </a:spcAft>
        <a:defRPr sz="3667">
          <a:solidFill>
            <a:schemeClr val="tx1"/>
          </a:solidFill>
          <a:latin typeface="Calibri Light" panose="020F0302020204030204" pitchFamily="34" charset="0"/>
        </a:defRPr>
      </a:lvl6pPr>
      <a:lvl7pPr marL="761970" algn="l" rtl="0" fontAlgn="base">
        <a:lnSpc>
          <a:spcPct val="90000"/>
        </a:lnSpc>
        <a:spcBef>
          <a:spcPct val="0"/>
        </a:spcBef>
        <a:spcAft>
          <a:spcPct val="0"/>
        </a:spcAft>
        <a:defRPr sz="3667">
          <a:solidFill>
            <a:schemeClr val="tx1"/>
          </a:solidFill>
          <a:latin typeface="Calibri Light" panose="020F0302020204030204" pitchFamily="34" charset="0"/>
        </a:defRPr>
      </a:lvl7pPr>
      <a:lvl8pPr marL="1142954" algn="l" rtl="0" fontAlgn="base">
        <a:lnSpc>
          <a:spcPct val="90000"/>
        </a:lnSpc>
        <a:spcBef>
          <a:spcPct val="0"/>
        </a:spcBef>
        <a:spcAft>
          <a:spcPct val="0"/>
        </a:spcAft>
        <a:defRPr sz="3667">
          <a:solidFill>
            <a:schemeClr val="tx1"/>
          </a:solidFill>
          <a:latin typeface="Calibri Light" panose="020F0302020204030204" pitchFamily="34" charset="0"/>
        </a:defRPr>
      </a:lvl8pPr>
      <a:lvl9pPr marL="1523939" algn="l" rtl="0" fontAlgn="base">
        <a:lnSpc>
          <a:spcPct val="90000"/>
        </a:lnSpc>
        <a:spcBef>
          <a:spcPct val="0"/>
        </a:spcBef>
        <a:spcAft>
          <a:spcPct val="0"/>
        </a:spcAft>
        <a:defRPr sz="3667">
          <a:solidFill>
            <a:schemeClr val="tx1"/>
          </a:solidFill>
          <a:latin typeface="Calibri Light" panose="020F0302020204030204" pitchFamily="34" charset="0"/>
        </a:defRPr>
      </a:lvl9pPr>
    </p:titleStyle>
    <p:bodyStyle>
      <a:lvl1pPr marL="190492" indent="-190492" algn="l" rtl="0" fontAlgn="base">
        <a:lnSpc>
          <a:spcPct val="90000"/>
        </a:lnSpc>
        <a:spcBef>
          <a:spcPts val="833"/>
        </a:spcBef>
        <a:spcAft>
          <a:spcPct val="0"/>
        </a:spcAft>
        <a:buFont typeface="Arial" panose="020B0604020202020204" pitchFamily="34" charset="0"/>
        <a:buChar char="•"/>
        <a:defRPr sz="2333" kern="1200">
          <a:solidFill>
            <a:schemeClr val="tx1"/>
          </a:solidFill>
          <a:latin typeface="+mn-lt"/>
          <a:ea typeface="+mn-ea"/>
          <a:cs typeface="+mn-cs"/>
        </a:defRPr>
      </a:lvl1pPr>
      <a:lvl2pPr marL="571477" indent="-190492" algn="l" rtl="0" fontAlgn="base">
        <a:lnSpc>
          <a:spcPct val="90000"/>
        </a:lnSpc>
        <a:spcBef>
          <a:spcPts val="417"/>
        </a:spcBef>
        <a:spcAft>
          <a:spcPct val="0"/>
        </a:spcAft>
        <a:buFont typeface="Arial" panose="020B0604020202020204" pitchFamily="34" charset="0"/>
        <a:buChar char="•"/>
        <a:defRPr sz="2000" kern="1200">
          <a:solidFill>
            <a:schemeClr val="tx1"/>
          </a:solidFill>
          <a:latin typeface="+mn-lt"/>
          <a:ea typeface="+mn-ea"/>
          <a:cs typeface="+mn-cs"/>
        </a:defRPr>
      </a:lvl2pPr>
      <a:lvl3pPr marL="952462" indent="-190492" algn="l" rtl="0" fontAlgn="base">
        <a:lnSpc>
          <a:spcPct val="90000"/>
        </a:lnSpc>
        <a:spcBef>
          <a:spcPts val="417"/>
        </a:spcBef>
        <a:spcAft>
          <a:spcPct val="0"/>
        </a:spcAft>
        <a:buFont typeface="Arial" panose="020B0604020202020204" pitchFamily="34" charset="0"/>
        <a:buChar char="•"/>
        <a:defRPr sz="1667" kern="1200">
          <a:solidFill>
            <a:schemeClr val="tx1"/>
          </a:solidFill>
          <a:latin typeface="+mn-lt"/>
          <a:ea typeface="+mn-ea"/>
          <a:cs typeface="+mn-cs"/>
        </a:defRPr>
      </a:lvl3pPr>
      <a:lvl4pPr marL="1333447" indent="-190492" algn="l" rtl="0" fontAlgn="base">
        <a:lnSpc>
          <a:spcPct val="90000"/>
        </a:lnSpc>
        <a:spcBef>
          <a:spcPts val="417"/>
        </a:spcBef>
        <a:spcAft>
          <a:spcPct val="0"/>
        </a:spcAft>
        <a:buFont typeface="Arial" panose="020B0604020202020204" pitchFamily="34" charset="0"/>
        <a:buChar char="•"/>
        <a:defRPr kern="1200">
          <a:solidFill>
            <a:schemeClr val="tx1"/>
          </a:solidFill>
          <a:latin typeface="+mn-lt"/>
          <a:ea typeface="+mn-ea"/>
          <a:cs typeface="+mn-cs"/>
        </a:defRPr>
      </a:lvl4pPr>
      <a:lvl5pPr marL="1714431" indent="-190492" algn="l" rtl="0" fontAlgn="base">
        <a:lnSpc>
          <a:spcPct val="90000"/>
        </a:lnSpc>
        <a:spcBef>
          <a:spcPts val="417"/>
        </a:spcBef>
        <a:spcAft>
          <a:spcPct val="0"/>
        </a:spcAft>
        <a:buFont typeface="Arial" panose="020B0604020202020204" pitchFamily="34" charset="0"/>
        <a:buChar char="•"/>
        <a:defRPr kern="1200">
          <a:solidFill>
            <a:schemeClr val="tx1"/>
          </a:solidFill>
          <a:latin typeface="+mn-lt"/>
          <a:ea typeface="+mn-ea"/>
          <a:cs typeface="+mn-cs"/>
        </a:defRPr>
      </a:lvl5pPr>
      <a:lvl6pPr marL="2095416"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6pPr>
      <a:lvl7pPr marL="2476401"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7pPr>
      <a:lvl8pPr marL="2857386"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8pPr>
      <a:lvl9pPr marL="3238370"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5595606-8298-4093-BC01-3C9488466F75}"/>
              </a:ext>
            </a:extLst>
          </p:cNvPr>
          <p:cNvSpPr>
            <a:spLocks noGrp="1"/>
          </p:cNvSpPr>
          <p:nvPr>
            <p:ph type="title"/>
          </p:nvPr>
        </p:nvSpPr>
        <p:spPr>
          <a:xfrm>
            <a:off x="698501" y="304271"/>
            <a:ext cx="8763000" cy="110463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A5C7384-31C9-4369-8C6A-E88289A1C89B}"/>
              </a:ext>
            </a:extLst>
          </p:cNvPr>
          <p:cNvSpPr>
            <a:spLocks noGrp="1"/>
          </p:cNvSpPr>
          <p:nvPr>
            <p:ph type="body" idx="1"/>
          </p:nvPr>
        </p:nvSpPr>
        <p:spPr>
          <a:xfrm>
            <a:off x="698501" y="1521354"/>
            <a:ext cx="8763000" cy="362611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16DA04-9D70-4D6C-BEF5-CA9A170AA8C0}"/>
              </a:ext>
            </a:extLst>
          </p:cNvPr>
          <p:cNvSpPr>
            <a:spLocks noGrp="1"/>
          </p:cNvSpPr>
          <p:nvPr>
            <p:ph type="dt" sz="half" idx="2"/>
          </p:nvPr>
        </p:nvSpPr>
        <p:spPr>
          <a:xfrm>
            <a:off x="698501" y="5296960"/>
            <a:ext cx="2286000" cy="30427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90E0FC53-829F-469C-BBD9-3A7B923E6E04}"/>
              </a:ext>
            </a:extLst>
          </p:cNvPr>
          <p:cNvSpPr>
            <a:spLocks noGrp="1"/>
          </p:cNvSpPr>
          <p:nvPr>
            <p:ph type="ftr" sz="quarter" idx="3"/>
          </p:nvPr>
        </p:nvSpPr>
        <p:spPr>
          <a:xfrm>
            <a:off x="3365501" y="5296960"/>
            <a:ext cx="3429000" cy="304271"/>
          </a:xfrm>
          <a:prstGeom prst="rect">
            <a:avLst/>
          </a:prstGeom>
        </p:spPr>
        <p:txBody>
          <a:bodyPr vert="horz" lIns="91440" tIns="45720" rIns="91440" bIns="45720" rtlCol="0" anchor="ctr"/>
          <a:lstStyle>
            <a:lvl1pPr algn="ctr">
              <a:defRPr sz="10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909DD76-CD1B-4427-A914-3F6E0EA536C2}"/>
              </a:ext>
            </a:extLst>
          </p:cNvPr>
          <p:cNvSpPr>
            <a:spLocks noGrp="1"/>
          </p:cNvSpPr>
          <p:nvPr>
            <p:ph type="sldNum" sz="quarter" idx="4"/>
          </p:nvPr>
        </p:nvSpPr>
        <p:spPr>
          <a:xfrm>
            <a:off x="7175500" y="5296960"/>
            <a:ext cx="2286000" cy="304271"/>
          </a:xfrm>
          <a:prstGeom prst="rect">
            <a:avLst/>
          </a:prstGeom>
        </p:spPr>
        <p:txBody>
          <a:bodyPr vert="horz" lIns="91440" tIns="45720" rIns="91440" bIns="45720" rtlCol="0" anchor="ctr"/>
          <a:lstStyle>
            <a:lvl1pPr algn="r">
              <a:defRPr sz="1000">
                <a:solidFill>
                  <a:schemeClr val="tx1">
                    <a:tint val="75000"/>
                  </a:schemeClr>
                </a:solidFill>
              </a:defRPr>
            </a:lvl1pPr>
          </a:lstStyle>
          <a:p>
            <a:fld id="{0566D002-17E1-41BB-8809-A3EF77AA80C7}" type="slidenum">
              <a:rPr lang="en-US" smtClean="0"/>
              <a:t>‹#›</a:t>
            </a:fld>
            <a:endParaRPr lang="en-US"/>
          </a:p>
        </p:txBody>
      </p:sp>
    </p:spTree>
    <p:extLst>
      <p:ext uri="{BB962C8B-B14F-4D97-AF65-F5344CB8AC3E}">
        <p14:creationId xmlns:p14="http://schemas.microsoft.com/office/powerpoint/2010/main" val="1042092076"/>
      </p:ext>
    </p:extLst>
  </p:cSld>
  <p:clrMap bg1="lt1" tx1="dk1" bg2="lt2" tx2="dk2" accent1="accent1" accent2="accent2" accent3="accent3" accent4="accent4" accent5="accent5" accent6="accent6" hlink="hlink" folHlink="folHlink"/>
  <p:sldLayoutIdLst>
    <p:sldLayoutId id="2147483832" r:id="rId1"/>
    <p:sldLayoutId id="2147483833" r:id="rId2"/>
    <p:sldLayoutId id="2147483834" r:id="rId3"/>
    <p:sldLayoutId id="2147483835" r:id="rId4"/>
    <p:sldLayoutId id="2147483836" r:id="rId5"/>
    <p:sldLayoutId id="2147483837" r:id="rId6"/>
    <p:sldLayoutId id="2147483838" r:id="rId7"/>
    <p:sldLayoutId id="2147483839" r:id="rId8"/>
    <p:sldLayoutId id="2147483840" r:id="rId9"/>
    <p:sldLayoutId id="2147483841" r:id="rId10"/>
    <p:sldLayoutId id="2147483842" r:id="rId11"/>
    <p:sldLayoutId id="2147483843" r:id="rId12"/>
    <p:sldLayoutId id="2147483844" r:id="rId13"/>
    <p:sldLayoutId id="2147483845"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761848" rtl="0" eaLnBrk="1" latinLnBrk="0" hangingPunct="1">
        <a:lnSpc>
          <a:spcPct val="90000"/>
        </a:lnSpc>
        <a:spcBef>
          <a:spcPct val="0"/>
        </a:spcBef>
        <a:buNone/>
        <a:defRPr sz="3666" kern="1200">
          <a:solidFill>
            <a:schemeClr val="tx1"/>
          </a:solidFill>
          <a:latin typeface="+mj-lt"/>
          <a:ea typeface="+mj-ea"/>
          <a:cs typeface="+mj-cs"/>
        </a:defRPr>
      </a:lvl1pPr>
    </p:titleStyle>
    <p:bodyStyle>
      <a:lvl1pPr marL="190462" indent="-190462" algn="l" defTabSz="761848" rtl="0" eaLnBrk="1" latinLnBrk="0" hangingPunct="1">
        <a:lnSpc>
          <a:spcPct val="90000"/>
        </a:lnSpc>
        <a:spcBef>
          <a:spcPts val="833"/>
        </a:spcBef>
        <a:buFont typeface="Arial" panose="020B0604020202020204" pitchFamily="34" charset="0"/>
        <a:buChar char="•"/>
        <a:defRPr sz="2333" kern="1200">
          <a:solidFill>
            <a:schemeClr val="tx1"/>
          </a:solidFill>
          <a:latin typeface="+mn-lt"/>
          <a:ea typeface="+mn-ea"/>
          <a:cs typeface="+mn-cs"/>
        </a:defRPr>
      </a:lvl1pPr>
      <a:lvl2pPr marL="571386" indent="-190462" algn="l" defTabSz="761848" rtl="0" eaLnBrk="1" latinLnBrk="0" hangingPunct="1">
        <a:lnSpc>
          <a:spcPct val="90000"/>
        </a:lnSpc>
        <a:spcBef>
          <a:spcPts val="417"/>
        </a:spcBef>
        <a:buFont typeface="Arial" panose="020B0604020202020204" pitchFamily="34" charset="0"/>
        <a:buChar char="•"/>
        <a:defRPr sz="2000" kern="1200">
          <a:solidFill>
            <a:schemeClr val="tx1"/>
          </a:solidFill>
          <a:latin typeface="+mn-lt"/>
          <a:ea typeface="+mn-ea"/>
          <a:cs typeface="+mn-cs"/>
        </a:defRPr>
      </a:lvl2pPr>
      <a:lvl3pPr marL="952310" indent="-190462" algn="l" defTabSz="761848" rtl="0" eaLnBrk="1" latinLnBrk="0" hangingPunct="1">
        <a:lnSpc>
          <a:spcPct val="90000"/>
        </a:lnSpc>
        <a:spcBef>
          <a:spcPts val="417"/>
        </a:spcBef>
        <a:buFont typeface="Arial" panose="020B0604020202020204" pitchFamily="34" charset="0"/>
        <a:buChar char="•"/>
        <a:defRPr sz="1666" kern="1200">
          <a:solidFill>
            <a:schemeClr val="tx1"/>
          </a:solidFill>
          <a:latin typeface="+mn-lt"/>
          <a:ea typeface="+mn-ea"/>
          <a:cs typeface="+mn-cs"/>
        </a:defRPr>
      </a:lvl3pPr>
      <a:lvl4pPr marL="1333233" indent="-190462" algn="l" defTabSz="761848"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4pPr>
      <a:lvl5pPr marL="1714157" indent="-190462" algn="l" defTabSz="761848"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5pPr>
      <a:lvl6pPr marL="2095081" indent="-190462" algn="l" defTabSz="761848"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6pPr>
      <a:lvl7pPr marL="2476005" indent="-190462" algn="l" defTabSz="761848"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7pPr>
      <a:lvl8pPr marL="2856929" indent="-190462" algn="l" defTabSz="761848"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8pPr>
      <a:lvl9pPr marL="3237852" indent="-190462" algn="l" defTabSz="761848"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761848" rtl="0" eaLnBrk="1" latinLnBrk="0" hangingPunct="1">
        <a:defRPr sz="1500" kern="1200">
          <a:solidFill>
            <a:schemeClr val="tx1"/>
          </a:solidFill>
          <a:latin typeface="+mn-lt"/>
          <a:ea typeface="+mn-ea"/>
          <a:cs typeface="+mn-cs"/>
        </a:defRPr>
      </a:lvl1pPr>
      <a:lvl2pPr marL="380924" algn="l" defTabSz="761848" rtl="0" eaLnBrk="1" latinLnBrk="0" hangingPunct="1">
        <a:defRPr sz="1500" kern="1200">
          <a:solidFill>
            <a:schemeClr val="tx1"/>
          </a:solidFill>
          <a:latin typeface="+mn-lt"/>
          <a:ea typeface="+mn-ea"/>
          <a:cs typeface="+mn-cs"/>
        </a:defRPr>
      </a:lvl2pPr>
      <a:lvl3pPr marL="761848" algn="l" defTabSz="761848" rtl="0" eaLnBrk="1" latinLnBrk="0" hangingPunct="1">
        <a:defRPr sz="1500" kern="1200">
          <a:solidFill>
            <a:schemeClr val="tx1"/>
          </a:solidFill>
          <a:latin typeface="+mn-lt"/>
          <a:ea typeface="+mn-ea"/>
          <a:cs typeface="+mn-cs"/>
        </a:defRPr>
      </a:lvl3pPr>
      <a:lvl4pPr marL="1142771" algn="l" defTabSz="761848" rtl="0" eaLnBrk="1" latinLnBrk="0" hangingPunct="1">
        <a:defRPr sz="1500" kern="1200">
          <a:solidFill>
            <a:schemeClr val="tx1"/>
          </a:solidFill>
          <a:latin typeface="+mn-lt"/>
          <a:ea typeface="+mn-ea"/>
          <a:cs typeface="+mn-cs"/>
        </a:defRPr>
      </a:lvl4pPr>
      <a:lvl5pPr marL="1523695" algn="l" defTabSz="761848" rtl="0" eaLnBrk="1" latinLnBrk="0" hangingPunct="1">
        <a:defRPr sz="1500" kern="1200">
          <a:solidFill>
            <a:schemeClr val="tx1"/>
          </a:solidFill>
          <a:latin typeface="+mn-lt"/>
          <a:ea typeface="+mn-ea"/>
          <a:cs typeface="+mn-cs"/>
        </a:defRPr>
      </a:lvl5pPr>
      <a:lvl6pPr marL="1904619" algn="l" defTabSz="761848" rtl="0" eaLnBrk="1" latinLnBrk="0" hangingPunct="1">
        <a:defRPr sz="1500" kern="1200">
          <a:solidFill>
            <a:schemeClr val="tx1"/>
          </a:solidFill>
          <a:latin typeface="+mn-lt"/>
          <a:ea typeface="+mn-ea"/>
          <a:cs typeface="+mn-cs"/>
        </a:defRPr>
      </a:lvl6pPr>
      <a:lvl7pPr marL="2285543" algn="l" defTabSz="761848" rtl="0" eaLnBrk="1" latinLnBrk="0" hangingPunct="1">
        <a:defRPr sz="1500" kern="1200">
          <a:solidFill>
            <a:schemeClr val="tx1"/>
          </a:solidFill>
          <a:latin typeface="+mn-lt"/>
          <a:ea typeface="+mn-ea"/>
          <a:cs typeface="+mn-cs"/>
        </a:defRPr>
      </a:lvl7pPr>
      <a:lvl8pPr marL="2666467" algn="l" defTabSz="761848" rtl="0" eaLnBrk="1" latinLnBrk="0" hangingPunct="1">
        <a:defRPr sz="1500" kern="1200">
          <a:solidFill>
            <a:schemeClr val="tx1"/>
          </a:solidFill>
          <a:latin typeface="+mn-lt"/>
          <a:ea typeface="+mn-ea"/>
          <a:cs typeface="+mn-cs"/>
        </a:defRPr>
      </a:lvl8pPr>
      <a:lvl9pPr marL="3047390" algn="l" defTabSz="761848" rtl="0" eaLnBrk="1" latinLnBrk="0" hangingPunct="1">
        <a:defRPr sz="15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5595606-8298-4093-BC01-3C9488466F75}"/>
              </a:ext>
            </a:extLst>
          </p:cNvPr>
          <p:cNvSpPr>
            <a:spLocks noGrp="1"/>
          </p:cNvSpPr>
          <p:nvPr>
            <p:ph type="title"/>
          </p:nvPr>
        </p:nvSpPr>
        <p:spPr>
          <a:xfrm>
            <a:off x="698500" y="304271"/>
            <a:ext cx="8763000" cy="110463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A5C7384-31C9-4369-8C6A-E88289A1C89B}"/>
              </a:ext>
            </a:extLst>
          </p:cNvPr>
          <p:cNvSpPr>
            <a:spLocks noGrp="1"/>
          </p:cNvSpPr>
          <p:nvPr>
            <p:ph type="body" idx="1"/>
          </p:nvPr>
        </p:nvSpPr>
        <p:spPr>
          <a:xfrm>
            <a:off x="698500" y="1521354"/>
            <a:ext cx="8763000" cy="362611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16DA04-9D70-4D6C-BEF5-CA9A170AA8C0}"/>
              </a:ext>
            </a:extLst>
          </p:cNvPr>
          <p:cNvSpPr>
            <a:spLocks noGrp="1"/>
          </p:cNvSpPr>
          <p:nvPr>
            <p:ph type="dt" sz="half" idx="2"/>
          </p:nvPr>
        </p:nvSpPr>
        <p:spPr>
          <a:xfrm>
            <a:off x="698500" y="5296959"/>
            <a:ext cx="2286000" cy="30427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90E0FC53-829F-469C-BBD9-3A7B923E6E04}"/>
              </a:ext>
            </a:extLst>
          </p:cNvPr>
          <p:cNvSpPr>
            <a:spLocks noGrp="1"/>
          </p:cNvSpPr>
          <p:nvPr>
            <p:ph type="ftr" sz="quarter" idx="3"/>
          </p:nvPr>
        </p:nvSpPr>
        <p:spPr>
          <a:xfrm>
            <a:off x="3365500" y="5296959"/>
            <a:ext cx="3429000" cy="304271"/>
          </a:xfrm>
          <a:prstGeom prst="rect">
            <a:avLst/>
          </a:prstGeom>
        </p:spPr>
        <p:txBody>
          <a:bodyPr vert="horz" lIns="91440" tIns="45720" rIns="91440" bIns="45720" rtlCol="0" anchor="ctr"/>
          <a:lstStyle>
            <a:lvl1pPr algn="ctr">
              <a:defRPr sz="10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909DD76-CD1B-4427-A914-3F6E0EA536C2}"/>
              </a:ext>
            </a:extLst>
          </p:cNvPr>
          <p:cNvSpPr>
            <a:spLocks noGrp="1"/>
          </p:cNvSpPr>
          <p:nvPr>
            <p:ph type="sldNum" sz="quarter" idx="4"/>
          </p:nvPr>
        </p:nvSpPr>
        <p:spPr>
          <a:xfrm>
            <a:off x="7175500" y="5296959"/>
            <a:ext cx="2286000" cy="304271"/>
          </a:xfrm>
          <a:prstGeom prst="rect">
            <a:avLst/>
          </a:prstGeom>
        </p:spPr>
        <p:txBody>
          <a:bodyPr vert="horz" lIns="91440" tIns="45720" rIns="91440" bIns="45720" rtlCol="0" anchor="ctr"/>
          <a:lstStyle>
            <a:lvl1pPr algn="r">
              <a:defRPr sz="1000">
                <a:solidFill>
                  <a:schemeClr val="tx1">
                    <a:tint val="75000"/>
                  </a:schemeClr>
                </a:solidFill>
              </a:defRPr>
            </a:lvl1pPr>
          </a:lstStyle>
          <a:p>
            <a:fld id="{0566D002-17E1-41BB-8809-A3EF77AA80C7}" type="slidenum">
              <a:rPr lang="en-US" smtClean="0"/>
              <a:t>‹#›</a:t>
            </a:fld>
            <a:endParaRPr lang="en-US"/>
          </a:p>
        </p:txBody>
      </p:sp>
    </p:spTree>
    <p:extLst>
      <p:ext uri="{BB962C8B-B14F-4D97-AF65-F5344CB8AC3E}">
        <p14:creationId xmlns:p14="http://schemas.microsoft.com/office/powerpoint/2010/main" val="3468638966"/>
      </p:ext>
    </p:extLst>
  </p:cSld>
  <p:clrMap bg1="lt1" tx1="dk1" bg2="lt2" tx2="dk2" accent1="accent1" accent2="accent2" accent3="accent3" accent4="accent4" accent5="accent5" accent6="accent6" hlink="hlink" folHlink="folHlink"/>
  <p:sldLayoutIdLst>
    <p:sldLayoutId id="2147483847" r:id="rId1"/>
    <p:sldLayoutId id="2147483848" r:id="rId2"/>
    <p:sldLayoutId id="2147483849" r:id="rId3"/>
    <p:sldLayoutId id="2147483850" r:id="rId4"/>
    <p:sldLayoutId id="2147483851" r:id="rId5"/>
    <p:sldLayoutId id="2147483852" r:id="rId6"/>
    <p:sldLayoutId id="2147483853" r:id="rId7"/>
    <p:sldLayoutId id="2147483854" r:id="rId8"/>
    <p:sldLayoutId id="2147483855" r:id="rId9"/>
    <p:sldLayoutId id="2147483856" r:id="rId10"/>
    <p:sldLayoutId id="2147483857" r:id="rId11"/>
    <p:sldLayoutId id="2147483858" r:id="rId12"/>
    <p:sldLayoutId id="2147483859" r:id="rId13"/>
    <p:sldLayoutId id="2147483860"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761970" rtl="0" eaLnBrk="1" latinLnBrk="0" hangingPunct="1">
        <a:lnSpc>
          <a:spcPct val="90000"/>
        </a:lnSpc>
        <a:spcBef>
          <a:spcPct val="0"/>
        </a:spcBef>
        <a:buNone/>
        <a:defRPr sz="3667" kern="1200">
          <a:solidFill>
            <a:schemeClr val="tx1"/>
          </a:solidFill>
          <a:latin typeface="+mj-lt"/>
          <a:ea typeface="+mj-ea"/>
          <a:cs typeface="+mj-cs"/>
        </a:defRPr>
      </a:lvl1pPr>
    </p:titleStyle>
    <p:bodyStyle>
      <a:lvl1pPr marL="190492" indent="-190492" algn="l" defTabSz="761970" rtl="0" eaLnBrk="1" latinLnBrk="0" hangingPunct="1">
        <a:lnSpc>
          <a:spcPct val="90000"/>
        </a:lnSpc>
        <a:spcBef>
          <a:spcPts val="833"/>
        </a:spcBef>
        <a:buFont typeface="Arial" panose="020B0604020202020204" pitchFamily="34" charset="0"/>
        <a:buChar char="•"/>
        <a:defRPr sz="2333" kern="1200">
          <a:solidFill>
            <a:schemeClr val="tx1"/>
          </a:solidFill>
          <a:latin typeface="+mn-lt"/>
          <a:ea typeface="+mn-ea"/>
          <a:cs typeface="+mn-cs"/>
        </a:defRPr>
      </a:lvl1pPr>
      <a:lvl2pPr marL="571477" indent="-190492" algn="l" defTabSz="761970" rtl="0" eaLnBrk="1" latinLnBrk="0" hangingPunct="1">
        <a:lnSpc>
          <a:spcPct val="90000"/>
        </a:lnSpc>
        <a:spcBef>
          <a:spcPts val="417"/>
        </a:spcBef>
        <a:buFont typeface="Arial" panose="020B0604020202020204" pitchFamily="34" charset="0"/>
        <a:buChar char="•"/>
        <a:defRPr sz="2000" kern="1200">
          <a:solidFill>
            <a:schemeClr val="tx1"/>
          </a:solidFill>
          <a:latin typeface="+mn-lt"/>
          <a:ea typeface="+mn-ea"/>
          <a:cs typeface="+mn-cs"/>
        </a:defRPr>
      </a:lvl2pPr>
      <a:lvl3pPr marL="952462" indent="-190492" algn="l" defTabSz="761970" rtl="0" eaLnBrk="1" latinLnBrk="0" hangingPunct="1">
        <a:lnSpc>
          <a:spcPct val="90000"/>
        </a:lnSpc>
        <a:spcBef>
          <a:spcPts val="417"/>
        </a:spcBef>
        <a:buFont typeface="Arial" panose="020B0604020202020204" pitchFamily="34" charset="0"/>
        <a:buChar char="•"/>
        <a:defRPr sz="1667" kern="1200">
          <a:solidFill>
            <a:schemeClr val="tx1"/>
          </a:solidFill>
          <a:latin typeface="+mn-lt"/>
          <a:ea typeface="+mn-ea"/>
          <a:cs typeface="+mn-cs"/>
        </a:defRPr>
      </a:lvl3pPr>
      <a:lvl4pPr marL="1333447"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4pPr>
      <a:lvl5pPr marL="1714431"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5pPr>
      <a:lvl6pPr marL="2095416"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6pPr>
      <a:lvl7pPr marL="2476401"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7pPr>
      <a:lvl8pPr marL="2857386"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8pPr>
      <a:lvl9pPr marL="3238370"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20.xml"/><Relationship Id="rId4" Type="http://schemas.openxmlformats.org/officeDocument/2006/relationships/hyperlink" Target="http://www.oneazwealth.com/"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14.emf"/><Relationship Id="rId4" Type="http://schemas.openxmlformats.org/officeDocument/2006/relationships/hyperlink" Target="https://www.ssa.gov/history/hfaq.html"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www.ssa.gov/news/press/factsheets/basicfact-alt.pdf" TargetMode="External"/><Relationship Id="rId2" Type="http://schemas.openxmlformats.org/officeDocument/2006/relationships/notesSlide" Target="../notesSlides/notesSlide12.xml"/><Relationship Id="rId1" Type="http://schemas.openxmlformats.org/officeDocument/2006/relationships/slideLayout" Target="../slideLayouts/slideLayout10.xml"/><Relationship Id="rId5" Type="http://schemas.openxmlformats.org/officeDocument/2006/relationships/image" Target="../media/image14.emf"/><Relationship Id="rId4" Type="http://schemas.openxmlformats.org/officeDocument/2006/relationships/hyperlink" Target="https://www.ssa.gov/policy/docs/quickfacts/stat_snapshot/"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5.xml"/><Relationship Id="rId1" Type="http://schemas.openxmlformats.org/officeDocument/2006/relationships/slideLayout" Target="../slideLayouts/slideLayout10.xml"/><Relationship Id="rId4" Type="http://schemas.openxmlformats.org/officeDocument/2006/relationships/chart" Target="../charts/chart1.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9.xml"/><Relationship Id="rId5" Type="http://schemas.openxmlformats.org/officeDocument/2006/relationships/image" Target="../media/image19.png"/><Relationship Id="rId4" Type="http://schemas.openxmlformats.org/officeDocument/2006/relationships/image" Target="../media/image17.emf"/></Relationships>
</file>

<file path=ppt/slides/_rels/slide1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7.xml"/><Relationship Id="rId1" Type="http://schemas.openxmlformats.org/officeDocument/2006/relationships/slideLayout" Target="../slideLayouts/slideLayout5.xml"/><Relationship Id="rId5" Type="http://schemas.openxmlformats.org/officeDocument/2006/relationships/hyperlink" Target="https://www.ssa.gov/myaccount/assets/materials/eligibility-for-benefits.pdf" TargetMode="External"/><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hyperlink" Target="https://www.ssa.gov/pubs/EN-05-10024.pdf" TargetMode="External"/><Relationship Id="rId2" Type="http://schemas.openxmlformats.org/officeDocument/2006/relationships/notesSlide" Target="../notesSlides/notesSlide18.xml"/><Relationship Id="rId1" Type="http://schemas.openxmlformats.org/officeDocument/2006/relationships/slideLayout" Target="../slideLayouts/slideLayout5.xml"/><Relationship Id="rId5" Type="http://schemas.openxmlformats.org/officeDocument/2006/relationships/image" Target="../media/image17.emf"/><Relationship Id="rId4" Type="http://schemas.openxmlformats.org/officeDocument/2006/relationships/hyperlink" Target="https://www.ssa.gov/cola/"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9.xml"/><Relationship Id="rId1" Type="http://schemas.openxmlformats.org/officeDocument/2006/relationships/slideLayout" Target="../slideLayouts/slideLayout5.xml"/><Relationship Id="rId5" Type="http://schemas.openxmlformats.org/officeDocument/2006/relationships/image" Target="../media/image16.png"/><Relationship Id="rId4" Type="http://schemas.openxmlformats.org/officeDocument/2006/relationships/hyperlink" Target="https://www.ssa.gov/OACT/COLA/Benefits.html"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0.xml"/></Relationships>
</file>

<file path=ppt/slides/_rels/slide20.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20.xml"/><Relationship Id="rId1" Type="http://schemas.openxmlformats.org/officeDocument/2006/relationships/slideLayout" Target="../slideLayouts/slideLayout5.xml"/><Relationship Id="rId4" Type="http://schemas.openxmlformats.org/officeDocument/2006/relationships/hyperlink" Target="https://www.ssa.gov/OACT/COLA/Benefits.html"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14.xml"/><Relationship Id="rId4" Type="http://schemas.openxmlformats.org/officeDocument/2006/relationships/hyperlink" Target="https://www.ssa.gov/news/press/factsheets/colafacts2023.pdf"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www.ssa.gov/benefits/retirement/planner/agereduction.html" TargetMode="External"/><Relationship Id="rId2" Type="http://schemas.openxmlformats.org/officeDocument/2006/relationships/notesSlide" Target="../notesSlides/notesSlide22.xml"/><Relationship Id="rId1" Type="http://schemas.openxmlformats.org/officeDocument/2006/relationships/slideLayout" Target="../slideLayouts/slideLayout14.xml"/><Relationship Id="rId5" Type="http://schemas.openxmlformats.org/officeDocument/2006/relationships/image" Target="../media/image16.png"/><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3.xml"/><Relationship Id="rId1" Type="http://schemas.openxmlformats.org/officeDocument/2006/relationships/slideLayout" Target="../slideLayouts/slideLayout14.xml"/><Relationship Id="rId5" Type="http://schemas.openxmlformats.org/officeDocument/2006/relationships/image" Target="../media/image16.png"/><Relationship Id="rId4" Type="http://schemas.openxmlformats.org/officeDocument/2006/relationships/hyperlink" Target="https://www.ssa.gov/benefits/retirement/planner/agereduction.html"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4.xml"/><Relationship Id="rId1" Type="http://schemas.openxmlformats.org/officeDocument/2006/relationships/slideLayout" Target="../slideLayouts/slideLayout14.xml"/><Relationship Id="rId6" Type="http://schemas.openxmlformats.org/officeDocument/2006/relationships/image" Target="../media/image16.png"/><Relationship Id="rId5" Type="http://schemas.openxmlformats.org/officeDocument/2006/relationships/hyperlink" Target="https://www.ssa.gov/benefits/retirement/planner/1960.html" TargetMode="External"/><Relationship Id="rId4" Type="http://schemas.openxmlformats.org/officeDocument/2006/relationships/hyperlink" Target="https://www.ssa.gov/benefits/retirement/planner/1959.html#:~:text=If%20you%20were%20born%20between,your%20full%20retirement%20benefit%20amount."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5.xml"/><Relationship Id="rId1" Type="http://schemas.openxmlformats.org/officeDocument/2006/relationships/slideLayout" Target="../slideLayouts/slideLayout5.xml"/><Relationship Id="rId4" Type="http://schemas.openxmlformats.org/officeDocument/2006/relationships/hyperlink" Target="https://www.ssa.gov/benefits/retirement/planner/delayret.html"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6.xml"/><Relationship Id="rId1" Type="http://schemas.openxmlformats.org/officeDocument/2006/relationships/slideLayout" Target="../slideLayouts/slideLayout5.xml"/><Relationship Id="rId4" Type="http://schemas.openxmlformats.org/officeDocument/2006/relationships/hyperlink" Target="https://www.ssa.gov/benefits/retirement/planner/1959-delay.html"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s://www.ssa.gov/oact/quickcalc/spouse.html" TargetMode="External"/><Relationship Id="rId2" Type="http://schemas.openxmlformats.org/officeDocument/2006/relationships/notesSlide" Target="../notesSlides/notesSlide27.xml"/><Relationship Id="rId1" Type="http://schemas.openxmlformats.org/officeDocument/2006/relationships/slideLayout" Target="../slideLayouts/slideLayout14.xml"/><Relationship Id="rId5" Type="http://schemas.openxmlformats.org/officeDocument/2006/relationships/image" Target="../media/image19.png"/><Relationship Id="rId4" Type="http://schemas.openxmlformats.org/officeDocument/2006/relationships/image" Target="../media/image17.emf"/></Relationships>
</file>

<file path=ppt/slides/_rels/slide28.xml.rels><?xml version="1.0" encoding="UTF-8" standalone="yes"?>
<Relationships xmlns="http://schemas.openxmlformats.org/package/2006/relationships"><Relationship Id="rId3" Type="http://schemas.openxmlformats.org/officeDocument/2006/relationships/hyperlink" Target="https://www.ssa.gov/benefits/retirement/planner/applying7.html#h2" TargetMode="External"/><Relationship Id="rId2" Type="http://schemas.openxmlformats.org/officeDocument/2006/relationships/notesSlide" Target="../notesSlides/notesSlide28.xml"/><Relationship Id="rId1" Type="http://schemas.openxmlformats.org/officeDocument/2006/relationships/slideLayout" Target="../slideLayouts/slideLayout5.xml"/><Relationship Id="rId5" Type="http://schemas.openxmlformats.org/officeDocument/2006/relationships/image" Target="../media/image19.png"/><Relationship Id="rId4" Type="http://schemas.openxmlformats.org/officeDocument/2006/relationships/image" Target="../media/image17.emf"/></Relationships>
</file>

<file path=ppt/slides/_rels/slide2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9.xml"/><Relationship Id="rId1" Type="http://schemas.openxmlformats.org/officeDocument/2006/relationships/slideLayout" Target="../slideLayouts/slideLayout5.xml"/><Relationship Id="rId5" Type="http://schemas.openxmlformats.org/officeDocument/2006/relationships/image" Target="../media/image28.png"/><Relationship Id="rId4" Type="http://schemas.openxmlformats.org/officeDocument/2006/relationships/hyperlink" Target="https://www.ssa.gov/benefits/retirement/planner/applying7.html#h2"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23.xm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hyperlink" Target="https://www.ssa.gov/benefits/retirement/planner/applying7.html#h2" TargetMode="External"/><Relationship Id="rId7" Type="http://schemas.openxmlformats.org/officeDocument/2006/relationships/image" Target="../media/image30.png"/><Relationship Id="rId2" Type="http://schemas.openxmlformats.org/officeDocument/2006/relationships/notesSlide" Target="../notesSlides/notesSlide30.xml"/><Relationship Id="rId1" Type="http://schemas.openxmlformats.org/officeDocument/2006/relationships/slideLayout" Target="../slideLayouts/slideLayout5.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17.emf"/></Relationships>
</file>

<file path=ppt/slides/_rels/slide31.xml.rels><?xml version="1.0" encoding="UTF-8" standalone="yes"?>
<Relationships xmlns="http://schemas.openxmlformats.org/package/2006/relationships"><Relationship Id="rId3" Type="http://schemas.openxmlformats.org/officeDocument/2006/relationships/hyperlink" Target="https://www.ssa.gov/benefits/retirement/planner/applying7.html#h2" TargetMode="External"/><Relationship Id="rId7" Type="http://schemas.openxmlformats.org/officeDocument/2006/relationships/image" Target="../media/image28.png"/><Relationship Id="rId2" Type="http://schemas.openxmlformats.org/officeDocument/2006/relationships/notesSlide" Target="../notesSlides/notesSlide31.xml"/><Relationship Id="rId1" Type="http://schemas.openxmlformats.org/officeDocument/2006/relationships/slideLayout" Target="../slideLayouts/slideLayout5.xml"/><Relationship Id="rId6" Type="http://schemas.openxmlformats.org/officeDocument/2006/relationships/image" Target="../media/image29.png"/><Relationship Id="rId5" Type="http://schemas.openxmlformats.org/officeDocument/2006/relationships/image" Target="../media/image30.png"/><Relationship Id="rId4" Type="http://schemas.openxmlformats.org/officeDocument/2006/relationships/image" Target="../media/image17.emf"/></Relationships>
</file>

<file path=ppt/slides/_rels/slide3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2.xml"/><Relationship Id="rId1" Type="http://schemas.openxmlformats.org/officeDocument/2006/relationships/slideLayout" Target="../slideLayouts/slideLayout14.xml"/><Relationship Id="rId5" Type="http://schemas.openxmlformats.org/officeDocument/2006/relationships/hyperlink" Target="https://www.ssa.gov/OP_Home/handbook/handbook.04/handbook-0404.html" TargetMode="External"/><Relationship Id="rId4" Type="http://schemas.openxmlformats.org/officeDocument/2006/relationships/hyperlink" Target="https://www.ssa.gov/benefits/survivors/ifyou.html"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3.xml"/><Relationship Id="rId1" Type="http://schemas.openxmlformats.org/officeDocument/2006/relationships/slideLayout" Target="../slideLayouts/slideLayout5.xml"/><Relationship Id="rId6" Type="http://schemas.openxmlformats.org/officeDocument/2006/relationships/image" Target="../media/image33.png"/><Relationship Id="rId5" Type="http://schemas.openxmlformats.org/officeDocument/2006/relationships/image" Target="../media/image29.png"/><Relationship Id="rId4" Type="http://schemas.openxmlformats.org/officeDocument/2006/relationships/image" Target="../media/image16.png"/></Relationships>
</file>

<file path=ppt/slides/_rels/slide3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4.xml"/><Relationship Id="rId1" Type="http://schemas.openxmlformats.org/officeDocument/2006/relationships/slideLayout" Target="../slideLayouts/slideLayout5.xml"/><Relationship Id="rId4" Type="http://schemas.openxmlformats.org/officeDocument/2006/relationships/image" Target="../media/image16.png"/></Relationships>
</file>

<file path=ppt/slides/_rels/slide35.xml.rels><?xml version="1.0" encoding="UTF-8" standalone="yes"?>
<Relationships xmlns="http://schemas.openxmlformats.org/package/2006/relationships"><Relationship Id="rId3" Type="http://schemas.openxmlformats.org/officeDocument/2006/relationships/hyperlink" Target="https://www.ssa.gov/OACT/COLA/rtea.html" TargetMode="External"/><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16.png"/><Relationship Id="rId2" Type="http://schemas.openxmlformats.org/officeDocument/2006/relationships/notesSlide" Target="../notesSlides/notesSlide36.xml"/><Relationship Id="rId1" Type="http://schemas.openxmlformats.org/officeDocument/2006/relationships/slideLayout" Target="../slideLayouts/slideLayout5.xml"/><Relationship Id="rId6" Type="http://schemas.openxmlformats.org/officeDocument/2006/relationships/hyperlink" Target="https://www.ssa.gov/pubs/EN-05-10045.pdf" TargetMode="External"/><Relationship Id="rId5" Type="http://schemas.openxmlformats.org/officeDocument/2006/relationships/hyperlink" Target="https://www.ssa.gov/pubs/EN-05-10069.pdf" TargetMode="External"/><Relationship Id="rId4" Type="http://schemas.microsoft.com/office/2007/relationships/hdphoto" Target="../media/hdphoto1.wdp"/></Relationships>
</file>

<file path=ppt/slides/_rels/slide3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7.xml"/><Relationship Id="rId1" Type="http://schemas.openxmlformats.org/officeDocument/2006/relationships/slideLayout" Target="../slideLayouts/slideLayout5.xml"/><Relationship Id="rId5" Type="http://schemas.openxmlformats.org/officeDocument/2006/relationships/image" Target="../media/image16.png"/><Relationship Id="rId4" Type="http://schemas.openxmlformats.org/officeDocument/2006/relationships/hyperlink" Target="https://www.ssa.gov/benefits/retirement/planner/taxes.html"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8.xml"/><Relationship Id="rId1" Type="http://schemas.openxmlformats.org/officeDocument/2006/relationships/slideLayout" Target="../slideLayouts/slideLayout5.xml"/><Relationship Id="rId5" Type="http://schemas.openxmlformats.org/officeDocument/2006/relationships/image" Target="../media/image16.png"/><Relationship Id="rId4" Type="http://schemas.openxmlformats.org/officeDocument/2006/relationships/hyperlink" Target="https://www.ssa.gov/OACT/COLA/colasummary.html" TargetMode="External"/></Relationships>
</file>

<file path=ppt/slides/_rels/slide39.xml.rels><?xml version="1.0" encoding="UTF-8" standalone="yes"?>
<Relationships xmlns="http://schemas.openxmlformats.org/package/2006/relationships"><Relationship Id="rId3" Type="http://schemas.openxmlformats.org/officeDocument/2006/relationships/hyperlink" Target="https://www.ssa.gov/oact/cola/SSIamts.html" TargetMode="External"/><Relationship Id="rId2" Type="http://schemas.openxmlformats.org/officeDocument/2006/relationships/notesSlide" Target="../notesSlides/notesSlide39.xml"/><Relationship Id="rId1" Type="http://schemas.openxmlformats.org/officeDocument/2006/relationships/slideLayout" Target="../slideLayouts/slideLayout5.xml"/><Relationship Id="rId4" Type="http://schemas.openxmlformats.org/officeDocument/2006/relationships/image" Target="../media/image17.emf"/></Relationships>
</file>

<file path=ppt/slides/_rels/slide4.xml.rels><?xml version="1.0" encoding="UTF-8" standalone="yes"?>
<Relationships xmlns="http://schemas.openxmlformats.org/package/2006/relationships"><Relationship Id="rId8" Type="http://schemas.openxmlformats.org/officeDocument/2006/relationships/hyperlink" Target="http://www.oneazwealth.com/" TargetMode="External"/><Relationship Id="rId3" Type="http://schemas.openxmlformats.org/officeDocument/2006/relationships/image" Target="../media/image6.jpg"/><Relationship Id="rId7"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36.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0.xml"/><Relationship Id="rId1" Type="http://schemas.openxmlformats.org/officeDocument/2006/relationships/slideLayout" Target="../slideLayouts/slideLayout11.xml"/><Relationship Id="rId5" Type="http://schemas.openxmlformats.org/officeDocument/2006/relationships/image" Target="../media/image17.emf"/><Relationship Id="rId4" Type="http://schemas.openxmlformats.org/officeDocument/2006/relationships/image" Target="../media/image39.jpg"/></Relationships>
</file>

<file path=ppt/slides/_rels/slide4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1.xml"/><Relationship Id="rId1" Type="http://schemas.openxmlformats.org/officeDocument/2006/relationships/slideLayout" Target="../slideLayouts/slideLayout6.xml"/><Relationship Id="rId5" Type="http://schemas.openxmlformats.org/officeDocument/2006/relationships/hyperlink" Target="https://www.ssa.gov/myaccount/" TargetMode="External"/><Relationship Id="rId4" Type="http://schemas.openxmlformats.org/officeDocument/2006/relationships/image" Target="../media/image14.emf"/></Relationships>
</file>

<file path=ppt/slides/_rels/slide4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2.xml"/><Relationship Id="rId1" Type="http://schemas.openxmlformats.org/officeDocument/2006/relationships/slideLayout" Target="../slideLayouts/slideLayout10.xml"/><Relationship Id="rId4" Type="http://schemas.openxmlformats.org/officeDocument/2006/relationships/image" Target="../media/image14.emf"/></Relationships>
</file>

<file path=ppt/slides/_rels/slide43.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43.xml"/><Relationship Id="rId1" Type="http://schemas.openxmlformats.org/officeDocument/2006/relationships/slideLayout" Target="../slideLayouts/slideLayout14.xml"/><Relationship Id="rId4" Type="http://schemas.openxmlformats.org/officeDocument/2006/relationships/chart" Target="../charts/chart2.xml"/></Relationships>
</file>

<file path=ppt/slides/_rels/slide44.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44.xml"/><Relationship Id="rId1" Type="http://schemas.openxmlformats.org/officeDocument/2006/relationships/slideLayout" Target="../slideLayouts/slideLayout15.xml"/><Relationship Id="rId4" Type="http://schemas.openxmlformats.org/officeDocument/2006/relationships/hyperlink" Target="https://www.ssa.gov/cgi-bin/longevity.cgi"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5.xml"/><Relationship Id="rId1" Type="http://schemas.openxmlformats.org/officeDocument/2006/relationships/slideLayout" Target="../slideLayouts/slideLayout15.xml"/><Relationship Id="rId5" Type="http://schemas.openxmlformats.org/officeDocument/2006/relationships/image" Target="../media/image14.emf"/><Relationship Id="rId4" Type="http://schemas.openxmlformats.org/officeDocument/2006/relationships/image" Target="../media/image29.png"/></Relationships>
</file>

<file path=ppt/slides/_rels/slide4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6.xml"/><Relationship Id="rId1" Type="http://schemas.openxmlformats.org/officeDocument/2006/relationships/slideLayout" Target="../slideLayouts/slideLayout15.xml"/><Relationship Id="rId5" Type="http://schemas.openxmlformats.org/officeDocument/2006/relationships/image" Target="../media/image14.emf"/><Relationship Id="rId4" Type="http://schemas.openxmlformats.org/officeDocument/2006/relationships/image" Target="../media/image29.png"/></Relationships>
</file>

<file path=ppt/slides/_rels/slide47.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8.xml"/><Relationship Id="rId1" Type="http://schemas.openxmlformats.org/officeDocument/2006/relationships/slideLayout" Target="../slideLayouts/slideLayout5.xml"/><Relationship Id="rId6" Type="http://schemas.openxmlformats.org/officeDocument/2006/relationships/image" Target="../media/image14.emf"/><Relationship Id="rId5" Type="http://schemas.openxmlformats.org/officeDocument/2006/relationships/hyperlink" Target=",%20https:/www.ssa.gov/planners/retire/withdrawal.html" TargetMode="External"/><Relationship Id="rId4" Type="http://schemas.openxmlformats.org/officeDocument/2006/relationships/image" Target="../media/image16.png"/></Relationships>
</file>

<file path=ppt/slides/_rels/slide49.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49.xml"/><Relationship Id="rId1" Type="http://schemas.openxmlformats.org/officeDocument/2006/relationships/slideLayout" Target="../slideLayouts/slideLayout6.xml"/><Relationship Id="rId4" Type="http://schemas.openxmlformats.org/officeDocument/2006/relationships/hyperlink" Target="https://www.ssa.gov/benefits/retirement/planner/suspend.html"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7" Type="http://schemas.openxmlformats.org/officeDocument/2006/relationships/hyperlink" Target="http://www.oneazwealth.com/" TargetMode="External"/><Relationship Id="rId2" Type="http://schemas.openxmlformats.org/officeDocument/2006/relationships/notesSlide" Target="../notesSlides/notesSlide5.xml"/><Relationship Id="rId1" Type="http://schemas.openxmlformats.org/officeDocument/2006/relationships/slideLayout" Target="../slideLayouts/slideLayout35.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3" Type="http://schemas.openxmlformats.org/officeDocument/2006/relationships/hyperlink" Target="https://www.ssa.gov/oact/TRSUM/index.html" TargetMode="External"/><Relationship Id="rId2" Type="http://schemas.openxmlformats.org/officeDocument/2006/relationships/notesSlide" Target="../notesSlides/notesSlide50.xml"/><Relationship Id="rId1" Type="http://schemas.openxmlformats.org/officeDocument/2006/relationships/slideLayout" Target="../slideLayouts/slideLayout6.xml"/><Relationship Id="rId5" Type="http://schemas.openxmlformats.org/officeDocument/2006/relationships/chart" Target="../charts/chart3.xml"/><Relationship Id="rId4" Type="http://schemas.openxmlformats.org/officeDocument/2006/relationships/image" Target="../media/image14.emf"/></Relationships>
</file>

<file path=ppt/slides/_rels/slide5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1.xml"/><Relationship Id="rId1" Type="http://schemas.openxmlformats.org/officeDocument/2006/relationships/slideLayout" Target="../slideLayouts/slideLayout5.xml"/><Relationship Id="rId5" Type="http://schemas.openxmlformats.org/officeDocument/2006/relationships/image" Target="../media/image17.emf"/><Relationship Id="rId4" Type="http://schemas.openxmlformats.org/officeDocument/2006/relationships/image" Target="../media/image44.svg"/></Relationships>
</file>

<file path=ppt/slides/_rels/slide5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52.xm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53.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53.xml"/><Relationship Id="rId1" Type="http://schemas.openxmlformats.org/officeDocument/2006/relationships/slideLayout" Target="../slideLayouts/slideLayout15.xml"/><Relationship Id="rId4" Type="http://schemas.openxmlformats.org/officeDocument/2006/relationships/hyperlink" Target="https://www.ssa.gov/benefits/retirement/apply.html"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4.xml"/><Relationship Id="rId1" Type="http://schemas.openxmlformats.org/officeDocument/2006/relationships/slideLayout" Target="../slideLayouts/slideLayout15.xml"/></Relationships>
</file>

<file path=ppt/slides/_rels/slide55.xml.rels><?xml version="1.0" encoding="UTF-8" standalone="yes"?>
<Relationships xmlns="http://schemas.openxmlformats.org/package/2006/relationships"><Relationship Id="rId3" Type="http://schemas.openxmlformats.org/officeDocument/2006/relationships/image" Target="../media/image11.jpg"/><Relationship Id="rId7" Type="http://schemas.openxmlformats.org/officeDocument/2006/relationships/hyperlink" Target="http://www.oneazwealth.com/" TargetMode="External"/><Relationship Id="rId2" Type="http://schemas.openxmlformats.org/officeDocument/2006/relationships/notesSlide" Target="../notesSlides/notesSlide55.xml"/><Relationship Id="rId1" Type="http://schemas.openxmlformats.org/officeDocument/2006/relationships/slideLayout" Target="../slideLayouts/slideLayout35.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56.xml.rels><?xml version="1.0" encoding="UTF-8" standalone="yes"?>
<Relationships xmlns="http://schemas.openxmlformats.org/package/2006/relationships"><Relationship Id="rId3" Type="http://schemas.openxmlformats.org/officeDocument/2006/relationships/image" Target="../media/image11.jpg"/><Relationship Id="rId7" Type="http://schemas.openxmlformats.org/officeDocument/2006/relationships/hyperlink" Target="http://www.oneazwealth.com/" TargetMode="External"/><Relationship Id="rId2" Type="http://schemas.openxmlformats.org/officeDocument/2006/relationships/notesSlide" Target="../notesSlides/notesSlide56.xml"/><Relationship Id="rId1" Type="http://schemas.openxmlformats.org/officeDocument/2006/relationships/slideLayout" Target="../slideLayouts/slideLayout35.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3.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microsoft.com/office/2018/10/relationships/comments" Target="../comments/modernComment_10F_A00E1228.xml"/><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3.emf"/></Relationships>
</file>

<file path=ppt/slides/_rels/slide8.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1448BDE0-C9AD-464B-8026-CE714F452439}"/>
              </a:ext>
            </a:extLst>
          </p:cNvPr>
          <p:cNvSpPr>
            <a:spLocks noChangeArrowheads="1"/>
          </p:cNvSpPr>
          <p:nvPr/>
        </p:nvSpPr>
        <p:spPr bwMode="auto">
          <a:xfrm>
            <a:off x="2520863" y="4832130"/>
            <a:ext cx="7390895" cy="442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57141" tIns="28571" rIns="57141" bIns="28571" numCol="1" anchor="ctr" anchorCtr="0" compatLnSpc="1">
            <a:prstTxWarp prst="textNoShape">
              <a:avLst/>
            </a:prstTxWarp>
            <a:spAutoFit/>
          </a:bodyPr>
          <a:lstStyle/>
          <a:p>
            <a:pPr algn="just" defTabSz="761848" eaLnBrk="0" hangingPunct="0">
              <a:defRPr/>
            </a:pPr>
            <a:r>
              <a:rPr lang="en-US" sz="625" b="1" dirty="0">
                <a:solidFill>
                  <a:srgbClr val="A5A5A5">
                    <a:lumMod val="25000"/>
                  </a:srgbClr>
                </a:solidFill>
                <a:latin typeface="Avenir Next LT Pro Demi" panose="020B0704020202020204" pitchFamily="34" charset="0"/>
              </a:rPr>
              <a:t>Securities and advisory services are offered through LPL Financial (LPL), a registered investment advisor and broker-dealer (member FINRA/SIPC). </a:t>
            </a:r>
            <a:r>
              <a:rPr lang="en-US" sz="625" dirty="0">
                <a:solidFill>
                  <a:srgbClr val="A5A5A5">
                    <a:lumMod val="25000"/>
                  </a:srgbClr>
                </a:solidFill>
                <a:latin typeface="Avenir LT Std 35 Light" panose="020B0402020203020204" pitchFamily="34" charset="0"/>
              </a:rPr>
              <a:t>Insurance products are offered through LPL or its licensed affiliates. OneAZ Credit Union (OneAZ CU) and OneAZ Wealth Management </a:t>
            </a:r>
            <a:r>
              <a:rPr lang="en-US" sz="625" b="1" u="sng" dirty="0">
                <a:solidFill>
                  <a:srgbClr val="A5A5A5">
                    <a:lumMod val="25000"/>
                  </a:srgbClr>
                </a:solidFill>
                <a:latin typeface="Avenir Next LT Pro Demi" panose="020B0704020202020204" pitchFamily="34" charset="0"/>
              </a:rPr>
              <a:t>are not</a:t>
            </a:r>
            <a:r>
              <a:rPr lang="en-US" sz="625" dirty="0">
                <a:solidFill>
                  <a:srgbClr val="A5A5A5">
                    <a:lumMod val="25000"/>
                  </a:srgbClr>
                </a:solidFill>
                <a:latin typeface="Avenir Next LT Pro Demi" panose="020B0704020202020204" pitchFamily="34" charset="0"/>
              </a:rPr>
              <a:t> </a:t>
            </a:r>
            <a:r>
              <a:rPr lang="en-US" sz="625" dirty="0">
                <a:solidFill>
                  <a:srgbClr val="A5A5A5">
                    <a:lumMod val="25000"/>
                  </a:srgbClr>
                </a:solidFill>
                <a:latin typeface="Avenir LT Std 35 Light" panose="020B0402020203020204" pitchFamily="34" charset="0"/>
              </a:rPr>
              <a:t>registered as a broker-dealer or investment advisor. Registered representatives of LPL offer products and services using OneAZ Wealth Management, and may also be employees of OneAZ CU. These products and services are being offered through LPL or its affiliates, which are separate entities from, and not affiliates of, OneAZ CU nor OneAZ Wealth Management. Securities and insurance offered through LPL or its affiliates are: </a:t>
            </a:r>
            <a:endParaRPr lang="en-US" altLang="en-US" sz="625" dirty="0">
              <a:solidFill>
                <a:srgbClr val="A5A5A5">
                  <a:lumMod val="25000"/>
                </a:srgbClr>
              </a:solidFill>
              <a:latin typeface="Avenir LT Std 35 Light" panose="020B0402020203020204" pitchFamily="34" charset="0"/>
            </a:endParaRPr>
          </a:p>
        </p:txBody>
      </p:sp>
      <p:pic>
        <p:nvPicPr>
          <p:cNvPr id="4" name="Picture 3">
            <a:extLst>
              <a:ext uri="{FF2B5EF4-FFF2-40B4-BE49-F238E27FC236}">
                <a16:creationId xmlns:a16="http://schemas.microsoft.com/office/drawing/2014/main" id="{D6D954B9-9D66-4F07-B707-D690AA0154DA}"/>
              </a:ext>
            </a:extLst>
          </p:cNvPr>
          <p:cNvPicPr>
            <a:picLocks noChangeAspect="1"/>
          </p:cNvPicPr>
          <p:nvPr/>
        </p:nvPicPr>
        <p:blipFill>
          <a:blip r:embed="rId3"/>
          <a:srcRect/>
          <a:stretch/>
        </p:blipFill>
        <p:spPr>
          <a:xfrm>
            <a:off x="4295956" y="738446"/>
            <a:ext cx="3225024" cy="1240394"/>
          </a:xfrm>
          <a:prstGeom prst="rect">
            <a:avLst/>
          </a:prstGeom>
        </p:spPr>
      </p:pic>
      <p:graphicFrame>
        <p:nvGraphicFramePr>
          <p:cNvPr id="5" name="Table 4">
            <a:extLst>
              <a:ext uri="{FF2B5EF4-FFF2-40B4-BE49-F238E27FC236}">
                <a16:creationId xmlns:a16="http://schemas.microsoft.com/office/drawing/2014/main" id="{CBDF1576-7D01-49D1-B2D9-16F462264C25}"/>
              </a:ext>
            </a:extLst>
          </p:cNvPr>
          <p:cNvGraphicFramePr>
            <a:graphicFrameLocks noGrp="1"/>
          </p:cNvGraphicFramePr>
          <p:nvPr/>
        </p:nvGraphicFramePr>
        <p:xfrm>
          <a:off x="2520863" y="5294497"/>
          <a:ext cx="7390896" cy="283202"/>
        </p:xfrm>
        <a:graphic>
          <a:graphicData uri="http://schemas.openxmlformats.org/drawingml/2006/table">
            <a:tbl>
              <a:tblPr firstRow="1" firstCol="1" lastRow="1" lastCol="1" bandRow="1" bandCol="1"/>
              <a:tblGrid>
                <a:gridCol w="2110159">
                  <a:extLst>
                    <a:ext uri="{9D8B030D-6E8A-4147-A177-3AD203B41FA5}">
                      <a16:colId xmlns:a16="http://schemas.microsoft.com/office/drawing/2014/main" val="3236136599"/>
                    </a:ext>
                  </a:extLst>
                </a:gridCol>
                <a:gridCol w="1866968">
                  <a:extLst>
                    <a:ext uri="{9D8B030D-6E8A-4147-A177-3AD203B41FA5}">
                      <a16:colId xmlns:a16="http://schemas.microsoft.com/office/drawing/2014/main" val="677956393"/>
                    </a:ext>
                  </a:extLst>
                </a:gridCol>
                <a:gridCol w="2345917">
                  <a:extLst>
                    <a:ext uri="{9D8B030D-6E8A-4147-A177-3AD203B41FA5}">
                      <a16:colId xmlns:a16="http://schemas.microsoft.com/office/drawing/2014/main" val="180355062"/>
                    </a:ext>
                  </a:extLst>
                </a:gridCol>
                <a:gridCol w="1067852">
                  <a:extLst>
                    <a:ext uri="{9D8B030D-6E8A-4147-A177-3AD203B41FA5}">
                      <a16:colId xmlns:a16="http://schemas.microsoft.com/office/drawing/2014/main" val="330343158"/>
                    </a:ext>
                  </a:extLst>
                </a:gridCol>
              </a:tblGrid>
              <a:tr h="283202">
                <a:tc>
                  <a:txBody>
                    <a:bodyPr/>
                    <a:lstStyle/>
                    <a:p>
                      <a:pPr marL="192405" marR="0" algn="ctr">
                        <a:spcBef>
                          <a:spcPts val="90"/>
                        </a:spcBef>
                        <a:spcAft>
                          <a:spcPts val="0"/>
                        </a:spcAft>
                      </a:pPr>
                      <a:r>
                        <a:rPr lang="en-US" sz="700" b="1" dirty="0">
                          <a:solidFill>
                            <a:schemeClr val="bg2">
                              <a:lumMod val="25000"/>
                            </a:schemeClr>
                          </a:solidFill>
                          <a:effectLst/>
                          <a:latin typeface="Avenir Next LT Pro Demi" panose="020B0704020202020204" pitchFamily="34" charset="0"/>
                          <a:ea typeface="Lucida Sans" panose="020B0602030504020204" pitchFamily="34" charset="0"/>
                          <a:cs typeface="Lucida Sans" panose="020B0602030504020204" pitchFamily="34" charset="0"/>
                        </a:rPr>
                        <a:t>Not Insured by NCUA or</a:t>
                      </a:r>
                    </a:p>
                    <a:p>
                      <a:pPr marL="192405" marR="0" algn="ctr">
                        <a:spcBef>
                          <a:spcPts val="90"/>
                        </a:spcBef>
                        <a:spcAft>
                          <a:spcPts val="0"/>
                        </a:spcAft>
                      </a:pPr>
                      <a:r>
                        <a:rPr lang="en-US" sz="700" b="1" dirty="0">
                          <a:solidFill>
                            <a:schemeClr val="bg2">
                              <a:lumMod val="25000"/>
                            </a:schemeClr>
                          </a:solidFill>
                          <a:effectLst/>
                          <a:latin typeface="Avenir Next LT Pro Demi" panose="020B0704020202020204" pitchFamily="34" charset="0"/>
                          <a:ea typeface="Lucida Sans" panose="020B0602030504020204" pitchFamily="34" charset="0"/>
                          <a:cs typeface="Lucida Sans" panose="020B0602030504020204" pitchFamily="34" charset="0"/>
                        </a:rPr>
                        <a:t>Any Other Government Agency</a:t>
                      </a:r>
                      <a:endParaRPr lang="en-US" sz="700" dirty="0">
                        <a:solidFill>
                          <a:schemeClr val="bg2">
                            <a:lumMod val="25000"/>
                          </a:schemeClr>
                        </a:solidFill>
                        <a:effectLst/>
                        <a:latin typeface="Avenir Next LT Pro Demi" panose="020B0704020202020204" pitchFamily="34" charset="0"/>
                        <a:ea typeface="Lucida Sans" panose="020B0602030504020204" pitchFamily="34" charset="0"/>
                        <a:cs typeface="Lucida Sans" panose="020B0602030504020204" pitchFamily="34" charset="0"/>
                      </a:endParaRPr>
                    </a:p>
                  </a:txBody>
                  <a:tcPr marL="28571" marR="28571" marT="28571" marB="28571" anchor="ctr">
                    <a:lnL w="12700" cap="flat" cmpd="sng" algn="ctr">
                      <a:solidFill>
                        <a:srgbClr val="58595B"/>
                      </a:solidFill>
                      <a:prstDash val="solid"/>
                      <a:round/>
                      <a:headEnd type="none" w="med" len="med"/>
                      <a:tailEnd type="none" w="med" len="med"/>
                    </a:lnL>
                    <a:lnR w="12700" cap="flat" cmpd="sng" algn="ctr">
                      <a:solidFill>
                        <a:srgbClr val="58595B"/>
                      </a:solidFill>
                      <a:prstDash val="solid"/>
                      <a:round/>
                      <a:headEnd type="none" w="med" len="med"/>
                      <a:tailEnd type="none" w="med" len="med"/>
                    </a:lnR>
                    <a:lnT w="12700" cap="flat" cmpd="sng" algn="ctr">
                      <a:solidFill>
                        <a:srgbClr val="58595B"/>
                      </a:solidFill>
                      <a:prstDash val="solid"/>
                      <a:round/>
                      <a:headEnd type="none" w="med" len="med"/>
                      <a:tailEnd type="none" w="med" len="med"/>
                    </a:lnT>
                    <a:lnB w="12700" cap="flat" cmpd="sng" algn="ctr">
                      <a:solidFill>
                        <a:srgbClr val="58595B"/>
                      </a:solidFill>
                      <a:prstDash val="solid"/>
                      <a:round/>
                      <a:headEnd type="none" w="med" len="med"/>
                      <a:tailEnd type="none" w="med" len="med"/>
                    </a:lnB>
                  </a:tcPr>
                </a:tc>
                <a:tc>
                  <a:txBody>
                    <a:bodyPr/>
                    <a:lstStyle/>
                    <a:p>
                      <a:pPr marL="183515" marR="0" algn="ctr">
                        <a:spcBef>
                          <a:spcPts val="90"/>
                        </a:spcBef>
                        <a:spcAft>
                          <a:spcPts val="0"/>
                        </a:spcAft>
                      </a:pPr>
                      <a:r>
                        <a:rPr lang="en-US" sz="700" b="1" dirty="0">
                          <a:solidFill>
                            <a:schemeClr val="bg2">
                              <a:lumMod val="25000"/>
                            </a:schemeClr>
                          </a:solidFill>
                          <a:effectLst/>
                          <a:latin typeface="Avenir Next LT Pro Demi" panose="020B0704020202020204" pitchFamily="34" charset="0"/>
                          <a:ea typeface="Lucida Sans" panose="020B0602030504020204" pitchFamily="34" charset="0"/>
                          <a:cs typeface="Lucida Sans" panose="020B0602030504020204" pitchFamily="34" charset="0"/>
                        </a:rPr>
                        <a:t>Not Credit Union Guaranteed</a:t>
                      </a:r>
                      <a:endParaRPr lang="en-US" sz="700" dirty="0">
                        <a:solidFill>
                          <a:schemeClr val="bg2">
                            <a:lumMod val="25000"/>
                          </a:schemeClr>
                        </a:solidFill>
                        <a:effectLst/>
                        <a:latin typeface="Avenir Next LT Pro Demi" panose="020B0704020202020204" pitchFamily="34" charset="0"/>
                        <a:ea typeface="Lucida Sans" panose="020B0602030504020204" pitchFamily="34" charset="0"/>
                        <a:cs typeface="Lucida Sans" panose="020B0602030504020204" pitchFamily="34" charset="0"/>
                      </a:endParaRPr>
                    </a:p>
                  </a:txBody>
                  <a:tcPr marL="28571" marR="28571" marT="28571" marB="28571" anchor="ctr">
                    <a:lnL w="12700" cap="flat" cmpd="sng" algn="ctr">
                      <a:solidFill>
                        <a:srgbClr val="58595B"/>
                      </a:solidFill>
                      <a:prstDash val="solid"/>
                      <a:round/>
                      <a:headEnd type="none" w="med" len="med"/>
                      <a:tailEnd type="none" w="med" len="med"/>
                    </a:lnL>
                    <a:lnR w="12700" cap="flat" cmpd="sng" algn="ctr">
                      <a:solidFill>
                        <a:srgbClr val="58595B"/>
                      </a:solidFill>
                      <a:prstDash val="solid"/>
                      <a:round/>
                      <a:headEnd type="none" w="med" len="med"/>
                      <a:tailEnd type="none" w="med" len="med"/>
                    </a:lnR>
                    <a:lnT w="12700" cap="flat" cmpd="sng" algn="ctr">
                      <a:solidFill>
                        <a:srgbClr val="58595B"/>
                      </a:solidFill>
                      <a:prstDash val="solid"/>
                      <a:round/>
                      <a:headEnd type="none" w="med" len="med"/>
                      <a:tailEnd type="none" w="med" len="med"/>
                    </a:lnT>
                    <a:lnB w="12700" cap="flat" cmpd="sng" algn="ctr">
                      <a:solidFill>
                        <a:srgbClr val="58595B"/>
                      </a:solidFill>
                      <a:prstDash val="solid"/>
                      <a:round/>
                      <a:headEnd type="none" w="med" len="med"/>
                      <a:tailEnd type="none" w="med" len="med"/>
                    </a:lnB>
                  </a:tcPr>
                </a:tc>
                <a:tc>
                  <a:txBody>
                    <a:bodyPr/>
                    <a:lstStyle/>
                    <a:p>
                      <a:pPr marL="179070" marR="0" algn="ctr">
                        <a:spcBef>
                          <a:spcPts val="90"/>
                        </a:spcBef>
                        <a:spcAft>
                          <a:spcPts val="0"/>
                        </a:spcAft>
                      </a:pPr>
                      <a:r>
                        <a:rPr lang="en-US" sz="700" b="1" dirty="0">
                          <a:solidFill>
                            <a:schemeClr val="bg2">
                              <a:lumMod val="25000"/>
                            </a:schemeClr>
                          </a:solidFill>
                          <a:effectLst/>
                          <a:latin typeface="Avenir Next LT Pro Demi" panose="020B0704020202020204" pitchFamily="34" charset="0"/>
                          <a:ea typeface="Lucida Sans" panose="020B0602030504020204" pitchFamily="34" charset="0"/>
                          <a:cs typeface="Lucida Sans" panose="020B0602030504020204" pitchFamily="34" charset="0"/>
                        </a:rPr>
                        <a:t>Not Credit Union Deposits or Obligations</a:t>
                      </a:r>
                      <a:endParaRPr lang="en-US" sz="700" dirty="0">
                        <a:solidFill>
                          <a:schemeClr val="bg2">
                            <a:lumMod val="25000"/>
                          </a:schemeClr>
                        </a:solidFill>
                        <a:effectLst/>
                        <a:latin typeface="Avenir Next LT Pro Demi" panose="020B0704020202020204" pitchFamily="34" charset="0"/>
                        <a:ea typeface="Lucida Sans" panose="020B0602030504020204" pitchFamily="34" charset="0"/>
                        <a:cs typeface="Lucida Sans" panose="020B0602030504020204" pitchFamily="34" charset="0"/>
                      </a:endParaRPr>
                    </a:p>
                  </a:txBody>
                  <a:tcPr marL="28571" marR="28571" marT="28571" marB="28571" anchor="ctr">
                    <a:lnL w="12700" cap="flat" cmpd="sng" algn="ctr">
                      <a:solidFill>
                        <a:srgbClr val="58595B"/>
                      </a:solidFill>
                      <a:prstDash val="solid"/>
                      <a:round/>
                      <a:headEnd type="none" w="med" len="med"/>
                      <a:tailEnd type="none" w="med" len="med"/>
                    </a:lnL>
                    <a:lnR w="12700" cap="flat" cmpd="sng" algn="ctr">
                      <a:solidFill>
                        <a:srgbClr val="58595B"/>
                      </a:solidFill>
                      <a:prstDash val="solid"/>
                      <a:round/>
                      <a:headEnd type="none" w="med" len="med"/>
                      <a:tailEnd type="none" w="med" len="med"/>
                    </a:lnR>
                    <a:lnT w="12700" cap="flat" cmpd="sng" algn="ctr">
                      <a:solidFill>
                        <a:srgbClr val="58595B"/>
                      </a:solidFill>
                      <a:prstDash val="solid"/>
                      <a:round/>
                      <a:headEnd type="none" w="med" len="med"/>
                      <a:tailEnd type="none" w="med" len="med"/>
                    </a:lnT>
                    <a:lnB w="12700" cap="flat" cmpd="sng" algn="ctr">
                      <a:solidFill>
                        <a:srgbClr val="58595B"/>
                      </a:solidFill>
                      <a:prstDash val="solid"/>
                      <a:round/>
                      <a:headEnd type="none" w="med" len="med"/>
                      <a:tailEnd type="none" w="med" len="med"/>
                    </a:lnB>
                  </a:tcPr>
                </a:tc>
                <a:tc>
                  <a:txBody>
                    <a:bodyPr/>
                    <a:lstStyle/>
                    <a:p>
                      <a:pPr marL="179070" marR="0" algn="ctr">
                        <a:spcBef>
                          <a:spcPts val="90"/>
                        </a:spcBef>
                        <a:spcAft>
                          <a:spcPts val="0"/>
                        </a:spcAft>
                      </a:pPr>
                      <a:r>
                        <a:rPr lang="en-US" sz="700" b="1" dirty="0">
                          <a:solidFill>
                            <a:schemeClr val="bg2">
                              <a:lumMod val="25000"/>
                            </a:schemeClr>
                          </a:solidFill>
                          <a:effectLst/>
                          <a:latin typeface="Avenir Next LT Pro Demi" panose="020B0704020202020204" pitchFamily="34" charset="0"/>
                          <a:ea typeface="Lucida Sans" panose="020B0602030504020204" pitchFamily="34" charset="0"/>
                          <a:cs typeface="Lucida Sans" panose="020B0602030504020204" pitchFamily="34" charset="0"/>
                        </a:rPr>
                        <a:t>May Lose Value</a:t>
                      </a:r>
                    </a:p>
                  </a:txBody>
                  <a:tcPr marL="28571" marR="28571" marT="28571" marB="28571" anchor="ctr">
                    <a:lnL w="12700" cap="flat" cmpd="sng" algn="ctr">
                      <a:solidFill>
                        <a:srgbClr val="58595B"/>
                      </a:solidFill>
                      <a:prstDash val="solid"/>
                      <a:round/>
                      <a:headEnd type="none" w="med" len="med"/>
                      <a:tailEnd type="none" w="med" len="med"/>
                    </a:lnL>
                    <a:lnR w="12700" cap="flat" cmpd="sng" algn="ctr">
                      <a:solidFill>
                        <a:srgbClr val="58595B"/>
                      </a:solidFill>
                      <a:prstDash val="solid"/>
                      <a:round/>
                      <a:headEnd type="none" w="med" len="med"/>
                      <a:tailEnd type="none" w="med" len="med"/>
                    </a:lnR>
                    <a:lnT w="12700" cap="flat" cmpd="sng" algn="ctr">
                      <a:solidFill>
                        <a:srgbClr val="58595B"/>
                      </a:solidFill>
                      <a:prstDash val="solid"/>
                      <a:round/>
                      <a:headEnd type="none" w="med" len="med"/>
                      <a:tailEnd type="none" w="med" len="med"/>
                    </a:lnT>
                    <a:lnB w="12700" cap="flat" cmpd="sng" algn="ctr">
                      <a:solidFill>
                        <a:srgbClr val="58595B"/>
                      </a:solidFill>
                      <a:prstDash val="solid"/>
                      <a:round/>
                      <a:headEnd type="none" w="med" len="med"/>
                      <a:tailEnd type="none" w="med" len="med"/>
                    </a:lnB>
                  </a:tcPr>
                </a:tc>
                <a:extLst>
                  <a:ext uri="{0D108BD9-81ED-4DB2-BD59-A6C34878D82A}">
                    <a16:rowId xmlns:a16="http://schemas.microsoft.com/office/drawing/2014/main" val="2167034240"/>
                  </a:ext>
                </a:extLst>
              </a:tr>
            </a:tbl>
          </a:graphicData>
        </a:graphic>
      </p:graphicFrame>
      <p:sp>
        <p:nvSpPr>
          <p:cNvPr id="6" name="TextBox 5">
            <a:extLst>
              <a:ext uri="{FF2B5EF4-FFF2-40B4-BE49-F238E27FC236}">
                <a16:creationId xmlns:a16="http://schemas.microsoft.com/office/drawing/2014/main" id="{B710B081-7FF1-44AA-B461-8F3620372D74}"/>
              </a:ext>
            </a:extLst>
          </p:cNvPr>
          <p:cNvSpPr txBox="1"/>
          <p:nvPr/>
        </p:nvSpPr>
        <p:spPr>
          <a:xfrm>
            <a:off x="2520863" y="4593717"/>
            <a:ext cx="7390895" cy="284693"/>
          </a:xfrm>
          <a:prstGeom prst="rect">
            <a:avLst/>
          </a:prstGeom>
          <a:noFill/>
        </p:spPr>
        <p:txBody>
          <a:bodyPr wrap="square" rtlCol="0">
            <a:spAutoFit/>
          </a:bodyPr>
          <a:lstStyle/>
          <a:p>
            <a:pPr defTabSz="761848" eaLnBrk="0" hangingPunct="0">
              <a:defRPr/>
            </a:pPr>
            <a:r>
              <a:rPr lang="en-US" sz="625" dirty="0">
                <a:solidFill>
                  <a:srgbClr val="A5A5A5">
                    <a:lumMod val="25000"/>
                  </a:srgbClr>
                </a:solidFill>
                <a:latin typeface="Avenir LT Std 35 Light" panose="020B0402020203020204" pitchFamily="34" charset="0"/>
              </a:rPr>
              <a:t>This presentation was created for educational and informational purposes only and is not intended as ERISA, tax, legal or investment advice. If you are seeking investment advice specific to your needs, such advice services must be obtained on your own separate from this educational presentation.</a:t>
            </a:r>
          </a:p>
        </p:txBody>
      </p:sp>
      <p:sp>
        <p:nvSpPr>
          <p:cNvPr id="8" name="TextBox 7">
            <a:extLst>
              <a:ext uri="{FF2B5EF4-FFF2-40B4-BE49-F238E27FC236}">
                <a16:creationId xmlns:a16="http://schemas.microsoft.com/office/drawing/2014/main" id="{1921B723-49B7-D7B5-C6E5-CB3F448E4CCC}"/>
              </a:ext>
            </a:extLst>
          </p:cNvPr>
          <p:cNvSpPr txBox="1"/>
          <p:nvPr/>
        </p:nvSpPr>
        <p:spPr>
          <a:xfrm>
            <a:off x="2520863" y="4251345"/>
            <a:ext cx="7390895" cy="573234"/>
          </a:xfrm>
          <a:prstGeom prst="rect">
            <a:avLst/>
          </a:prstGeom>
          <a:noFill/>
        </p:spPr>
        <p:txBody>
          <a:bodyPr wrap="square" rtlCol="0">
            <a:spAutoFit/>
          </a:bodyPr>
          <a:lstStyle/>
          <a:p>
            <a:pPr defTabSz="761848" eaLnBrk="0" hangingPunct="0">
              <a:defRPr/>
            </a:pPr>
            <a:r>
              <a:rPr lang="en-US" sz="625" dirty="0">
                <a:solidFill>
                  <a:srgbClr val="A5A5A5">
                    <a:lumMod val="25000"/>
                  </a:srgbClr>
                </a:solidFill>
                <a:latin typeface="Avenir LT Std 35 Light" panose="020B0402020203020204" pitchFamily="34" charset="0"/>
              </a:rPr>
              <a:t>Your Credit Union (“Financial Institution”) provides referrals to financial professionals of LPL Financial LLC (“LPL”) pursuant to an agreement that allows LPL to pay the Financial Institution for these referrals. This creates an incentive for the Financial Institution to make these referrals, resulting in a conflict of interest. The Financial Institution is not a current client of LPL for brokerage or advisory services.</a:t>
            </a:r>
          </a:p>
          <a:p>
            <a:pPr defTabSz="761848" eaLnBrk="0" hangingPunct="0">
              <a:defRPr/>
            </a:pPr>
            <a:r>
              <a:rPr lang="en-US" sz="625" dirty="0">
                <a:solidFill>
                  <a:srgbClr val="A5A5A5">
                    <a:lumMod val="25000"/>
                  </a:srgbClr>
                </a:solidFill>
                <a:latin typeface="Avenir LT Std 35 Light" panose="020B0402020203020204" pitchFamily="34" charset="0"/>
              </a:rPr>
              <a:t>Please visit https://www.lpl.com/disclosures/is-lpl-relationship-disclosure.html for more detailed information.</a:t>
            </a:r>
          </a:p>
          <a:p>
            <a:pPr defTabSz="761848" eaLnBrk="0" hangingPunct="0">
              <a:defRPr/>
            </a:pPr>
            <a:r>
              <a:rPr lang="en-US" sz="625" dirty="0">
                <a:solidFill>
                  <a:srgbClr val="A5A5A5">
                    <a:lumMod val="25000"/>
                  </a:srgbClr>
                </a:solidFill>
                <a:latin typeface="Avenir LT Std 35 Light" panose="020B0402020203020204" pitchFamily="34" charset="0"/>
              </a:rPr>
              <a:t> </a:t>
            </a:r>
          </a:p>
        </p:txBody>
      </p:sp>
      <p:sp>
        <p:nvSpPr>
          <p:cNvPr id="2" name="Text Placeholder 4">
            <a:extLst>
              <a:ext uri="{FF2B5EF4-FFF2-40B4-BE49-F238E27FC236}">
                <a16:creationId xmlns:a16="http://schemas.microsoft.com/office/drawing/2014/main" id="{7362E761-6872-4859-C7A8-8B97A72C5CED}"/>
              </a:ext>
            </a:extLst>
          </p:cNvPr>
          <p:cNvSpPr txBox="1">
            <a:spLocks/>
          </p:cNvSpPr>
          <p:nvPr/>
        </p:nvSpPr>
        <p:spPr>
          <a:xfrm>
            <a:off x="4099234" y="2812327"/>
            <a:ext cx="4672870" cy="76549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761848">
              <a:spcBef>
                <a:spcPts val="833"/>
              </a:spcBef>
              <a:buNone/>
              <a:defRPr/>
            </a:pPr>
            <a:r>
              <a:rPr lang="en-US" sz="1666" b="1" dirty="0">
                <a:solidFill>
                  <a:srgbClr val="1A2F59"/>
                </a:solidFill>
                <a:latin typeface="Avenir LT Std 65 Medium"/>
              </a:rPr>
              <a:t>The presentation will begin shortly.</a:t>
            </a:r>
          </a:p>
        </p:txBody>
      </p:sp>
      <p:sp>
        <p:nvSpPr>
          <p:cNvPr id="10" name="TextBox 9">
            <a:extLst>
              <a:ext uri="{FF2B5EF4-FFF2-40B4-BE49-F238E27FC236}">
                <a16:creationId xmlns:a16="http://schemas.microsoft.com/office/drawing/2014/main" id="{BD0F8445-4CBA-31B2-EDFF-1CEAD3AAB92C}"/>
              </a:ext>
            </a:extLst>
          </p:cNvPr>
          <p:cNvSpPr txBox="1"/>
          <p:nvPr/>
        </p:nvSpPr>
        <p:spPr>
          <a:xfrm>
            <a:off x="3705152" y="5554322"/>
            <a:ext cx="5022670" cy="194990"/>
          </a:xfrm>
          <a:prstGeom prst="rect">
            <a:avLst/>
          </a:prstGeom>
          <a:noFill/>
        </p:spPr>
        <p:txBody>
          <a:bodyPr wrap="square" rtlCol="0">
            <a:spAutoFit/>
          </a:bodyPr>
          <a:lstStyle/>
          <a:p>
            <a:pPr defTabSz="761970" fontAlgn="auto">
              <a:spcBef>
                <a:spcPts val="0"/>
              </a:spcBef>
              <a:spcAft>
                <a:spcPts val="0"/>
              </a:spcAft>
              <a:defRPr/>
            </a:pPr>
            <a:r>
              <a:rPr lang="en-US" sz="667" b="1" dirty="0">
                <a:solidFill>
                  <a:srgbClr val="A5A5A5">
                    <a:lumMod val="25000"/>
                  </a:srgbClr>
                </a:solidFill>
                <a:latin typeface="Avenir LT Std 35 Light" panose="020B0402020203020204" pitchFamily="34" charset="0"/>
              </a:rPr>
              <a:t>OneAZ Wealth Management | (877) 566-0517 | </a:t>
            </a:r>
            <a:r>
              <a:rPr lang="en-US" sz="667" b="1" dirty="0">
                <a:solidFill>
                  <a:prstClr val="black"/>
                </a:solidFill>
                <a:latin typeface="Avenir LT Std 35 Light" panose="020B0402020203020204" pitchFamily="34" charset="0"/>
                <a:hlinkClick r:id="rId4">
                  <a:extLst>
                    <a:ext uri="{A12FA001-AC4F-418D-AE19-62706E023703}">
                      <ahyp:hlinkClr xmlns:ahyp="http://schemas.microsoft.com/office/drawing/2018/hyperlinkcolor" val="tx"/>
                    </a:ext>
                  </a:extLst>
                </a:hlinkClick>
              </a:rPr>
              <a:t>www.OneAZWealth.com</a:t>
            </a:r>
            <a:r>
              <a:rPr lang="en-US" sz="667" b="1" dirty="0">
                <a:solidFill>
                  <a:prstClr val="black"/>
                </a:solidFill>
                <a:latin typeface="Avenir LT Std 35 Light" panose="020B0402020203020204" pitchFamily="34" charset="0"/>
              </a:rPr>
              <a:t> </a:t>
            </a:r>
            <a:r>
              <a:rPr lang="en-US" sz="667" b="1" dirty="0">
                <a:solidFill>
                  <a:srgbClr val="A5A5A5">
                    <a:lumMod val="25000"/>
                  </a:srgbClr>
                </a:solidFill>
                <a:latin typeface="Avenir LT Std 35 Light" panose="020B0402020203020204" pitchFamily="34" charset="0"/>
              </a:rPr>
              <a:t>| Safe For Public Distribution.</a:t>
            </a:r>
          </a:p>
        </p:txBody>
      </p:sp>
      <p:sp>
        <p:nvSpPr>
          <p:cNvPr id="7" name="TextBox 6">
            <a:extLst>
              <a:ext uri="{FF2B5EF4-FFF2-40B4-BE49-F238E27FC236}">
                <a16:creationId xmlns:a16="http://schemas.microsoft.com/office/drawing/2014/main" id="{4726D39A-BE8C-1CA5-4725-A18B6F603DC6}"/>
              </a:ext>
            </a:extLst>
          </p:cNvPr>
          <p:cNvSpPr txBox="1"/>
          <p:nvPr/>
        </p:nvSpPr>
        <p:spPr>
          <a:xfrm>
            <a:off x="2511217" y="4135350"/>
            <a:ext cx="7390895" cy="188513"/>
          </a:xfrm>
          <a:prstGeom prst="rect">
            <a:avLst/>
          </a:prstGeom>
          <a:noFill/>
        </p:spPr>
        <p:txBody>
          <a:bodyPr wrap="square" rtlCol="0">
            <a:spAutoFit/>
          </a:bodyPr>
          <a:lstStyle/>
          <a:p>
            <a:pPr defTabSz="761848" eaLnBrk="0" hangingPunct="0">
              <a:defRPr/>
            </a:pPr>
            <a:r>
              <a:rPr lang="en-US" sz="625" dirty="0">
                <a:solidFill>
                  <a:srgbClr val="A5A5A5">
                    <a:lumMod val="25000"/>
                  </a:srgbClr>
                </a:solidFill>
                <a:latin typeface="Avenir LT Std 35 Light" panose="020B0402020203020204" pitchFamily="34" charset="0"/>
              </a:rPr>
              <a:t>OneAZ Wealth Management, OneAZ Credit Union and LPL Financial are not affiliated with any other referenced entity.</a:t>
            </a:r>
          </a:p>
        </p:txBody>
      </p:sp>
    </p:spTree>
    <p:extLst>
      <p:ext uri="{BB962C8B-B14F-4D97-AF65-F5344CB8AC3E}">
        <p14:creationId xmlns:p14="http://schemas.microsoft.com/office/powerpoint/2010/main" val="639891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8">
            <a:extLst>
              <a:ext uri="{FF2B5EF4-FFF2-40B4-BE49-F238E27FC236}">
                <a16:creationId xmlns:a16="http://schemas.microsoft.com/office/drawing/2014/main" id="{AFE088AC-7BD3-A18C-360A-2AA830B2F86D}"/>
              </a:ext>
            </a:extLst>
          </p:cNvPr>
          <p:cNvSpPr/>
          <p:nvPr/>
        </p:nvSpPr>
        <p:spPr>
          <a:xfrm>
            <a:off x="-174811" y="-80682"/>
            <a:ext cx="8875059" cy="5889811"/>
          </a:xfrm>
          <a:custGeom>
            <a:avLst/>
            <a:gdLst>
              <a:gd name="connsiteX0" fmla="*/ 40341 w 7274859"/>
              <a:gd name="connsiteY0" fmla="*/ 0 h 5889811"/>
              <a:gd name="connsiteX1" fmla="*/ 2138083 w 7274859"/>
              <a:gd name="connsiteY1" fmla="*/ 0 h 5889811"/>
              <a:gd name="connsiteX2" fmla="*/ 7274859 w 7274859"/>
              <a:gd name="connsiteY2" fmla="*/ 5163670 h 5889811"/>
              <a:gd name="connsiteX3" fmla="*/ 4706471 w 7274859"/>
              <a:gd name="connsiteY3" fmla="*/ 5876364 h 5889811"/>
              <a:gd name="connsiteX4" fmla="*/ 0 w 7274859"/>
              <a:gd name="connsiteY4" fmla="*/ 5889811 h 5889811"/>
              <a:gd name="connsiteX5" fmla="*/ 40341 w 7274859"/>
              <a:gd name="connsiteY5" fmla="*/ 0 h 5889811"/>
              <a:gd name="connsiteX0" fmla="*/ 40341 w 5472953"/>
              <a:gd name="connsiteY0" fmla="*/ 0 h 5889811"/>
              <a:gd name="connsiteX1" fmla="*/ 2138083 w 5472953"/>
              <a:gd name="connsiteY1" fmla="*/ 0 h 5889811"/>
              <a:gd name="connsiteX2" fmla="*/ 5472953 w 5472953"/>
              <a:gd name="connsiteY2" fmla="*/ 3415553 h 5889811"/>
              <a:gd name="connsiteX3" fmla="*/ 4706471 w 5472953"/>
              <a:gd name="connsiteY3" fmla="*/ 5876364 h 5889811"/>
              <a:gd name="connsiteX4" fmla="*/ 0 w 5472953"/>
              <a:gd name="connsiteY4" fmla="*/ 5889811 h 5889811"/>
              <a:gd name="connsiteX5" fmla="*/ 40341 w 5472953"/>
              <a:gd name="connsiteY5" fmla="*/ 0 h 5889811"/>
              <a:gd name="connsiteX0" fmla="*/ 40341 w 5472953"/>
              <a:gd name="connsiteY0" fmla="*/ 0 h 5889811"/>
              <a:gd name="connsiteX1" fmla="*/ 2138083 w 5472953"/>
              <a:gd name="connsiteY1" fmla="*/ 0 h 5889811"/>
              <a:gd name="connsiteX2" fmla="*/ 5472953 w 5472953"/>
              <a:gd name="connsiteY2" fmla="*/ 3415553 h 5889811"/>
              <a:gd name="connsiteX3" fmla="*/ 3133165 w 5472953"/>
              <a:gd name="connsiteY3" fmla="*/ 5876364 h 5889811"/>
              <a:gd name="connsiteX4" fmla="*/ 0 w 5472953"/>
              <a:gd name="connsiteY4" fmla="*/ 5889811 h 5889811"/>
              <a:gd name="connsiteX5" fmla="*/ 40341 w 5472953"/>
              <a:gd name="connsiteY5" fmla="*/ 0 h 5889811"/>
              <a:gd name="connsiteX0" fmla="*/ 40341 w 5499848"/>
              <a:gd name="connsiteY0" fmla="*/ 0 h 5889811"/>
              <a:gd name="connsiteX1" fmla="*/ 2138083 w 5499848"/>
              <a:gd name="connsiteY1" fmla="*/ 0 h 5889811"/>
              <a:gd name="connsiteX2" fmla="*/ 5499848 w 5499848"/>
              <a:gd name="connsiteY2" fmla="*/ 3482788 h 5889811"/>
              <a:gd name="connsiteX3" fmla="*/ 3133165 w 5499848"/>
              <a:gd name="connsiteY3" fmla="*/ 5876364 h 5889811"/>
              <a:gd name="connsiteX4" fmla="*/ 0 w 5499848"/>
              <a:gd name="connsiteY4" fmla="*/ 5889811 h 5889811"/>
              <a:gd name="connsiteX5" fmla="*/ 40341 w 5499848"/>
              <a:gd name="connsiteY5" fmla="*/ 0 h 5889811"/>
              <a:gd name="connsiteX0" fmla="*/ 40341 w 8875059"/>
              <a:gd name="connsiteY0" fmla="*/ 0 h 5889811"/>
              <a:gd name="connsiteX1" fmla="*/ 8875059 w 8875059"/>
              <a:gd name="connsiteY1" fmla="*/ 53789 h 5889811"/>
              <a:gd name="connsiteX2" fmla="*/ 5499848 w 8875059"/>
              <a:gd name="connsiteY2" fmla="*/ 3482788 h 5889811"/>
              <a:gd name="connsiteX3" fmla="*/ 3133165 w 8875059"/>
              <a:gd name="connsiteY3" fmla="*/ 5876364 h 5889811"/>
              <a:gd name="connsiteX4" fmla="*/ 0 w 8875059"/>
              <a:gd name="connsiteY4" fmla="*/ 5889811 h 5889811"/>
              <a:gd name="connsiteX5" fmla="*/ 40341 w 8875059"/>
              <a:gd name="connsiteY5" fmla="*/ 0 h 5889811"/>
              <a:gd name="connsiteX0" fmla="*/ 40341 w 8875059"/>
              <a:gd name="connsiteY0" fmla="*/ 0 h 5889811"/>
              <a:gd name="connsiteX1" fmla="*/ 8875059 w 8875059"/>
              <a:gd name="connsiteY1" fmla="*/ 53789 h 5889811"/>
              <a:gd name="connsiteX2" fmla="*/ 5564394 w 8875059"/>
              <a:gd name="connsiteY2" fmla="*/ 3364454 h 5889811"/>
              <a:gd name="connsiteX3" fmla="*/ 3133165 w 8875059"/>
              <a:gd name="connsiteY3" fmla="*/ 5876364 h 5889811"/>
              <a:gd name="connsiteX4" fmla="*/ 0 w 8875059"/>
              <a:gd name="connsiteY4" fmla="*/ 5889811 h 5889811"/>
              <a:gd name="connsiteX5" fmla="*/ 40341 w 8875059"/>
              <a:gd name="connsiteY5" fmla="*/ 0 h 5889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75059" h="5889811">
                <a:moveTo>
                  <a:pt x="40341" y="0"/>
                </a:moveTo>
                <a:lnTo>
                  <a:pt x="8875059" y="53789"/>
                </a:lnTo>
                <a:lnTo>
                  <a:pt x="5564394" y="3364454"/>
                </a:lnTo>
                <a:lnTo>
                  <a:pt x="3133165" y="5876364"/>
                </a:lnTo>
                <a:lnTo>
                  <a:pt x="0" y="5889811"/>
                </a:lnTo>
                <a:lnTo>
                  <a:pt x="40341"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345323" y="-43842"/>
            <a:ext cx="4845899" cy="5791189"/>
          </a:xfrm>
          <a:custGeom>
            <a:avLst/>
            <a:gdLst>
              <a:gd name="connsiteX0" fmla="*/ 3336924 w 4797424"/>
              <a:gd name="connsiteY0" fmla="*/ 0 h 5715000"/>
              <a:gd name="connsiteX1" fmla="*/ 4797424 w 4797424"/>
              <a:gd name="connsiteY1" fmla="*/ 12700 h 5715000"/>
              <a:gd name="connsiteX2" fmla="*/ 4797424 w 4797424"/>
              <a:gd name="connsiteY2" fmla="*/ 5715000 h 5715000"/>
              <a:gd name="connsiteX3" fmla="*/ 2296496 w 4797424"/>
              <a:gd name="connsiteY3" fmla="*/ 5715000 h 5715000"/>
              <a:gd name="connsiteX4" fmla="*/ 0 w 4797424"/>
              <a:gd name="connsiteY4" fmla="*/ 3387354 h 5715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97424" h="5715000">
                <a:moveTo>
                  <a:pt x="3336924" y="0"/>
                </a:moveTo>
                <a:lnTo>
                  <a:pt x="4797424" y="12700"/>
                </a:lnTo>
                <a:lnTo>
                  <a:pt x="4797424" y="5715000"/>
                </a:lnTo>
                <a:lnTo>
                  <a:pt x="2296496" y="5715000"/>
                </a:lnTo>
                <a:lnTo>
                  <a:pt x="0" y="3387354"/>
                </a:lnTo>
                <a:close/>
              </a:path>
            </a:pathLst>
          </a:custGeom>
        </p:spPr>
      </p:pic>
      <p:sp>
        <p:nvSpPr>
          <p:cNvPr id="6" name="Text Placeholder 5"/>
          <p:cNvSpPr>
            <a:spLocks noGrp="1"/>
          </p:cNvSpPr>
          <p:nvPr>
            <p:ph type="body" sz="quarter" idx="11"/>
          </p:nvPr>
        </p:nvSpPr>
        <p:spPr>
          <a:xfrm>
            <a:off x="431801" y="1403945"/>
            <a:ext cx="4825999" cy="1409700"/>
          </a:xfrm>
        </p:spPr>
        <p:txBody>
          <a:bodyPr/>
          <a:lstStyle/>
          <a:p>
            <a:r>
              <a:rPr lang="en-US" dirty="0"/>
              <a:t>Regardless of when you plan to retire, Social Security will likely be an important part of the road ahead</a:t>
            </a:r>
          </a:p>
          <a:p>
            <a:endParaRPr lang="en-US" dirty="0"/>
          </a:p>
          <a:p>
            <a:endParaRPr lang="en-US" dirty="0"/>
          </a:p>
          <a:p>
            <a:endParaRPr lang="en-US" dirty="0"/>
          </a:p>
          <a:p>
            <a:endParaRPr lang="en-US" dirty="0"/>
          </a:p>
        </p:txBody>
      </p:sp>
      <p:sp>
        <p:nvSpPr>
          <p:cNvPr id="8" name="Text Placeholder 7"/>
          <p:cNvSpPr>
            <a:spLocks noGrp="1"/>
          </p:cNvSpPr>
          <p:nvPr>
            <p:ph type="body" sz="quarter" idx="10"/>
          </p:nvPr>
        </p:nvSpPr>
        <p:spPr>
          <a:xfrm>
            <a:off x="431800" y="-40832"/>
            <a:ext cx="7092585" cy="1409700"/>
          </a:xfrm>
        </p:spPr>
        <p:txBody>
          <a:bodyPr/>
          <a:lstStyle/>
          <a:p>
            <a:r>
              <a:rPr lang="en-US" dirty="0"/>
              <a:t>What lies ahead?</a:t>
            </a:r>
          </a:p>
        </p:txBody>
      </p:sp>
      <p:cxnSp>
        <p:nvCxnSpPr>
          <p:cNvPr id="17" name="Straight Connector 16"/>
          <p:cNvCxnSpPr>
            <a:cxnSpLocks/>
          </p:cNvCxnSpPr>
          <p:nvPr/>
        </p:nvCxnSpPr>
        <p:spPr>
          <a:xfrm flipH="1" flipV="1">
            <a:off x="5337950" y="3369629"/>
            <a:ext cx="2436601" cy="2473235"/>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Slide Number Placeholder 28">
            <a:extLst>
              <a:ext uri="{FF2B5EF4-FFF2-40B4-BE49-F238E27FC236}">
                <a16:creationId xmlns:a16="http://schemas.microsoft.com/office/drawing/2014/main" id="{9E759006-7C26-F647-A527-9393CD23AB9D}"/>
              </a:ext>
            </a:extLst>
          </p:cNvPr>
          <p:cNvSpPr>
            <a:spLocks noGrp="1"/>
          </p:cNvSpPr>
          <p:nvPr>
            <p:ph type="sldNum" sz="quarter" idx="4"/>
          </p:nvPr>
        </p:nvSpPr>
        <p:spPr>
          <a:xfrm>
            <a:off x="430212" y="5343266"/>
            <a:ext cx="217488" cy="303212"/>
          </a:xfrm>
        </p:spPr>
        <p:txBody>
          <a:bodyPr/>
          <a:lstStyle/>
          <a:p>
            <a:fld id="{B086DA8C-2EC5-4397-8842-B74E3AC9ED83}" type="slidenum">
              <a:rPr lang="en-US" smtClean="0">
                <a:solidFill>
                  <a:schemeClr val="bg1"/>
                </a:solidFill>
              </a:rPr>
              <a:pPr/>
              <a:t>10</a:t>
            </a:fld>
            <a:endParaRPr lang="en-US" dirty="0">
              <a:solidFill>
                <a:schemeClr val="bg1"/>
              </a:solidFill>
            </a:endParaRPr>
          </a:p>
        </p:txBody>
      </p:sp>
      <p:cxnSp>
        <p:nvCxnSpPr>
          <p:cNvPr id="3" name="Straight Connector 2"/>
          <p:cNvCxnSpPr>
            <a:cxnSpLocks/>
          </p:cNvCxnSpPr>
          <p:nvPr/>
        </p:nvCxnSpPr>
        <p:spPr>
          <a:xfrm flipH="1">
            <a:off x="2981325" y="-54643"/>
            <a:ext cx="5759769" cy="5793456"/>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50136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6D2E962-D71D-EF4E-A2EC-268300BFFEF2}"/>
              </a:ext>
            </a:extLst>
          </p:cNvPr>
          <p:cNvSpPr/>
          <p:nvPr/>
        </p:nvSpPr>
        <p:spPr>
          <a:xfrm>
            <a:off x="8202099" y="5043592"/>
            <a:ext cx="1957901" cy="6714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1" y="0"/>
            <a:ext cx="6150314" cy="57232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3" name="Group 22"/>
          <p:cNvGrpSpPr/>
          <p:nvPr/>
        </p:nvGrpSpPr>
        <p:grpSpPr>
          <a:xfrm>
            <a:off x="-1" y="2133362"/>
            <a:ext cx="1030567" cy="3581638"/>
            <a:chOff x="-1" y="2133362"/>
            <a:chExt cx="1030567" cy="3581638"/>
          </a:xfrm>
        </p:grpSpPr>
        <p:pic>
          <p:nvPicPr>
            <p:cNvPr id="25" name="Picture 24"/>
            <p:cNvPicPr>
              <a:picLocks noChangeAspect="1"/>
            </p:cNvPicPr>
            <p:nvPr/>
          </p:nvPicPr>
          <p:blipFill rotWithShape="1">
            <a:blip r:embed="rId3" cstate="screen">
              <a:extLst>
                <a:ext uri="{28A0092B-C50C-407E-A947-70E740481C1C}">
                  <a14:useLocalDpi xmlns:a14="http://schemas.microsoft.com/office/drawing/2010/main"/>
                </a:ext>
              </a:extLst>
            </a:blip>
            <a:srcRect l="15479" b="6451"/>
            <a:stretch/>
          </p:blipFill>
          <p:spPr>
            <a:xfrm>
              <a:off x="-1" y="2133362"/>
              <a:ext cx="1030567" cy="3581638"/>
            </a:xfrm>
            <a:prstGeom prst="rect">
              <a:avLst/>
            </a:prstGeom>
          </p:spPr>
        </p:pic>
        <p:sp>
          <p:nvSpPr>
            <p:cNvPr id="24" name="Freeform 5"/>
            <p:cNvSpPr>
              <a:spLocks/>
            </p:cNvSpPr>
            <p:nvPr/>
          </p:nvSpPr>
          <p:spPr bwMode="auto">
            <a:xfrm flipV="1">
              <a:off x="0" y="3280229"/>
              <a:ext cx="759931" cy="2434770"/>
            </a:xfrm>
            <a:custGeom>
              <a:avLst/>
              <a:gdLst>
                <a:gd name="T0" fmla="*/ 10892 w 10892"/>
                <a:gd name="T1" fmla="*/ 0 h 2292"/>
                <a:gd name="T2" fmla="*/ 0 w 10892"/>
                <a:gd name="T3" fmla="*/ 2292 h 2292"/>
                <a:gd name="T4" fmla="*/ 0 w 10892"/>
                <a:gd name="T5" fmla="*/ 0 h 2292"/>
                <a:gd name="T6" fmla="*/ 10892 w 10892"/>
                <a:gd name="T7" fmla="*/ 0 h 2292"/>
              </a:gdLst>
              <a:ahLst/>
              <a:cxnLst>
                <a:cxn ang="0">
                  <a:pos x="T0" y="T1"/>
                </a:cxn>
                <a:cxn ang="0">
                  <a:pos x="T2" y="T3"/>
                </a:cxn>
                <a:cxn ang="0">
                  <a:pos x="T4" y="T5"/>
                </a:cxn>
                <a:cxn ang="0">
                  <a:pos x="T6" y="T7"/>
                </a:cxn>
              </a:cxnLst>
              <a:rect l="0" t="0" r="r" b="b"/>
              <a:pathLst>
                <a:path w="10892" h="2292">
                  <a:moveTo>
                    <a:pt x="10892" y="0"/>
                  </a:moveTo>
                  <a:lnTo>
                    <a:pt x="0" y="2292"/>
                  </a:lnTo>
                  <a:lnTo>
                    <a:pt x="0" y="0"/>
                  </a:lnTo>
                  <a:lnTo>
                    <a:pt x="10892" y="0"/>
                  </a:lnTo>
                  <a:close/>
                </a:path>
              </a:pathLst>
            </a:custGeom>
            <a:solidFill>
              <a:srgbClr val="013A94">
                <a:alpha val="90000"/>
              </a:srgb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mn-cs"/>
              </a:endParaRPr>
            </a:p>
          </p:txBody>
        </p:sp>
      </p:grpSp>
      <p:sp>
        <p:nvSpPr>
          <p:cNvPr id="29" name="Freeform 5"/>
          <p:cNvSpPr>
            <a:spLocks/>
          </p:cNvSpPr>
          <p:nvPr/>
        </p:nvSpPr>
        <p:spPr bwMode="auto">
          <a:xfrm flipV="1">
            <a:off x="4418584" y="0"/>
            <a:ext cx="4863798" cy="5723220"/>
          </a:xfrm>
          <a:custGeom>
            <a:avLst/>
            <a:gdLst>
              <a:gd name="T0" fmla="*/ 3752 w 3752"/>
              <a:gd name="T1" fmla="*/ 4345 h 4345"/>
              <a:gd name="T2" fmla="*/ 0 w 3752"/>
              <a:gd name="T3" fmla="*/ 4345 h 4345"/>
              <a:gd name="T4" fmla="*/ 1094 w 3752"/>
              <a:gd name="T5" fmla="*/ 0 h 4345"/>
              <a:gd name="T6" fmla="*/ 3752 w 3752"/>
              <a:gd name="T7" fmla="*/ 0 h 4345"/>
              <a:gd name="T8" fmla="*/ 3752 w 3752"/>
              <a:gd name="T9" fmla="*/ 4345 h 4345"/>
              <a:gd name="connsiteX0" fmla="*/ 7771 w 10000"/>
              <a:gd name="connsiteY0" fmla="*/ 10000 h 10000"/>
              <a:gd name="connsiteX1" fmla="*/ 0 w 10000"/>
              <a:gd name="connsiteY1" fmla="*/ 10000 h 10000"/>
              <a:gd name="connsiteX2" fmla="*/ 2916 w 10000"/>
              <a:gd name="connsiteY2" fmla="*/ 0 h 10000"/>
              <a:gd name="connsiteX3" fmla="*/ 10000 w 10000"/>
              <a:gd name="connsiteY3" fmla="*/ 0 h 10000"/>
              <a:gd name="connsiteX4" fmla="*/ 7771 w 10000"/>
              <a:gd name="connsiteY4" fmla="*/ 10000 h 10000"/>
              <a:gd name="connsiteX0" fmla="*/ 7771 w 8754"/>
              <a:gd name="connsiteY0" fmla="*/ 10000 h 10000"/>
              <a:gd name="connsiteX1" fmla="*/ 0 w 8754"/>
              <a:gd name="connsiteY1" fmla="*/ 10000 h 10000"/>
              <a:gd name="connsiteX2" fmla="*/ 2916 w 8754"/>
              <a:gd name="connsiteY2" fmla="*/ 0 h 10000"/>
              <a:gd name="connsiteX3" fmla="*/ 8754 w 8754"/>
              <a:gd name="connsiteY3" fmla="*/ 11 h 10000"/>
              <a:gd name="connsiteX4" fmla="*/ 7771 w 8754"/>
              <a:gd name="connsiteY4" fmla="*/ 1000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54" h="10000">
                <a:moveTo>
                  <a:pt x="7771" y="10000"/>
                </a:moveTo>
                <a:lnTo>
                  <a:pt x="0" y="10000"/>
                </a:lnTo>
                <a:lnTo>
                  <a:pt x="2916" y="0"/>
                </a:lnTo>
                <a:lnTo>
                  <a:pt x="8754" y="11"/>
                </a:lnTo>
                <a:lnTo>
                  <a:pt x="7771" y="10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31" name="Content Placeholder 15"/>
          <p:cNvSpPr txBox="1">
            <a:spLocks/>
          </p:cNvSpPr>
          <p:nvPr/>
        </p:nvSpPr>
        <p:spPr bwMode="auto">
          <a:xfrm>
            <a:off x="5841931" y="873508"/>
            <a:ext cx="3967037" cy="39388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177800" indent="-177800" algn="l" rtl="0" eaLnBrk="1" fontAlgn="base" hangingPunct="1">
              <a:lnSpc>
                <a:spcPct val="95000"/>
              </a:lnSpc>
              <a:spcBef>
                <a:spcPct val="20000"/>
              </a:spcBef>
              <a:spcAft>
                <a:spcPct val="0"/>
              </a:spcAft>
              <a:buClr>
                <a:schemeClr val="accent1"/>
              </a:buClr>
              <a:buChar char="•"/>
              <a:defRPr sz="2000">
                <a:solidFill>
                  <a:schemeClr val="tx1"/>
                </a:solidFill>
                <a:latin typeface="+mn-lt"/>
                <a:ea typeface="+mn-ea"/>
                <a:cs typeface="+mn-cs"/>
              </a:defRPr>
            </a:lvl1pPr>
            <a:lvl2pPr marL="400050" indent="-204788" algn="l" rtl="0" eaLnBrk="1" fontAlgn="base" hangingPunct="1">
              <a:lnSpc>
                <a:spcPct val="95000"/>
              </a:lnSpc>
              <a:spcBef>
                <a:spcPct val="20000"/>
              </a:spcBef>
              <a:spcAft>
                <a:spcPct val="0"/>
              </a:spcAft>
              <a:buClr>
                <a:schemeClr val="accent1"/>
              </a:buClr>
              <a:buFont typeface="Arial" charset="0"/>
              <a:buChar char="–"/>
              <a:defRPr>
                <a:solidFill>
                  <a:schemeClr val="tx1"/>
                </a:solidFill>
                <a:latin typeface="+mn-lt"/>
              </a:defRPr>
            </a:lvl2pPr>
            <a:lvl3pPr marL="606425" indent="-171450" algn="l" rtl="0" eaLnBrk="1" fontAlgn="base" hangingPunct="1">
              <a:lnSpc>
                <a:spcPct val="95000"/>
              </a:lnSpc>
              <a:spcBef>
                <a:spcPct val="20000"/>
              </a:spcBef>
              <a:spcAft>
                <a:spcPct val="0"/>
              </a:spcAft>
              <a:buClr>
                <a:schemeClr val="accent1"/>
              </a:buClr>
              <a:buChar char="•"/>
              <a:defRPr sz="1600">
                <a:solidFill>
                  <a:schemeClr val="tx1"/>
                </a:solidFill>
                <a:latin typeface="+mn-lt"/>
              </a:defRPr>
            </a:lvl3pPr>
            <a:lvl4pPr marL="823913" indent="-207963" algn="l" rtl="0" eaLnBrk="1" fontAlgn="base" hangingPunct="1">
              <a:lnSpc>
                <a:spcPct val="95000"/>
              </a:lnSpc>
              <a:spcBef>
                <a:spcPct val="20000"/>
              </a:spcBef>
              <a:spcAft>
                <a:spcPct val="0"/>
              </a:spcAft>
              <a:buClr>
                <a:schemeClr val="accent1"/>
              </a:buClr>
              <a:buFont typeface="Arial" charset="0"/>
              <a:buChar char="–"/>
              <a:defRPr sz="1400">
                <a:solidFill>
                  <a:schemeClr val="tx1"/>
                </a:solidFill>
                <a:latin typeface="+mn-lt"/>
              </a:defRPr>
            </a:lvl4pPr>
            <a:lvl5pPr marL="1031875" indent="-190500" algn="l" rtl="0" eaLnBrk="1" fontAlgn="base" hangingPunct="1">
              <a:lnSpc>
                <a:spcPct val="95000"/>
              </a:lnSpc>
              <a:spcBef>
                <a:spcPct val="20000"/>
              </a:spcBef>
              <a:spcAft>
                <a:spcPct val="0"/>
              </a:spcAft>
              <a:buClr>
                <a:schemeClr val="accent1"/>
              </a:buClr>
              <a:buFont typeface="Arial" charset="0"/>
              <a:buChar char="»"/>
              <a:defRPr sz="1400">
                <a:solidFill>
                  <a:schemeClr val="tx1"/>
                </a:solidFill>
                <a:latin typeface="+mn-lt"/>
              </a:defRPr>
            </a:lvl5pPr>
            <a:lvl6pPr marL="1489075" indent="-190500" algn="l" rtl="0" eaLnBrk="1" fontAlgn="base" hangingPunct="1">
              <a:lnSpc>
                <a:spcPct val="95000"/>
              </a:lnSpc>
              <a:spcBef>
                <a:spcPct val="20000"/>
              </a:spcBef>
              <a:spcAft>
                <a:spcPct val="0"/>
              </a:spcAft>
              <a:buClr>
                <a:schemeClr val="accent1"/>
              </a:buClr>
              <a:buFont typeface="Arial" pitchFamily="34" charset="0"/>
              <a:buChar char="»"/>
              <a:defRPr sz="1400">
                <a:solidFill>
                  <a:schemeClr val="tx1"/>
                </a:solidFill>
                <a:latin typeface="+mn-lt"/>
              </a:defRPr>
            </a:lvl6pPr>
            <a:lvl7pPr marL="1946275" indent="-190500" algn="l" rtl="0" eaLnBrk="1" fontAlgn="base" hangingPunct="1">
              <a:lnSpc>
                <a:spcPct val="95000"/>
              </a:lnSpc>
              <a:spcBef>
                <a:spcPct val="20000"/>
              </a:spcBef>
              <a:spcAft>
                <a:spcPct val="0"/>
              </a:spcAft>
              <a:buClr>
                <a:schemeClr val="accent1"/>
              </a:buClr>
              <a:buFont typeface="Arial" pitchFamily="34" charset="0"/>
              <a:buChar char="»"/>
              <a:defRPr sz="1400">
                <a:solidFill>
                  <a:schemeClr val="tx1"/>
                </a:solidFill>
                <a:latin typeface="+mn-lt"/>
              </a:defRPr>
            </a:lvl7pPr>
            <a:lvl8pPr marL="2403475" indent="-190500" algn="l" rtl="0" eaLnBrk="1" fontAlgn="base" hangingPunct="1">
              <a:lnSpc>
                <a:spcPct val="95000"/>
              </a:lnSpc>
              <a:spcBef>
                <a:spcPct val="20000"/>
              </a:spcBef>
              <a:spcAft>
                <a:spcPct val="0"/>
              </a:spcAft>
              <a:buClr>
                <a:schemeClr val="accent1"/>
              </a:buClr>
              <a:buFont typeface="Arial" pitchFamily="34" charset="0"/>
              <a:buChar char="»"/>
              <a:defRPr sz="1400">
                <a:solidFill>
                  <a:schemeClr val="tx1"/>
                </a:solidFill>
                <a:latin typeface="+mn-lt"/>
              </a:defRPr>
            </a:lvl8pPr>
            <a:lvl9pPr marL="2860675" indent="-190500" algn="l" rtl="0" eaLnBrk="1" fontAlgn="base" hangingPunct="1">
              <a:lnSpc>
                <a:spcPct val="95000"/>
              </a:lnSpc>
              <a:spcBef>
                <a:spcPct val="20000"/>
              </a:spcBef>
              <a:spcAft>
                <a:spcPct val="0"/>
              </a:spcAft>
              <a:buClr>
                <a:schemeClr val="accent1"/>
              </a:buClr>
              <a:buFont typeface="Arial" pitchFamily="34" charset="0"/>
              <a:buChar char="»"/>
              <a:defRPr sz="1400">
                <a:solidFill>
                  <a:schemeClr val="tx1"/>
                </a:solidFill>
                <a:latin typeface="+mn-lt"/>
              </a:defRPr>
            </a:lvl9pPr>
          </a:lstStyle>
          <a:p>
            <a:pPr marL="0" indent="0">
              <a:lnSpc>
                <a:spcPct val="90000"/>
              </a:lnSpc>
              <a:spcBef>
                <a:spcPts val="600"/>
              </a:spcBef>
              <a:spcAft>
                <a:spcPts val="1800"/>
              </a:spcAft>
              <a:buNone/>
            </a:pPr>
            <a:r>
              <a:rPr lang="en-US" sz="2400" b="1" dirty="0">
                <a:solidFill>
                  <a:schemeClr val="tx2"/>
                </a:solidFill>
                <a:latin typeface="+mj-lt"/>
                <a:cs typeface="Myriad Arabic" panose="01010101010101010101" pitchFamily="50" charset="-78"/>
              </a:rPr>
              <a:t>Established in 1935 </a:t>
            </a:r>
            <a:r>
              <a:rPr lang="en-US" sz="2400" dirty="0">
                <a:latin typeface="+mj-lt"/>
                <a:cs typeface="Myriad Arabic" panose="01010101010101010101" pitchFamily="50" charset="-78"/>
              </a:rPr>
              <a:t>to pay retirement benefits to the primary worker</a:t>
            </a:r>
          </a:p>
          <a:p>
            <a:pPr marL="0" indent="0">
              <a:lnSpc>
                <a:spcPct val="90000"/>
              </a:lnSpc>
              <a:spcBef>
                <a:spcPts val="600"/>
              </a:spcBef>
              <a:spcAft>
                <a:spcPts val="1800"/>
              </a:spcAft>
              <a:buNone/>
            </a:pPr>
            <a:r>
              <a:rPr lang="en-US" sz="2400" b="1" dirty="0">
                <a:solidFill>
                  <a:schemeClr val="tx2"/>
                </a:solidFill>
                <a:latin typeface="+mj-lt"/>
                <a:cs typeface="Myriad Arabic" panose="01010101010101010101" pitchFamily="50" charset="-78"/>
              </a:rPr>
              <a:t>A 1939 change added survivors' benefits</a:t>
            </a:r>
            <a:r>
              <a:rPr lang="en-US" sz="2400" dirty="0">
                <a:solidFill>
                  <a:schemeClr val="bg1"/>
                </a:solidFill>
                <a:latin typeface="+mj-lt"/>
                <a:cs typeface="Myriad Arabic" panose="01010101010101010101" pitchFamily="50" charset="-78"/>
              </a:rPr>
              <a:t> </a:t>
            </a:r>
            <a:r>
              <a:rPr lang="en-US" sz="2400" dirty="0">
                <a:latin typeface="+mj-lt"/>
                <a:cs typeface="Myriad Arabic" panose="01010101010101010101" pitchFamily="50" charset="-78"/>
              </a:rPr>
              <a:t>and benefits for the retiree’s spouse and children</a:t>
            </a:r>
          </a:p>
          <a:p>
            <a:pPr marL="0" indent="0">
              <a:lnSpc>
                <a:spcPct val="90000"/>
              </a:lnSpc>
              <a:spcBef>
                <a:spcPts val="600"/>
              </a:spcBef>
              <a:spcAft>
                <a:spcPts val="1800"/>
              </a:spcAft>
              <a:buNone/>
            </a:pPr>
            <a:r>
              <a:rPr lang="en-US" sz="2400" b="1" dirty="0">
                <a:solidFill>
                  <a:schemeClr val="tx2"/>
                </a:solidFill>
                <a:cs typeface="Myriad Arabic" panose="01010101010101010101" pitchFamily="50" charset="-78"/>
              </a:rPr>
              <a:t>In 1956, disability benefits </a:t>
            </a:r>
            <a:r>
              <a:rPr lang="en-US" sz="2400" dirty="0">
                <a:cs typeface="Myriad Arabic" panose="01010101010101010101" pitchFamily="50" charset="-78"/>
              </a:rPr>
              <a:t>were added</a:t>
            </a:r>
            <a:endParaRPr lang="en-US" sz="2400" dirty="0">
              <a:latin typeface="+mj-lt"/>
              <a:cs typeface="Myriad Arabic" panose="01010101010101010101" pitchFamily="50" charset="-78"/>
            </a:endParaRPr>
          </a:p>
        </p:txBody>
      </p:sp>
      <p:cxnSp>
        <p:nvCxnSpPr>
          <p:cNvPr id="32" name="Straight Connector 31"/>
          <p:cNvCxnSpPr>
            <a:cxnSpLocks/>
          </p:cNvCxnSpPr>
          <p:nvPr/>
        </p:nvCxnSpPr>
        <p:spPr>
          <a:xfrm>
            <a:off x="5942562" y="2050161"/>
            <a:ext cx="3742503"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948600" y="5315808"/>
            <a:ext cx="4260397" cy="215444"/>
          </a:xfrm>
          <a:prstGeom prst="rect">
            <a:avLst/>
          </a:prstGeom>
          <a:noFill/>
        </p:spPr>
        <p:txBody>
          <a:bodyPr wrap="square" rtlCol="0">
            <a:spAutoFit/>
          </a:bodyPr>
          <a:lstStyle/>
          <a:p>
            <a:r>
              <a:rPr lang="en-US" sz="800" dirty="0">
                <a:solidFill>
                  <a:schemeClr val="bg1"/>
                </a:solidFill>
                <a:latin typeface="Arial Narrow" panose="020B0604020202020204" pitchFamily="34" charset="0"/>
                <a:cs typeface="Arial Narrow" panose="020B0604020202020204" pitchFamily="34" charset="0"/>
              </a:rPr>
              <a:t>SOURCE  |  Social Security Administration, FAQs, undated, </a:t>
            </a:r>
            <a:r>
              <a:rPr lang="en-US" sz="800" dirty="0">
                <a:solidFill>
                  <a:schemeClr val="bg1"/>
                </a:solidFill>
                <a:latin typeface="Arial Narrow" panose="020B0604020202020204" pitchFamily="34" charset="0"/>
                <a:ea typeface="Arial" charset="0"/>
                <a:cs typeface="Arial Narrow" panose="020B0604020202020204" pitchFamily="34" charset="0"/>
                <a:hlinkClick r:id="rId4">
                  <a:extLst>
                    <a:ext uri="{A12FA001-AC4F-418D-AE19-62706E023703}">
                      <ahyp:hlinkClr xmlns:ahyp="http://schemas.microsoft.com/office/drawing/2018/hyperlinkcolor" val="tx"/>
                    </a:ext>
                  </a:extLst>
                </a:hlinkClick>
              </a:rPr>
              <a:t>https://www.ssa.gov/history/hfaq.html</a:t>
            </a:r>
            <a:endParaRPr lang="en-US" sz="800" dirty="0">
              <a:solidFill>
                <a:schemeClr val="bg1"/>
              </a:solidFill>
              <a:latin typeface="Arial Narrow" panose="020B0604020202020204" pitchFamily="34" charset="0"/>
              <a:ea typeface="Arial" charset="0"/>
              <a:cs typeface="Arial Narrow" panose="020B0604020202020204" pitchFamily="34" charset="0"/>
            </a:endParaRPr>
          </a:p>
        </p:txBody>
      </p:sp>
      <p:sp>
        <p:nvSpPr>
          <p:cNvPr id="41" name="Rectangle 2"/>
          <p:cNvSpPr txBox="1">
            <a:spLocks noChangeArrowheads="1"/>
          </p:cNvSpPr>
          <p:nvPr/>
        </p:nvSpPr>
        <p:spPr bwMode="auto">
          <a:xfrm>
            <a:off x="619487" y="1067164"/>
            <a:ext cx="3945439"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45720" rIns="91440" bIns="45720" numCol="1" anchor="t" anchorCtr="0" compatLnSpc="1">
            <a:prstTxWarp prst="textNoShape">
              <a:avLst/>
            </a:prstTxWarp>
            <a:spAutoFit/>
          </a:bodyPr>
          <a:lstStyle>
            <a:lvl1pPr algn="l" rtl="0" eaLnBrk="1" fontAlgn="base" hangingPunct="1">
              <a:lnSpc>
                <a:spcPct val="100000"/>
              </a:lnSpc>
              <a:spcBef>
                <a:spcPct val="0"/>
              </a:spcBef>
              <a:spcAft>
                <a:spcPct val="0"/>
              </a:spcAft>
              <a:defRPr sz="2600" b="1">
                <a:solidFill>
                  <a:schemeClr val="accent1"/>
                </a:solidFill>
                <a:latin typeface="Rockwell" panose="02060603020205020403" pitchFamily="18" charset="0"/>
                <a:ea typeface="+mj-ea"/>
                <a:cs typeface="+mj-cs"/>
              </a:defRPr>
            </a:lvl1pPr>
            <a:lvl2pPr algn="l" rtl="0" eaLnBrk="1" fontAlgn="base" hangingPunct="1">
              <a:lnSpc>
                <a:spcPct val="90000"/>
              </a:lnSpc>
              <a:spcBef>
                <a:spcPct val="0"/>
              </a:spcBef>
              <a:spcAft>
                <a:spcPct val="0"/>
              </a:spcAft>
              <a:defRPr sz="2600">
                <a:solidFill>
                  <a:schemeClr val="accent1"/>
                </a:solidFill>
                <a:latin typeface="Arial" pitchFamily="34" charset="0"/>
              </a:defRPr>
            </a:lvl2pPr>
            <a:lvl3pPr algn="l" rtl="0" eaLnBrk="1" fontAlgn="base" hangingPunct="1">
              <a:lnSpc>
                <a:spcPct val="90000"/>
              </a:lnSpc>
              <a:spcBef>
                <a:spcPct val="0"/>
              </a:spcBef>
              <a:spcAft>
                <a:spcPct val="0"/>
              </a:spcAft>
              <a:defRPr sz="2600">
                <a:solidFill>
                  <a:schemeClr val="accent1"/>
                </a:solidFill>
                <a:latin typeface="Arial" pitchFamily="34" charset="0"/>
              </a:defRPr>
            </a:lvl3pPr>
            <a:lvl4pPr algn="l" rtl="0" eaLnBrk="1" fontAlgn="base" hangingPunct="1">
              <a:lnSpc>
                <a:spcPct val="90000"/>
              </a:lnSpc>
              <a:spcBef>
                <a:spcPct val="0"/>
              </a:spcBef>
              <a:spcAft>
                <a:spcPct val="0"/>
              </a:spcAft>
              <a:defRPr sz="2600">
                <a:solidFill>
                  <a:schemeClr val="accent1"/>
                </a:solidFill>
                <a:latin typeface="Arial" pitchFamily="34" charset="0"/>
              </a:defRPr>
            </a:lvl4pPr>
            <a:lvl5pPr algn="l" rtl="0" eaLnBrk="1" fontAlgn="base" hangingPunct="1">
              <a:lnSpc>
                <a:spcPct val="90000"/>
              </a:lnSpc>
              <a:spcBef>
                <a:spcPct val="0"/>
              </a:spcBef>
              <a:spcAft>
                <a:spcPct val="0"/>
              </a:spcAft>
              <a:defRPr sz="2600">
                <a:solidFill>
                  <a:schemeClr val="accent1"/>
                </a:solidFill>
                <a:latin typeface="Arial" pitchFamily="34" charset="0"/>
              </a:defRPr>
            </a:lvl5pPr>
            <a:lvl6pPr marL="457196" algn="l" rtl="0" eaLnBrk="1" fontAlgn="base" hangingPunct="1">
              <a:lnSpc>
                <a:spcPct val="90000"/>
              </a:lnSpc>
              <a:spcBef>
                <a:spcPct val="0"/>
              </a:spcBef>
              <a:spcAft>
                <a:spcPct val="0"/>
              </a:spcAft>
              <a:defRPr sz="2600">
                <a:solidFill>
                  <a:schemeClr val="accent1"/>
                </a:solidFill>
                <a:latin typeface="Arial" pitchFamily="34" charset="0"/>
              </a:defRPr>
            </a:lvl6pPr>
            <a:lvl7pPr marL="914391" algn="l" rtl="0" eaLnBrk="1" fontAlgn="base" hangingPunct="1">
              <a:lnSpc>
                <a:spcPct val="90000"/>
              </a:lnSpc>
              <a:spcBef>
                <a:spcPct val="0"/>
              </a:spcBef>
              <a:spcAft>
                <a:spcPct val="0"/>
              </a:spcAft>
              <a:defRPr sz="2600">
                <a:solidFill>
                  <a:schemeClr val="accent1"/>
                </a:solidFill>
                <a:latin typeface="Arial" pitchFamily="34" charset="0"/>
              </a:defRPr>
            </a:lvl7pPr>
            <a:lvl8pPr marL="1371587" algn="l" rtl="0" eaLnBrk="1" fontAlgn="base" hangingPunct="1">
              <a:lnSpc>
                <a:spcPct val="90000"/>
              </a:lnSpc>
              <a:spcBef>
                <a:spcPct val="0"/>
              </a:spcBef>
              <a:spcAft>
                <a:spcPct val="0"/>
              </a:spcAft>
              <a:defRPr sz="2600">
                <a:solidFill>
                  <a:schemeClr val="accent1"/>
                </a:solidFill>
                <a:latin typeface="Arial" pitchFamily="34" charset="0"/>
              </a:defRPr>
            </a:lvl8pPr>
            <a:lvl9pPr marL="1828782" algn="l" rtl="0" eaLnBrk="1" fontAlgn="base" hangingPunct="1">
              <a:lnSpc>
                <a:spcPct val="90000"/>
              </a:lnSpc>
              <a:spcBef>
                <a:spcPct val="0"/>
              </a:spcBef>
              <a:spcAft>
                <a:spcPct val="0"/>
              </a:spcAft>
              <a:defRPr sz="2600">
                <a:solidFill>
                  <a:schemeClr val="accent1"/>
                </a:solidFill>
                <a:latin typeface="Arial" pitchFamily="34" charset="0"/>
              </a:defRPr>
            </a:lvl9pPr>
          </a:lstStyle>
          <a:p>
            <a:r>
              <a:rPr lang="en-US" b="0" kern="0" dirty="0">
                <a:solidFill>
                  <a:schemeClr val="bg1"/>
                </a:solidFill>
              </a:rPr>
              <a:t>The Beginning of </a:t>
            </a:r>
            <a:endParaRPr lang="en-US" sz="3800" dirty="0">
              <a:solidFill>
                <a:schemeClr val="accent1">
                  <a:lumMod val="40000"/>
                  <a:lumOff val="60000"/>
                </a:schemeClr>
              </a:solidFill>
            </a:endParaRPr>
          </a:p>
        </p:txBody>
      </p:sp>
      <p:sp>
        <p:nvSpPr>
          <p:cNvPr id="42" name="Rectangle 2"/>
          <p:cNvSpPr txBox="1">
            <a:spLocks noChangeArrowheads="1"/>
          </p:cNvSpPr>
          <p:nvPr/>
        </p:nvSpPr>
        <p:spPr bwMode="auto">
          <a:xfrm>
            <a:off x="619487" y="1479914"/>
            <a:ext cx="3642797" cy="6186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45720" rIns="91440" bIns="45720" numCol="1" anchor="t" anchorCtr="0" compatLnSpc="1">
            <a:prstTxWarp prst="textNoShape">
              <a:avLst/>
            </a:prstTxWarp>
            <a:spAutoFit/>
          </a:bodyPr>
          <a:lstStyle>
            <a:lvl1pPr algn="l" rtl="0" eaLnBrk="1" fontAlgn="base" hangingPunct="1">
              <a:lnSpc>
                <a:spcPct val="100000"/>
              </a:lnSpc>
              <a:spcBef>
                <a:spcPct val="0"/>
              </a:spcBef>
              <a:spcAft>
                <a:spcPct val="0"/>
              </a:spcAft>
              <a:defRPr sz="2600" b="1">
                <a:solidFill>
                  <a:schemeClr val="accent1"/>
                </a:solidFill>
                <a:latin typeface="Rockwell" panose="02060603020205020403" pitchFamily="18" charset="0"/>
                <a:ea typeface="+mj-ea"/>
                <a:cs typeface="+mj-cs"/>
              </a:defRPr>
            </a:lvl1pPr>
            <a:lvl2pPr algn="l" rtl="0" eaLnBrk="1" fontAlgn="base" hangingPunct="1">
              <a:lnSpc>
                <a:spcPct val="90000"/>
              </a:lnSpc>
              <a:spcBef>
                <a:spcPct val="0"/>
              </a:spcBef>
              <a:spcAft>
                <a:spcPct val="0"/>
              </a:spcAft>
              <a:defRPr sz="2600">
                <a:solidFill>
                  <a:schemeClr val="accent1"/>
                </a:solidFill>
                <a:latin typeface="Arial" pitchFamily="34" charset="0"/>
              </a:defRPr>
            </a:lvl2pPr>
            <a:lvl3pPr algn="l" rtl="0" eaLnBrk="1" fontAlgn="base" hangingPunct="1">
              <a:lnSpc>
                <a:spcPct val="90000"/>
              </a:lnSpc>
              <a:spcBef>
                <a:spcPct val="0"/>
              </a:spcBef>
              <a:spcAft>
                <a:spcPct val="0"/>
              </a:spcAft>
              <a:defRPr sz="2600">
                <a:solidFill>
                  <a:schemeClr val="accent1"/>
                </a:solidFill>
                <a:latin typeface="Arial" pitchFamily="34" charset="0"/>
              </a:defRPr>
            </a:lvl3pPr>
            <a:lvl4pPr algn="l" rtl="0" eaLnBrk="1" fontAlgn="base" hangingPunct="1">
              <a:lnSpc>
                <a:spcPct val="90000"/>
              </a:lnSpc>
              <a:spcBef>
                <a:spcPct val="0"/>
              </a:spcBef>
              <a:spcAft>
                <a:spcPct val="0"/>
              </a:spcAft>
              <a:defRPr sz="2600">
                <a:solidFill>
                  <a:schemeClr val="accent1"/>
                </a:solidFill>
                <a:latin typeface="Arial" pitchFamily="34" charset="0"/>
              </a:defRPr>
            </a:lvl4pPr>
            <a:lvl5pPr algn="l" rtl="0" eaLnBrk="1" fontAlgn="base" hangingPunct="1">
              <a:lnSpc>
                <a:spcPct val="90000"/>
              </a:lnSpc>
              <a:spcBef>
                <a:spcPct val="0"/>
              </a:spcBef>
              <a:spcAft>
                <a:spcPct val="0"/>
              </a:spcAft>
              <a:defRPr sz="2600">
                <a:solidFill>
                  <a:schemeClr val="accent1"/>
                </a:solidFill>
                <a:latin typeface="Arial" pitchFamily="34" charset="0"/>
              </a:defRPr>
            </a:lvl5pPr>
            <a:lvl6pPr marL="457196" algn="l" rtl="0" eaLnBrk="1" fontAlgn="base" hangingPunct="1">
              <a:lnSpc>
                <a:spcPct val="90000"/>
              </a:lnSpc>
              <a:spcBef>
                <a:spcPct val="0"/>
              </a:spcBef>
              <a:spcAft>
                <a:spcPct val="0"/>
              </a:spcAft>
              <a:defRPr sz="2600">
                <a:solidFill>
                  <a:schemeClr val="accent1"/>
                </a:solidFill>
                <a:latin typeface="Arial" pitchFamily="34" charset="0"/>
              </a:defRPr>
            </a:lvl6pPr>
            <a:lvl7pPr marL="914391" algn="l" rtl="0" eaLnBrk="1" fontAlgn="base" hangingPunct="1">
              <a:lnSpc>
                <a:spcPct val="90000"/>
              </a:lnSpc>
              <a:spcBef>
                <a:spcPct val="0"/>
              </a:spcBef>
              <a:spcAft>
                <a:spcPct val="0"/>
              </a:spcAft>
              <a:defRPr sz="2600">
                <a:solidFill>
                  <a:schemeClr val="accent1"/>
                </a:solidFill>
                <a:latin typeface="Arial" pitchFamily="34" charset="0"/>
              </a:defRPr>
            </a:lvl7pPr>
            <a:lvl8pPr marL="1371587" algn="l" rtl="0" eaLnBrk="1" fontAlgn="base" hangingPunct="1">
              <a:lnSpc>
                <a:spcPct val="90000"/>
              </a:lnSpc>
              <a:spcBef>
                <a:spcPct val="0"/>
              </a:spcBef>
              <a:spcAft>
                <a:spcPct val="0"/>
              </a:spcAft>
              <a:defRPr sz="2600">
                <a:solidFill>
                  <a:schemeClr val="accent1"/>
                </a:solidFill>
                <a:latin typeface="Arial" pitchFamily="34" charset="0"/>
              </a:defRPr>
            </a:lvl8pPr>
            <a:lvl9pPr marL="1828782" algn="l" rtl="0" eaLnBrk="1" fontAlgn="base" hangingPunct="1">
              <a:lnSpc>
                <a:spcPct val="90000"/>
              </a:lnSpc>
              <a:spcBef>
                <a:spcPct val="0"/>
              </a:spcBef>
              <a:spcAft>
                <a:spcPct val="0"/>
              </a:spcAft>
              <a:defRPr sz="2600">
                <a:solidFill>
                  <a:schemeClr val="accent1"/>
                </a:solidFill>
                <a:latin typeface="Arial" pitchFamily="34" charset="0"/>
              </a:defRPr>
            </a:lvl9pPr>
          </a:lstStyle>
          <a:p>
            <a:pPr>
              <a:lnSpc>
                <a:spcPct val="90000"/>
              </a:lnSpc>
            </a:pPr>
            <a:r>
              <a:rPr lang="en-US" sz="3800" dirty="0">
                <a:solidFill>
                  <a:schemeClr val="bg1"/>
                </a:solidFill>
              </a:rPr>
              <a:t>Social Security</a:t>
            </a:r>
          </a:p>
        </p:txBody>
      </p:sp>
      <p:sp>
        <p:nvSpPr>
          <p:cNvPr id="43" name="Slide Number Placeholder 15"/>
          <p:cNvSpPr>
            <a:spLocks noGrp="1"/>
          </p:cNvSpPr>
          <p:nvPr>
            <p:ph type="sldNum" sz="quarter" idx="4"/>
          </p:nvPr>
        </p:nvSpPr>
        <p:spPr>
          <a:xfrm>
            <a:off x="430212" y="5343266"/>
            <a:ext cx="217488" cy="303212"/>
          </a:xfrm>
        </p:spPr>
        <p:txBody>
          <a:bodyPr/>
          <a:lstStyle/>
          <a:p>
            <a:fld id="{B086DA8C-2EC5-4397-8842-B74E3AC9ED83}" type="slidenum">
              <a:rPr lang="en-US" smtClean="0">
                <a:solidFill>
                  <a:schemeClr val="bg1"/>
                </a:solidFill>
              </a:rPr>
              <a:pPr/>
              <a:t>11</a:t>
            </a:fld>
            <a:endParaRPr lang="en-US" dirty="0">
              <a:solidFill>
                <a:schemeClr val="bg1"/>
              </a:solidFill>
            </a:endParaRPr>
          </a:p>
        </p:txBody>
      </p:sp>
      <p:pic>
        <p:nvPicPr>
          <p:cNvPr id="19" name="Picture 18">
            <a:extLst>
              <a:ext uri="{FF2B5EF4-FFF2-40B4-BE49-F238E27FC236}">
                <a16:creationId xmlns:a16="http://schemas.microsoft.com/office/drawing/2014/main" id="{453A9325-5FA4-D74C-89A7-D55B22028D12}"/>
              </a:ext>
            </a:extLst>
          </p:cNvPr>
          <p:cNvPicPr>
            <a:picLocks noChangeAspect="1"/>
          </p:cNvPicPr>
          <p:nvPr/>
        </p:nvPicPr>
        <p:blipFill>
          <a:blip r:embed="rId5"/>
          <a:stretch>
            <a:fillRect/>
          </a:stretch>
        </p:blipFill>
        <p:spPr>
          <a:xfrm>
            <a:off x="8612371" y="5318964"/>
            <a:ext cx="1223373" cy="164851"/>
          </a:xfrm>
          <a:prstGeom prst="rect">
            <a:avLst/>
          </a:prstGeom>
        </p:spPr>
      </p:pic>
      <p:cxnSp>
        <p:nvCxnSpPr>
          <p:cNvPr id="18" name="Straight Connector 17">
            <a:extLst>
              <a:ext uri="{FF2B5EF4-FFF2-40B4-BE49-F238E27FC236}">
                <a16:creationId xmlns:a16="http://schemas.microsoft.com/office/drawing/2014/main" id="{527B3E94-30D5-214A-838A-EDCDD232E96D}"/>
              </a:ext>
            </a:extLst>
          </p:cNvPr>
          <p:cNvCxnSpPr>
            <a:cxnSpLocks/>
          </p:cNvCxnSpPr>
          <p:nvPr/>
        </p:nvCxnSpPr>
        <p:spPr>
          <a:xfrm>
            <a:off x="5942562" y="3675397"/>
            <a:ext cx="3742503"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97139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A771F3D-47FF-C84A-8A17-7AA7118FD153}"/>
              </a:ext>
            </a:extLst>
          </p:cNvPr>
          <p:cNvSpPr/>
          <p:nvPr/>
        </p:nvSpPr>
        <p:spPr>
          <a:xfrm>
            <a:off x="8629650" y="5043488"/>
            <a:ext cx="1530350" cy="6715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
          <p:cNvSpPr txBox="1">
            <a:spLocks noChangeArrowheads="1"/>
          </p:cNvSpPr>
          <p:nvPr/>
        </p:nvSpPr>
        <p:spPr bwMode="auto">
          <a:xfrm>
            <a:off x="425361" y="361387"/>
            <a:ext cx="2225561"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45720" rIns="91440" bIns="45720" numCol="1" anchor="t" anchorCtr="0" compatLnSpc="1">
            <a:prstTxWarp prst="textNoShape">
              <a:avLst/>
            </a:prstTxWarp>
            <a:spAutoFit/>
          </a:bodyPr>
          <a:lstStyle>
            <a:lvl1pPr algn="l" rtl="0" eaLnBrk="1" fontAlgn="base" hangingPunct="1">
              <a:lnSpc>
                <a:spcPct val="100000"/>
              </a:lnSpc>
              <a:spcBef>
                <a:spcPct val="0"/>
              </a:spcBef>
              <a:spcAft>
                <a:spcPct val="0"/>
              </a:spcAft>
              <a:defRPr sz="2600" b="1">
                <a:solidFill>
                  <a:schemeClr val="accent1"/>
                </a:solidFill>
                <a:latin typeface="Rockwell" panose="02060603020205020403" pitchFamily="18" charset="0"/>
                <a:ea typeface="+mj-ea"/>
                <a:cs typeface="+mj-cs"/>
              </a:defRPr>
            </a:lvl1pPr>
            <a:lvl2pPr algn="l" rtl="0" eaLnBrk="1" fontAlgn="base" hangingPunct="1">
              <a:lnSpc>
                <a:spcPct val="90000"/>
              </a:lnSpc>
              <a:spcBef>
                <a:spcPct val="0"/>
              </a:spcBef>
              <a:spcAft>
                <a:spcPct val="0"/>
              </a:spcAft>
              <a:defRPr sz="2600">
                <a:solidFill>
                  <a:schemeClr val="accent1"/>
                </a:solidFill>
                <a:latin typeface="Arial" pitchFamily="34" charset="0"/>
              </a:defRPr>
            </a:lvl2pPr>
            <a:lvl3pPr algn="l" rtl="0" eaLnBrk="1" fontAlgn="base" hangingPunct="1">
              <a:lnSpc>
                <a:spcPct val="90000"/>
              </a:lnSpc>
              <a:spcBef>
                <a:spcPct val="0"/>
              </a:spcBef>
              <a:spcAft>
                <a:spcPct val="0"/>
              </a:spcAft>
              <a:defRPr sz="2600">
                <a:solidFill>
                  <a:schemeClr val="accent1"/>
                </a:solidFill>
                <a:latin typeface="Arial" pitchFamily="34" charset="0"/>
              </a:defRPr>
            </a:lvl3pPr>
            <a:lvl4pPr algn="l" rtl="0" eaLnBrk="1" fontAlgn="base" hangingPunct="1">
              <a:lnSpc>
                <a:spcPct val="90000"/>
              </a:lnSpc>
              <a:spcBef>
                <a:spcPct val="0"/>
              </a:spcBef>
              <a:spcAft>
                <a:spcPct val="0"/>
              </a:spcAft>
              <a:defRPr sz="2600">
                <a:solidFill>
                  <a:schemeClr val="accent1"/>
                </a:solidFill>
                <a:latin typeface="Arial" pitchFamily="34" charset="0"/>
              </a:defRPr>
            </a:lvl4pPr>
            <a:lvl5pPr algn="l" rtl="0" eaLnBrk="1" fontAlgn="base" hangingPunct="1">
              <a:lnSpc>
                <a:spcPct val="90000"/>
              </a:lnSpc>
              <a:spcBef>
                <a:spcPct val="0"/>
              </a:spcBef>
              <a:spcAft>
                <a:spcPct val="0"/>
              </a:spcAft>
              <a:defRPr sz="2600">
                <a:solidFill>
                  <a:schemeClr val="accent1"/>
                </a:solidFill>
                <a:latin typeface="Arial" pitchFamily="34" charset="0"/>
              </a:defRPr>
            </a:lvl5pPr>
            <a:lvl6pPr marL="457196" algn="l" rtl="0" eaLnBrk="1" fontAlgn="base" hangingPunct="1">
              <a:lnSpc>
                <a:spcPct val="90000"/>
              </a:lnSpc>
              <a:spcBef>
                <a:spcPct val="0"/>
              </a:spcBef>
              <a:spcAft>
                <a:spcPct val="0"/>
              </a:spcAft>
              <a:defRPr sz="2600">
                <a:solidFill>
                  <a:schemeClr val="accent1"/>
                </a:solidFill>
                <a:latin typeface="Arial" pitchFamily="34" charset="0"/>
              </a:defRPr>
            </a:lvl6pPr>
            <a:lvl7pPr marL="914391" algn="l" rtl="0" eaLnBrk="1" fontAlgn="base" hangingPunct="1">
              <a:lnSpc>
                <a:spcPct val="90000"/>
              </a:lnSpc>
              <a:spcBef>
                <a:spcPct val="0"/>
              </a:spcBef>
              <a:spcAft>
                <a:spcPct val="0"/>
              </a:spcAft>
              <a:defRPr sz="2600">
                <a:solidFill>
                  <a:schemeClr val="accent1"/>
                </a:solidFill>
                <a:latin typeface="Arial" pitchFamily="34" charset="0"/>
              </a:defRPr>
            </a:lvl7pPr>
            <a:lvl8pPr marL="1371587" algn="l" rtl="0" eaLnBrk="1" fontAlgn="base" hangingPunct="1">
              <a:lnSpc>
                <a:spcPct val="90000"/>
              </a:lnSpc>
              <a:spcBef>
                <a:spcPct val="0"/>
              </a:spcBef>
              <a:spcAft>
                <a:spcPct val="0"/>
              </a:spcAft>
              <a:defRPr sz="2600">
                <a:solidFill>
                  <a:schemeClr val="accent1"/>
                </a:solidFill>
                <a:latin typeface="Arial" pitchFamily="34" charset="0"/>
              </a:defRPr>
            </a:lvl8pPr>
            <a:lvl9pPr marL="1828782" algn="l" rtl="0" eaLnBrk="1" fontAlgn="base" hangingPunct="1">
              <a:lnSpc>
                <a:spcPct val="90000"/>
              </a:lnSpc>
              <a:spcBef>
                <a:spcPct val="0"/>
              </a:spcBef>
              <a:spcAft>
                <a:spcPct val="0"/>
              </a:spcAft>
              <a:defRPr sz="2600">
                <a:solidFill>
                  <a:schemeClr val="accent1"/>
                </a:solidFill>
                <a:latin typeface="Arial" pitchFamily="34" charset="0"/>
              </a:defRPr>
            </a:lvl9pPr>
          </a:lstStyle>
          <a:p>
            <a:r>
              <a:rPr lang="en-US" b="0" kern="0" dirty="0">
                <a:solidFill>
                  <a:schemeClr val="bg1"/>
                </a:solidFill>
              </a:rPr>
              <a:t>Retirement</a:t>
            </a:r>
            <a:endParaRPr lang="en-US" sz="3800" dirty="0">
              <a:solidFill>
                <a:schemeClr val="accent1">
                  <a:lumMod val="40000"/>
                  <a:lumOff val="60000"/>
                </a:schemeClr>
              </a:solidFill>
            </a:endParaRPr>
          </a:p>
        </p:txBody>
      </p:sp>
      <p:sp>
        <p:nvSpPr>
          <p:cNvPr id="33" name="Rectangle 2"/>
          <p:cNvSpPr txBox="1">
            <a:spLocks noChangeArrowheads="1"/>
          </p:cNvSpPr>
          <p:nvPr/>
        </p:nvSpPr>
        <p:spPr bwMode="auto">
          <a:xfrm>
            <a:off x="425362" y="774137"/>
            <a:ext cx="2225560" cy="11449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45720" rIns="91440" bIns="45720" numCol="1" anchor="t" anchorCtr="0" compatLnSpc="1">
            <a:prstTxWarp prst="textNoShape">
              <a:avLst/>
            </a:prstTxWarp>
            <a:spAutoFit/>
          </a:bodyPr>
          <a:lstStyle>
            <a:lvl1pPr algn="l" rtl="0" eaLnBrk="1" fontAlgn="base" hangingPunct="1">
              <a:lnSpc>
                <a:spcPct val="100000"/>
              </a:lnSpc>
              <a:spcBef>
                <a:spcPct val="0"/>
              </a:spcBef>
              <a:spcAft>
                <a:spcPct val="0"/>
              </a:spcAft>
              <a:defRPr sz="2600" b="1">
                <a:solidFill>
                  <a:schemeClr val="accent1"/>
                </a:solidFill>
                <a:latin typeface="Rockwell" panose="02060603020205020403" pitchFamily="18" charset="0"/>
                <a:ea typeface="+mj-ea"/>
                <a:cs typeface="+mj-cs"/>
              </a:defRPr>
            </a:lvl1pPr>
            <a:lvl2pPr algn="l" rtl="0" eaLnBrk="1" fontAlgn="base" hangingPunct="1">
              <a:lnSpc>
                <a:spcPct val="90000"/>
              </a:lnSpc>
              <a:spcBef>
                <a:spcPct val="0"/>
              </a:spcBef>
              <a:spcAft>
                <a:spcPct val="0"/>
              </a:spcAft>
              <a:defRPr sz="2600">
                <a:solidFill>
                  <a:schemeClr val="accent1"/>
                </a:solidFill>
                <a:latin typeface="Arial" pitchFamily="34" charset="0"/>
              </a:defRPr>
            </a:lvl2pPr>
            <a:lvl3pPr algn="l" rtl="0" eaLnBrk="1" fontAlgn="base" hangingPunct="1">
              <a:lnSpc>
                <a:spcPct val="90000"/>
              </a:lnSpc>
              <a:spcBef>
                <a:spcPct val="0"/>
              </a:spcBef>
              <a:spcAft>
                <a:spcPct val="0"/>
              </a:spcAft>
              <a:defRPr sz="2600">
                <a:solidFill>
                  <a:schemeClr val="accent1"/>
                </a:solidFill>
                <a:latin typeface="Arial" pitchFamily="34" charset="0"/>
              </a:defRPr>
            </a:lvl3pPr>
            <a:lvl4pPr algn="l" rtl="0" eaLnBrk="1" fontAlgn="base" hangingPunct="1">
              <a:lnSpc>
                <a:spcPct val="90000"/>
              </a:lnSpc>
              <a:spcBef>
                <a:spcPct val="0"/>
              </a:spcBef>
              <a:spcAft>
                <a:spcPct val="0"/>
              </a:spcAft>
              <a:defRPr sz="2600">
                <a:solidFill>
                  <a:schemeClr val="accent1"/>
                </a:solidFill>
                <a:latin typeface="Arial" pitchFamily="34" charset="0"/>
              </a:defRPr>
            </a:lvl4pPr>
            <a:lvl5pPr algn="l" rtl="0" eaLnBrk="1" fontAlgn="base" hangingPunct="1">
              <a:lnSpc>
                <a:spcPct val="90000"/>
              </a:lnSpc>
              <a:spcBef>
                <a:spcPct val="0"/>
              </a:spcBef>
              <a:spcAft>
                <a:spcPct val="0"/>
              </a:spcAft>
              <a:defRPr sz="2600">
                <a:solidFill>
                  <a:schemeClr val="accent1"/>
                </a:solidFill>
                <a:latin typeface="Arial" pitchFamily="34" charset="0"/>
              </a:defRPr>
            </a:lvl5pPr>
            <a:lvl6pPr marL="457196" algn="l" rtl="0" eaLnBrk="1" fontAlgn="base" hangingPunct="1">
              <a:lnSpc>
                <a:spcPct val="90000"/>
              </a:lnSpc>
              <a:spcBef>
                <a:spcPct val="0"/>
              </a:spcBef>
              <a:spcAft>
                <a:spcPct val="0"/>
              </a:spcAft>
              <a:defRPr sz="2600">
                <a:solidFill>
                  <a:schemeClr val="accent1"/>
                </a:solidFill>
                <a:latin typeface="Arial" pitchFamily="34" charset="0"/>
              </a:defRPr>
            </a:lvl6pPr>
            <a:lvl7pPr marL="914391" algn="l" rtl="0" eaLnBrk="1" fontAlgn="base" hangingPunct="1">
              <a:lnSpc>
                <a:spcPct val="90000"/>
              </a:lnSpc>
              <a:spcBef>
                <a:spcPct val="0"/>
              </a:spcBef>
              <a:spcAft>
                <a:spcPct val="0"/>
              </a:spcAft>
              <a:defRPr sz="2600">
                <a:solidFill>
                  <a:schemeClr val="accent1"/>
                </a:solidFill>
                <a:latin typeface="Arial" pitchFamily="34" charset="0"/>
              </a:defRPr>
            </a:lvl7pPr>
            <a:lvl8pPr marL="1371587" algn="l" rtl="0" eaLnBrk="1" fontAlgn="base" hangingPunct="1">
              <a:lnSpc>
                <a:spcPct val="90000"/>
              </a:lnSpc>
              <a:spcBef>
                <a:spcPct val="0"/>
              </a:spcBef>
              <a:spcAft>
                <a:spcPct val="0"/>
              </a:spcAft>
              <a:defRPr sz="2600">
                <a:solidFill>
                  <a:schemeClr val="accent1"/>
                </a:solidFill>
                <a:latin typeface="Arial" pitchFamily="34" charset="0"/>
              </a:defRPr>
            </a:lvl8pPr>
            <a:lvl9pPr marL="1828782" algn="l" rtl="0" eaLnBrk="1" fontAlgn="base" hangingPunct="1">
              <a:lnSpc>
                <a:spcPct val="90000"/>
              </a:lnSpc>
              <a:spcBef>
                <a:spcPct val="0"/>
              </a:spcBef>
              <a:spcAft>
                <a:spcPct val="0"/>
              </a:spcAft>
              <a:defRPr sz="2600">
                <a:solidFill>
                  <a:schemeClr val="accent1"/>
                </a:solidFill>
                <a:latin typeface="Arial" pitchFamily="34" charset="0"/>
              </a:defRPr>
            </a:lvl9pPr>
          </a:lstStyle>
          <a:p>
            <a:pPr>
              <a:lnSpc>
                <a:spcPct val="90000"/>
              </a:lnSpc>
            </a:pPr>
            <a:r>
              <a:rPr lang="en-US" sz="3800" dirty="0">
                <a:solidFill>
                  <a:schemeClr val="bg1"/>
                </a:solidFill>
              </a:rPr>
              <a:t>Income </a:t>
            </a:r>
            <a:br>
              <a:rPr lang="en-US" sz="3800" dirty="0">
                <a:solidFill>
                  <a:schemeClr val="bg1"/>
                </a:solidFill>
              </a:rPr>
            </a:br>
            <a:r>
              <a:rPr lang="en-US" sz="3800" dirty="0">
                <a:solidFill>
                  <a:schemeClr val="bg1"/>
                </a:solidFill>
              </a:rPr>
              <a:t>Sources</a:t>
            </a:r>
          </a:p>
        </p:txBody>
      </p:sp>
      <p:sp>
        <p:nvSpPr>
          <p:cNvPr id="45" name="Text Box 80"/>
          <p:cNvSpPr txBox="1">
            <a:spLocks noChangeArrowheads="1"/>
          </p:cNvSpPr>
          <p:nvPr/>
        </p:nvSpPr>
        <p:spPr bwMode="auto">
          <a:xfrm>
            <a:off x="2792628" y="5148411"/>
            <a:ext cx="5819743"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a:tabLst>
                <a:tab pos="512763" algn="l"/>
              </a:tabLst>
              <a:defRPr>
                <a:solidFill>
                  <a:schemeClr val="tx1"/>
                </a:solidFill>
                <a:latin typeface="Arial" charset="0"/>
              </a:defRPr>
            </a:lvl1pPr>
            <a:lvl2pPr marL="571500" algn="l">
              <a:tabLst>
                <a:tab pos="512763" algn="l"/>
              </a:tabLst>
              <a:defRPr>
                <a:solidFill>
                  <a:schemeClr val="tx1"/>
                </a:solidFill>
                <a:latin typeface="Arial" charset="0"/>
              </a:defRPr>
            </a:lvl2pPr>
            <a:lvl3pPr algn="l">
              <a:tabLst>
                <a:tab pos="512763" algn="l"/>
              </a:tabLst>
              <a:defRPr>
                <a:solidFill>
                  <a:schemeClr val="tx1"/>
                </a:solidFill>
                <a:latin typeface="Arial" charset="0"/>
              </a:defRPr>
            </a:lvl3pPr>
            <a:lvl4pPr algn="l">
              <a:tabLst>
                <a:tab pos="512763" algn="l"/>
              </a:tabLst>
              <a:defRPr>
                <a:solidFill>
                  <a:schemeClr val="tx1"/>
                </a:solidFill>
                <a:latin typeface="Arial" charset="0"/>
              </a:defRPr>
            </a:lvl4pPr>
            <a:lvl5pPr algn="l">
              <a:tabLst>
                <a:tab pos="512763" algn="l"/>
              </a:tabLst>
              <a:defRPr>
                <a:solidFill>
                  <a:schemeClr val="tx1"/>
                </a:solidFill>
                <a:latin typeface="Arial" charset="0"/>
              </a:defRPr>
            </a:lvl5pPr>
            <a:lvl6pPr fontAlgn="base">
              <a:spcBef>
                <a:spcPct val="0"/>
              </a:spcBef>
              <a:spcAft>
                <a:spcPct val="0"/>
              </a:spcAft>
              <a:tabLst>
                <a:tab pos="512763" algn="l"/>
              </a:tabLst>
              <a:defRPr>
                <a:solidFill>
                  <a:schemeClr val="tx1"/>
                </a:solidFill>
                <a:latin typeface="Arial" charset="0"/>
              </a:defRPr>
            </a:lvl6pPr>
            <a:lvl7pPr fontAlgn="base">
              <a:spcBef>
                <a:spcPct val="0"/>
              </a:spcBef>
              <a:spcAft>
                <a:spcPct val="0"/>
              </a:spcAft>
              <a:tabLst>
                <a:tab pos="512763" algn="l"/>
              </a:tabLst>
              <a:defRPr>
                <a:solidFill>
                  <a:schemeClr val="tx1"/>
                </a:solidFill>
                <a:latin typeface="Arial" charset="0"/>
              </a:defRPr>
            </a:lvl7pPr>
            <a:lvl8pPr fontAlgn="base">
              <a:spcBef>
                <a:spcPct val="0"/>
              </a:spcBef>
              <a:spcAft>
                <a:spcPct val="0"/>
              </a:spcAft>
              <a:tabLst>
                <a:tab pos="512763" algn="l"/>
              </a:tabLst>
              <a:defRPr>
                <a:solidFill>
                  <a:schemeClr val="tx1"/>
                </a:solidFill>
                <a:latin typeface="Arial" charset="0"/>
              </a:defRPr>
            </a:lvl8pPr>
            <a:lvl9pPr fontAlgn="base">
              <a:spcBef>
                <a:spcPct val="0"/>
              </a:spcBef>
              <a:spcAft>
                <a:spcPct val="0"/>
              </a:spcAft>
              <a:tabLst>
                <a:tab pos="512763" algn="l"/>
              </a:tabLst>
              <a:defRPr>
                <a:solidFill>
                  <a:schemeClr val="tx1"/>
                </a:solidFill>
                <a:latin typeface="Arial" charset="0"/>
              </a:defRPr>
            </a:lvl9pPr>
          </a:lstStyle>
          <a:p>
            <a:pPr>
              <a:tabLst>
                <a:tab pos="511175" algn="l"/>
              </a:tabLst>
            </a:pPr>
            <a:r>
              <a:rPr lang="en-US" sz="800" dirty="0">
                <a:latin typeface="Arial Narrow" panose="020B0604020202020204" pitchFamily="34" charset="0"/>
                <a:cs typeface="Arial Narrow" panose="020B0604020202020204" pitchFamily="34" charset="0"/>
              </a:rPr>
              <a:t>SOURCES | </a:t>
            </a:r>
            <a:r>
              <a:rPr lang="en-US" sz="800" baseline="30000" dirty="0">
                <a:latin typeface="Arial Narrow" panose="020B0604020202020204" pitchFamily="34" charset="0"/>
                <a:cs typeface="Arial Narrow" panose="020B0604020202020204" pitchFamily="34" charset="0"/>
              </a:rPr>
              <a:t>1</a:t>
            </a:r>
            <a:r>
              <a:rPr lang="en-US" sz="800" dirty="0">
                <a:latin typeface="Arial Narrow" panose="020B0604020202020204" pitchFamily="34" charset="0"/>
                <a:cs typeface="Arial Narrow" panose="020B0604020202020204" pitchFamily="34" charset="0"/>
              </a:rPr>
              <a:t>Social Security Administration, </a:t>
            </a:r>
            <a:r>
              <a:rPr lang="en-US" sz="800" dirty="0">
                <a:latin typeface="Arial Narrow" panose="020B0604020202020204" pitchFamily="34" charset="0"/>
                <a:cs typeface="Arial Narrow" panose="020B0604020202020204" pitchFamily="34" charset="0"/>
                <a:hlinkClick r:id="rId3"/>
              </a:rPr>
              <a:t>Fact Sheet</a:t>
            </a:r>
            <a:r>
              <a:rPr lang="en-US" sz="800" dirty="0">
                <a:latin typeface="Arial Narrow" panose="020B0604020202020204" pitchFamily="34" charset="0"/>
                <a:cs typeface="Arial Narrow" panose="020B0604020202020204" pitchFamily="34" charset="0"/>
              </a:rPr>
              <a:t>, undated. </a:t>
            </a:r>
            <a:r>
              <a:rPr lang="en-US" sz="800" baseline="30000" dirty="0">
                <a:latin typeface="Arial Narrow" panose="020B0604020202020204" pitchFamily="34" charset="0"/>
                <a:cs typeface="Arial Narrow" panose="020B0604020202020204" pitchFamily="34" charset="0"/>
              </a:rPr>
              <a:t>2</a:t>
            </a:r>
            <a:r>
              <a:rPr lang="en-US" sz="800" dirty="0">
                <a:latin typeface="Arial Narrow" panose="020B0604020202020204" pitchFamily="34" charset="0"/>
                <a:cs typeface="Arial Narrow" panose="020B0604020202020204" pitchFamily="34" charset="0"/>
              </a:rPr>
              <a:t>Social Security Administration, </a:t>
            </a:r>
            <a:r>
              <a:rPr lang="en-US" sz="800" u="sng" dirty="0">
                <a:latin typeface="Arial Narrow" panose="020B0604020202020204" pitchFamily="34" charset="0"/>
                <a:cs typeface="Arial Narrow" panose="020B0604020202020204" pitchFamily="34" charset="0"/>
                <a:hlinkClick r:id="rId4"/>
              </a:rPr>
              <a:t>Monthly Statistical Snapshot, September 2022</a:t>
            </a:r>
            <a:r>
              <a:rPr lang="en-US" sz="800" dirty="0">
                <a:latin typeface="Arial Narrow" panose="020B0604020202020204" pitchFamily="34" charset="0"/>
                <a:cs typeface="Arial Narrow" panose="020B0604020202020204" pitchFamily="34" charset="0"/>
              </a:rPr>
              <a:t>, released October 2022. </a:t>
            </a:r>
          </a:p>
        </p:txBody>
      </p:sp>
      <p:sp>
        <p:nvSpPr>
          <p:cNvPr id="36" name="AutoShape 22"/>
          <p:cNvSpPr>
            <a:spLocks noChangeArrowheads="1"/>
          </p:cNvSpPr>
          <p:nvPr/>
        </p:nvSpPr>
        <p:spPr bwMode="auto">
          <a:xfrm>
            <a:off x="316505" y="2558563"/>
            <a:ext cx="2849605" cy="2089617"/>
          </a:xfrm>
          <a:prstGeom prst="roundRect">
            <a:avLst>
              <a:gd name="adj" fmla="val 14027"/>
            </a:avLst>
          </a:prstGeom>
          <a:noFill/>
          <a:ln w="38100" algn="ctr">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38100" tIns="22860" rIns="38100" bIns="22860" anchor="ctr"/>
          <a:lstStyle/>
          <a:p>
            <a:pPr algn="l"/>
            <a:r>
              <a:rPr lang="en-US" sz="2400" dirty="0">
                <a:solidFill>
                  <a:schemeClr val="bg1"/>
                </a:solidFill>
                <a:latin typeface="+mn-lt"/>
              </a:rPr>
              <a:t>Average monthly </a:t>
            </a:r>
            <a:br>
              <a:rPr lang="en-US" sz="2400" dirty="0">
                <a:solidFill>
                  <a:schemeClr val="bg1"/>
                </a:solidFill>
                <a:latin typeface="+mn-lt"/>
              </a:rPr>
            </a:br>
            <a:r>
              <a:rPr lang="en-US" sz="2400" dirty="0">
                <a:solidFill>
                  <a:schemeClr val="bg1"/>
                </a:solidFill>
                <a:latin typeface="+mn-lt"/>
              </a:rPr>
              <a:t>benefit for a retired worker in September 2022 was </a:t>
            </a:r>
            <a:r>
              <a:rPr lang="en-US" sz="2400" b="1" dirty="0">
                <a:solidFill>
                  <a:schemeClr val="bg1"/>
                </a:solidFill>
                <a:latin typeface="+mn-lt"/>
              </a:rPr>
              <a:t>$1,673.88</a:t>
            </a:r>
            <a:r>
              <a:rPr lang="en-US" sz="2400" baseline="30000" dirty="0">
                <a:solidFill>
                  <a:schemeClr val="bg1"/>
                </a:solidFill>
                <a:latin typeface="+mn-lt"/>
              </a:rPr>
              <a:t>2</a:t>
            </a:r>
          </a:p>
        </p:txBody>
      </p:sp>
      <p:sp>
        <p:nvSpPr>
          <p:cNvPr id="47" name="Slide Number Placeholder 15"/>
          <p:cNvSpPr>
            <a:spLocks noGrp="1"/>
          </p:cNvSpPr>
          <p:nvPr>
            <p:ph type="sldNum" sz="quarter" idx="4"/>
          </p:nvPr>
        </p:nvSpPr>
        <p:spPr/>
        <p:txBody>
          <a:bodyPr/>
          <a:lstStyle/>
          <a:p>
            <a:fld id="{B086DA8C-2EC5-4397-8842-B74E3AC9ED83}" type="slidenum">
              <a:rPr lang="en-US" smtClean="0">
                <a:solidFill>
                  <a:schemeClr val="bg1"/>
                </a:solidFill>
              </a:rPr>
              <a:pPr/>
              <a:t>12</a:t>
            </a:fld>
            <a:endParaRPr lang="en-US" dirty="0">
              <a:solidFill>
                <a:schemeClr val="bg1"/>
              </a:solidFill>
            </a:endParaRPr>
          </a:p>
        </p:txBody>
      </p:sp>
      <p:pic>
        <p:nvPicPr>
          <p:cNvPr id="17" name="Picture 16">
            <a:extLst>
              <a:ext uri="{FF2B5EF4-FFF2-40B4-BE49-F238E27FC236}">
                <a16:creationId xmlns:a16="http://schemas.microsoft.com/office/drawing/2014/main" id="{2C884621-C889-244A-AC2C-094B5701DB7E}"/>
              </a:ext>
            </a:extLst>
          </p:cNvPr>
          <p:cNvPicPr>
            <a:picLocks noChangeAspect="1"/>
          </p:cNvPicPr>
          <p:nvPr/>
        </p:nvPicPr>
        <p:blipFill>
          <a:blip r:embed="rId5"/>
          <a:stretch>
            <a:fillRect/>
          </a:stretch>
        </p:blipFill>
        <p:spPr>
          <a:xfrm>
            <a:off x="8612371" y="5318964"/>
            <a:ext cx="1223373" cy="164851"/>
          </a:xfrm>
          <a:prstGeom prst="rect">
            <a:avLst/>
          </a:prstGeom>
        </p:spPr>
      </p:pic>
      <p:sp>
        <p:nvSpPr>
          <p:cNvPr id="6" name="TextBox 5"/>
          <p:cNvSpPr txBox="1"/>
          <p:nvPr/>
        </p:nvSpPr>
        <p:spPr>
          <a:xfrm>
            <a:off x="4140845" y="853830"/>
            <a:ext cx="5442799" cy="3785652"/>
          </a:xfrm>
          <a:prstGeom prst="rect">
            <a:avLst/>
          </a:prstGeom>
          <a:noFill/>
        </p:spPr>
        <p:txBody>
          <a:bodyPr wrap="square" rtlCol="0">
            <a:spAutoFit/>
          </a:bodyPr>
          <a:lstStyle/>
          <a:p>
            <a:r>
              <a:rPr lang="en-US" sz="2000" b="1" dirty="0">
                <a:solidFill>
                  <a:schemeClr val="tx1">
                    <a:lumMod val="75000"/>
                    <a:lumOff val="25000"/>
                  </a:schemeClr>
                </a:solidFill>
              </a:rPr>
              <a:t>Nearly 9 out of 10 people age 65 and older </a:t>
            </a:r>
            <a:r>
              <a:rPr lang="en-US" sz="2000" dirty="0">
                <a:solidFill>
                  <a:schemeClr val="tx1">
                    <a:lumMod val="75000"/>
                    <a:lumOff val="25000"/>
                  </a:schemeClr>
                </a:solidFill>
              </a:rPr>
              <a:t>were receiving Social Security benefits in 2022.</a:t>
            </a:r>
            <a:r>
              <a:rPr lang="en-US" sz="2000" baseline="30000" dirty="0">
                <a:solidFill>
                  <a:schemeClr val="tx1">
                    <a:lumMod val="75000"/>
                    <a:lumOff val="25000"/>
                  </a:schemeClr>
                </a:solidFill>
              </a:rPr>
              <a:t>1</a:t>
            </a:r>
            <a:endParaRPr lang="en-US" sz="2000" dirty="0">
              <a:solidFill>
                <a:schemeClr val="tx1">
                  <a:lumMod val="75000"/>
                  <a:lumOff val="25000"/>
                </a:schemeClr>
              </a:solidFill>
            </a:endParaRPr>
          </a:p>
          <a:p>
            <a:endParaRPr lang="en-US" sz="2000" dirty="0">
              <a:solidFill>
                <a:schemeClr val="tx1">
                  <a:lumMod val="75000"/>
                  <a:lumOff val="25000"/>
                </a:schemeClr>
              </a:solidFill>
            </a:endParaRPr>
          </a:p>
          <a:p>
            <a:r>
              <a:rPr lang="en-US" sz="2000" dirty="0">
                <a:solidFill>
                  <a:schemeClr val="tx1">
                    <a:lumMod val="75000"/>
                    <a:lumOff val="25000"/>
                  </a:schemeClr>
                </a:solidFill>
              </a:rPr>
              <a:t>Social Security benefits are a key source of retirement income:</a:t>
            </a:r>
          </a:p>
          <a:p>
            <a:pPr marL="342900" indent="-342900">
              <a:buFont typeface="Arial" panose="020B0604020202020204" pitchFamily="34" charset="0"/>
              <a:buChar char="•"/>
            </a:pPr>
            <a:r>
              <a:rPr lang="en-US" sz="2000" dirty="0">
                <a:solidFill>
                  <a:schemeClr val="tx1">
                    <a:lumMod val="75000"/>
                    <a:lumOff val="25000"/>
                  </a:schemeClr>
                </a:solidFill>
              </a:rPr>
              <a:t>About 30% of the income of the elderly</a:t>
            </a:r>
            <a:r>
              <a:rPr lang="en-US" sz="2000" baseline="30000" dirty="0">
                <a:solidFill>
                  <a:schemeClr val="tx1">
                    <a:lumMod val="75000"/>
                    <a:lumOff val="25000"/>
                  </a:schemeClr>
                </a:solidFill>
              </a:rPr>
              <a:t>1</a:t>
            </a:r>
            <a:endParaRPr lang="en-US" sz="2000" dirty="0">
              <a:solidFill>
                <a:schemeClr val="tx1">
                  <a:lumMod val="75000"/>
                  <a:lumOff val="25000"/>
                </a:schemeClr>
              </a:solidFill>
            </a:endParaRPr>
          </a:p>
          <a:p>
            <a:pPr marL="342900" indent="-342900">
              <a:buFont typeface="Arial" panose="020B0604020202020204" pitchFamily="34" charset="0"/>
              <a:buChar char="•"/>
            </a:pPr>
            <a:r>
              <a:rPr lang="en-US" sz="2000" dirty="0">
                <a:solidFill>
                  <a:schemeClr val="tx1">
                    <a:lumMod val="75000"/>
                    <a:lumOff val="25000"/>
                  </a:schemeClr>
                </a:solidFill>
              </a:rPr>
              <a:t>Half or more of the income of 37% of retired men and 42% of retired women, among beneficiaries</a:t>
            </a:r>
            <a:r>
              <a:rPr lang="en-US" sz="2000" baseline="30000" dirty="0">
                <a:solidFill>
                  <a:schemeClr val="tx1">
                    <a:lumMod val="75000"/>
                    <a:lumOff val="25000"/>
                  </a:schemeClr>
                </a:solidFill>
              </a:rPr>
              <a:t>1</a:t>
            </a:r>
            <a:endParaRPr lang="en-US" sz="2000" dirty="0">
              <a:solidFill>
                <a:schemeClr val="tx1">
                  <a:lumMod val="75000"/>
                  <a:lumOff val="25000"/>
                </a:schemeClr>
              </a:solidFill>
            </a:endParaRPr>
          </a:p>
          <a:p>
            <a:pPr marL="342900" indent="-342900">
              <a:buFont typeface="Arial" panose="020B0604020202020204" pitchFamily="34" charset="0"/>
              <a:buChar char="•"/>
            </a:pPr>
            <a:r>
              <a:rPr lang="en-US" sz="2000" dirty="0">
                <a:solidFill>
                  <a:schemeClr val="tx1">
                    <a:lumMod val="75000"/>
                    <a:lumOff val="25000"/>
                  </a:schemeClr>
                </a:solidFill>
              </a:rPr>
              <a:t>90% or more of the income of 12% of elderly men and 15% of elderly women</a:t>
            </a:r>
            <a:r>
              <a:rPr lang="en-US" sz="2000" baseline="30000" dirty="0">
                <a:solidFill>
                  <a:schemeClr val="tx1">
                    <a:lumMod val="75000"/>
                    <a:lumOff val="25000"/>
                  </a:schemeClr>
                </a:solidFill>
              </a:rPr>
              <a:t>1</a:t>
            </a:r>
            <a:endParaRPr lang="en-US" sz="2000" dirty="0">
              <a:solidFill>
                <a:schemeClr val="tx1">
                  <a:lumMod val="75000"/>
                  <a:lumOff val="25000"/>
                </a:schemeClr>
              </a:solidFill>
            </a:endParaRPr>
          </a:p>
        </p:txBody>
      </p:sp>
    </p:spTree>
    <p:extLst>
      <p:ext uri="{BB962C8B-B14F-4D97-AF65-F5344CB8AC3E}">
        <p14:creationId xmlns:p14="http://schemas.microsoft.com/office/powerpoint/2010/main" val="1227077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50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351901"/>
            <a:ext cx="6769100" cy="6132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5"/>
          <p:cNvSpPr>
            <a:spLocks/>
          </p:cNvSpPr>
          <p:nvPr/>
        </p:nvSpPr>
        <p:spPr bwMode="auto">
          <a:xfrm flipV="1">
            <a:off x="6109955" y="-8220"/>
            <a:ext cx="4863798" cy="5723220"/>
          </a:xfrm>
          <a:custGeom>
            <a:avLst/>
            <a:gdLst>
              <a:gd name="T0" fmla="*/ 3752 w 3752"/>
              <a:gd name="T1" fmla="*/ 4345 h 4345"/>
              <a:gd name="T2" fmla="*/ 0 w 3752"/>
              <a:gd name="T3" fmla="*/ 4345 h 4345"/>
              <a:gd name="T4" fmla="*/ 1094 w 3752"/>
              <a:gd name="T5" fmla="*/ 0 h 4345"/>
              <a:gd name="T6" fmla="*/ 3752 w 3752"/>
              <a:gd name="T7" fmla="*/ 0 h 4345"/>
              <a:gd name="T8" fmla="*/ 3752 w 3752"/>
              <a:gd name="T9" fmla="*/ 4345 h 4345"/>
              <a:gd name="connsiteX0" fmla="*/ 7771 w 10000"/>
              <a:gd name="connsiteY0" fmla="*/ 10000 h 10000"/>
              <a:gd name="connsiteX1" fmla="*/ 0 w 10000"/>
              <a:gd name="connsiteY1" fmla="*/ 10000 h 10000"/>
              <a:gd name="connsiteX2" fmla="*/ 2916 w 10000"/>
              <a:gd name="connsiteY2" fmla="*/ 0 h 10000"/>
              <a:gd name="connsiteX3" fmla="*/ 10000 w 10000"/>
              <a:gd name="connsiteY3" fmla="*/ 0 h 10000"/>
              <a:gd name="connsiteX4" fmla="*/ 7771 w 10000"/>
              <a:gd name="connsiteY4" fmla="*/ 10000 h 10000"/>
              <a:gd name="connsiteX0" fmla="*/ 7771 w 8754"/>
              <a:gd name="connsiteY0" fmla="*/ 10000 h 10000"/>
              <a:gd name="connsiteX1" fmla="*/ 0 w 8754"/>
              <a:gd name="connsiteY1" fmla="*/ 10000 h 10000"/>
              <a:gd name="connsiteX2" fmla="*/ 2916 w 8754"/>
              <a:gd name="connsiteY2" fmla="*/ 0 h 10000"/>
              <a:gd name="connsiteX3" fmla="*/ 8754 w 8754"/>
              <a:gd name="connsiteY3" fmla="*/ 11 h 10000"/>
              <a:gd name="connsiteX4" fmla="*/ 7771 w 8754"/>
              <a:gd name="connsiteY4" fmla="*/ 1000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54" h="10000">
                <a:moveTo>
                  <a:pt x="7771" y="10000"/>
                </a:moveTo>
                <a:lnTo>
                  <a:pt x="0" y="10000"/>
                </a:lnTo>
                <a:lnTo>
                  <a:pt x="2916" y="0"/>
                </a:lnTo>
                <a:lnTo>
                  <a:pt x="8754" y="11"/>
                </a:lnTo>
                <a:lnTo>
                  <a:pt x="7771" y="100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3" name="Content Placeholder 2"/>
          <p:cNvSpPr>
            <a:spLocks noGrp="1"/>
          </p:cNvSpPr>
          <p:nvPr>
            <p:ph idx="1"/>
          </p:nvPr>
        </p:nvSpPr>
        <p:spPr>
          <a:xfrm>
            <a:off x="1006088" y="2343287"/>
            <a:ext cx="4863798" cy="2394869"/>
          </a:xfrm>
        </p:spPr>
        <p:txBody>
          <a:bodyPr/>
          <a:lstStyle/>
          <a:p>
            <a:pPr marL="285750" indent="-285750">
              <a:spcBef>
                <a:spcPct val="25000"/>
              </a:spcBef>
              <a:buClr>
                <a:srgbClr val="418CD0"/>
              </a:buClr>
              <a:buFont typeface="Arial" panose="020B0604020202020204" pitchFamily="34" charset="0"/>
              <a:buChar char="•"/>
            </a:pPr>
            <a:r>
              <a:rPr lang="en-US" sz="1800" dirty="0">
                <a:latin typeface="+mj-lt"/>
              </a:rPr>
              <a:t>What does Social Security really provide?</a:t>
            </a:r>
          </a:p>
          <a:p>
            <a:pPr marL="285750" indent="-285750">
              <a:spcBef>
                <a:spcPct val="25000"/>
              </a:spcBef>
              <a:buClr>
                <a:srgbClr val="418CD0"/>
              </a:buClr>
              <a:buFont typeface="Arial" panose="020B0604020202020204" pitchFamily="34" charset="0"/>
              <a:buChar char="•"/>
            </a:pPr>
            <a:r>
              <a:rPr lang="en-US" sz="1800" dirty="0">
                <a:latin typeface="+mj-lt"/>
              </a:rPr>
              <a:t>How much can I expect to receive?</a:t>
            </a:r>
          </a:p>
          <a:p>
            <a:pPr marL="285750" indent="-285750">
              <a:spcBef>
                <a:spcPct val="25000"/>
              </a:spcBef>
              <a:buClr>
                <a:srgbClr val="418CD0"/>
              </a:buClr>
              <a:buFont typeface="Arial" panose="020B0604020202020204" pitchFamily="34" charset="0"/>
              <a:buChar char="•"/>
            </a:pPr>
            <a:r>
              <a:rPr lang="en-US" sz="1800" dirty="0">
                <a:latin typeface="+mj-lt"/>
              </a:rPr>
              <a:t>When should I start my Social Security?</a:t>
            </a:r>
          </a:p>
          <a:p>
            <a:pPr marL="285750" indent="-285750">
              <a:spcBef>
                <a:spcPct val="25000"/>
              </a:spcBef>
              <a:buClr>
                <a:srgbClr val="418CD0"/>
              </a:buClr>
              <a:buFont typeface="Arial" panose="020B0604020202020204" pitchFamily="34" charset="0"/>
              <a:buChar char="•"/>
            </a:pPr>
            <a:r>
              <a:rPr lang="en-US" sz="1800" dirty="0"/>
              <a:t>How can I potentially increase my benefits?</a:t>
            </a:r>
          </a:p>
          <a:p>
            <a:pPr marL="285750" indent="-285750">
              <a:spcBef>
                <a:spcPct val="25000"/>
              </a:spcBef>
              <a:buClr>
                <a:srgbClr val="418CD0"/>
              </a:buClr>
              <a:buFont typeface="Arial" panose="020B0604020202020204" pitchFamily="34" charset="0"/>
              <a:buChar char="•"/>
            </a:pPr>
            <a:r>
              <a:rPr lang="en-US" sz="1800" dirty="0"/>
              <a:t>Can I still work while I draw Social Security?</a:t>
            </a:r>
          </a:p>
          <a:p>
            <a:pPr marL="285750" indent="-285750">
              <a:spcBef>
                <a:spcPct val="25000"/>
              </a:spcBef>
              <a:buClr>
                <a:srgbClr val="418CD0"/>
              </a:buClr>
              <a:buFont typeface="Arial" panose="020B0604020202020204" pitchFamily="34" charset="0"/>
              <a:buChar char="•"/>
            </a:pPr>
            <a:r>
              <a:rPr lang="en-US" sz="1800" dirty="0"/>
              <a:t>What about taxes and Social Security?</a:t>
            </a:r>
          </a:p>
          <a:p>
            <a:pPr marL="285750" indent="-285750">
              <a:spcBef>
                <a:spcPct val="25000"/>
              </a:spcBef>
              <a:buClr>
                <a:srgbClr val="418CD0"/>
              </a:buClr>
              <a:buFont typeface="Arial" panose="020B0604020202020204" pitchFamily="34" charset="0"/>
              <a:buChar char="•"/>
            </a:pPr>
            <a:r>
              <a:rPr lang="en-US" sz="1800" dirty="0"/>
              <a:t>Will Social Security be there in the future?</a:t>
            </a:r>
          </a:p>
          <a:p>
            <a:endParaRPr lang="en-US" dirty="0"/>
          </a:p>
        </p:txBody>
      </p:sp>
      <p:sp>
        <p:nvSpPr>
          <p:cNvPr id="978951" name="Rectangle 7"/>
          <p:cNvSpPr>
            <a:spLocks noChangeArrowheads="1"/>
          </p:cNvSpPr>
          <p:nvPr/>
        </p:nvSpPr>
        <p:spPr bwMode="auto">
          <a:xfrm>
            <a:off x="6650902" y="860504"/>
            <a:ext cx="3320869" cy="61329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lnSpc>
                <a:spcPts val="2800"/>
              </a:lnSpc>
            </a:pPr>
            <a:r>
              <a:rPr lang="en-US" sz="2000" i="1" dirty="0">
                <a:solidFill>
                  <a:schemeClr val="bg1"/>
                </a:solidFill>
                <a:latin typeface="+mn-lt"/>
              </a:rPr>
              <a:t>And most important of all…</a:t>
            </a:r>
          </a:p>
          <a:p>
            <a:pPr algn="r">
              <a:lnSpc>
                <a:spcPts val="2400"/>
              </a:lnSpc>
            </a:pPr>
            <a:endParaRPr lang="en-US" sz="800" b="1" dirty="0">
              <a:solidFill>
                <a:schemeClr val="bg1"/>
              </a:solidFill>
            </a:endParaRPr>
          </a:p>
          <a:p>
            <a:pPr algn="r">
              <a:lnSpc>
                <a:spcPts val="2400"/>
              </a:lnSpc>
            </a:pPr>
            <a:endParaRPr lang="en-US" sz="2000" b="1" dirty="0">
              <a:solidFill>
                <a:schemeClr val="bg1"/>
              </a:solidFill>
            </a:endParaRPr>
          </a:p>
          <a:p>
            <a:pPr algn="r">
              <a:lnSpc>
                <a:spcPts val="2400"/>
              </a:lnSpc>
            </a:pPr>
            <a:r>
              <a:rPr lang="en-US" sz="2000" b="1" dirty="0">
                <a:solidFill>
                  <a:schemeClr val="bg1"/>
                </a:solidFill>
              </a:rPr>
              <a:t>Will Social Security be </a:t>
            </a:r>
            <a:br>
              <a:rPr lang="en-US" sz="2000" b="1" dirty="0">
                <a:solidFill>
                  <a:schemeClr val="bg1"/>
                </a:solidFill>
              </a:rPr>
            </a:br>
            <a:r>
              <a:rPr lang="en-US" sz="2000" b="1" dirty="0">
                <a:solidFill>
                  <a:schemeClr val="bg1"/>
                </a:solidFill>
              </a:rPr>
              <a:t>         enough to live on </a:t>
            </a:r>
            <a:br>
              <a:rPr lang="en-US" sz="2000" b="1" dirty="0">
                <a:solidFill>
                  <a:schemeClr val="bg1"/>
                </a:solidFill>
              </a:rPr>
            </a:br>
            <a:r>
              <a:rPr lang="en-US" sz="2000" b="1" dirty="0">
                <a:solidFill>
                  <a:schemeClr val="bg1"/>
                </a:solidFill>
              </a:rPr>
              <a:t>              in retirement?</a:t>
            </a:r>
          </a:p>
          <a:p>
            <a:pPr algn="r">
              <a:lnSpc>
                <a:spcPts val="2800"/>
              </a:lnSpc>
            </a:pPr>
            <a:endParaRPr lang="en-US" sz="2000" b="1" dirty="0">
              <a:solidFill>
                <a:schemeClr val="bg1"/>
              </a:solidFill>
            </a:endParaRPr>
          </a:p>
        </p:txBody>
      </p:sp>
      <p:sp>
        <p:nvSpPr>
          <p:cNvPr id="11" name="Slide Number Placeholder 2"/>
          <p:cNvSpPr>
            <a:spLocks noGrp="1"/>
          </p:cNvSpPr>
          <p:nvPr>
            <p:ph type="sldNum" sz="quarter" idx="4"/>
          </p:nvPr>
        </p:nvSpPr>
        <p:spPr>
          <a:xfrm>
            <a:off x="430212" y="5343266"/>
            <a:ext cx="217488" cy="303212"/>
          </a:xfrm>
          <a:prstGeom prst="rect">
            <a:avLst/>
          </a:prstGeom>
        </p:spPr>
        <p:txBody>
          <a:bodyPr vert="horz" lIns="0" tIns="45720" rIns="0" bIns="45720" rtlCol="0" anchor="ctr"/>
          <a:lstStyle>
            <a:lvl1pPr>
              <a:defRPr lang="en-US" sz="1050" smtClean="0"/>
            </a:lvl1pPr>
          </a:lstStyle>
          <a:p>
            <a:fld id="{B086DA8C-2EC5-4397-8842-B74E3AC9ED83}" type="slidenum">
              <a:rPr lang="en-US" smtClean="0"/>
              <a:pPr/>
              <a:t>13</a:t>
            </a:fld>
            <a:endParaRPr lang="en-US" dirty="0"/>
          </a:p>
        </p:txBody>
      </p:sp>
      <p:sp>
        <p:nvSpPr>
          <p:cNvPr id="15" name="Title 1"/>
          <p:cNvSpPr>
            <a:spLocks noGrp="1"/>
          </p:cNvSpPr>
          <p:nvPr>
            <p:ph type="title"/>
          </p:nvPr>
        </p:nvSpPr>
        <p:spPr>
          <a:xfrm>
            <a:off x="406803" y="303842"/>
            <a:ext cx="6362298" cy="1261884"/>
          </a:xfrm>
        </p:spPr>
        <p:txBody>
          <a:bodyPr/>
          <a:lstStyle/>
          <a:p>
            <a:r>
              <a:rPr lang="en-US" sz="3800" kern="1200" dirty="0">
                <a:solidFill>
                  <a:srgbClr val="013A94"/>
                </a:solidFill>
              </a:rPr>
              <a:t>Questions </a:t>
            </a:r>
            <a:br>
              <a:rPr lang="en-US" sz="3800" kern="1200" dirty="0">
                <a:solidFill>
                  <a:srgbClr val="013A94"/>
                </a:solidFill>
              </a:rPr>
            </a:br>
            <a:endParaRPr lang="en-US" sz="3800" kern="1200" dirty="0">
              <a:solidFill>
                <a:srgbClr val="013A94"/>
              </a:solidFill>
            </a:endParaRPr>
          </a:p>
        </p:txBody>
      </p:sp>
      <p:sp>
        <p:nvSpPr>
          <p:cNvPr id="16" name="Rectangle 15"/>
          <p:cNvSpPr/>
          <p:nvPr/>
        </p:nvSpPr>
        <p:spPr>
          <a:xfrm>
            <a:off x="875424" y="860504"/>
            <a:ext cx="3443571" cy="492443"/>
          </a:xfrm>
          <a:prstGeom prst="rect">
            <a:avLst/>
          </a:prstGeom>
        </p:spPr>
        <p:txBody>
          <a:bodyPr wrap="none">
            <a:spAutoFit/>
          </a:bodyPr>
          <a:lstStyle/>
          <a:p>
            <a:r>
              <a:rPr lang="en-US" sz="2600" kern="0" dirty="0">
                <a:solidFill>
                  <a:schemeClr val="accent1"/>
                </a:solidFill>
                <a:latin typeface="Rockwell" panose="02060603020205020403" pitchFamily="18" charset="0"/>
                <a:ea typeface="+mj-ea"/>
                <a:cs typeface="+mj-cs"/>
              </a:rPr>
              <a:t>About Social Security</a:t>
            </a:r>
          </a:p>
        </p:txBody>
      </p:sp>
      <p:pic>
        <p:nvPicPr>
          <p:cNvPr id="2" name="Picture 1">
            <a:extLst>
              <a:ext uri="{FF2B5EF4-FFF2-40B4-BE49-F238E27FC236}">
                <a16:creationId xmlns:a16="http://schemas.microsoft.com/office/drawing/2014/main" id="{61EDC365-3C6F-334D-87D4-C9652A11AA3B}"/>
              </a:ext>
            </a:extLst>
          </p:cNvPr>
          <p:cNvPicPr>
            <a:picLocks noChangeAspect="1"/>
          </p:cNvPicPr>
          <p:nvPr/>
        </p:nvPicPr>
        <p:blipFill>
          <a:blip r:embed="rId3"/>
          <a:stretch>
            <a:fillRect/>
          </a:stretch>
        </p:blipFill>
        <p:spPr>
          <a:xfrm>
            <a:off x="8633637" y="5332012"/>
            <a:ext cx="1207090" cy="162658"/>
          </a:xfrm>
          <a:prstGeom prst="rect">
            <a:avLst/>
          </a:prstGeom>
        </p:spPr>
      </p:pic>
      <p:sp>
        <p:nvSpPr>
          <p:cNvPr id="5" name="TextBox 4"/>
          <p:cNvSpPr txBox="1"/>
          <p:nvPr/>
        </p:nvSpPr>
        <p:spPr>
          <a:xfrm>
            <a:off x="852154" y="1834684"/>
            <a:ext cx="4225678" cy="707886"/>
          </a:xfrm>
          <a:prstGeom prst="rect">
            <a:avLst/>
          </a:prstGeom>
          <a:noFill/>
        </p:spPr>
        <p:txBody>
          <a:bodyPr wrap="square" rtlCol="0">
            <a:spAutoFit/>
          </a:bodyPr>
          <a:lstStyle/>
          <a:p>
            <a:r>
              <a:rPr lang="en-US" sz="2200" b="1" dirty="0">
                <a:solidFill>
                  <a:schemeClr val="accent3"/>
                </a:solidFill>
              </a:rPr>
              <a:t>What questions do you have?</a:t>
            </a:r>
          </a:p>
          <a:p>
            <a:endParaRPr lang="en-US" dirty="0"/>
          </a:p>
        </p:txBody>
      </p:sp>
    </p:spTree>
    <p:extLst>
      <p:ext uri="{BB962C8B-B14F-4D97-AF65-F5344CB8AC3E}">
        <p14:creationId xmlns:p14="http://schemas.microsoft.com/office/powerpoint/2010/main" val="200190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2" presetClass="entr" presetSubtype="4" fill="hold" grpId="0" nodeType="clickEffect">
                                  <p:stCondLst>
                                    <p:cond delay="100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1500"/>
                            </p:stCondLst>
                            <p:childTnLst>
                              <p:par>
                                <p:cTn id="10" presetID="2" presetClass="entr" presetSubtype="4" fill="hold" grpId="0" nodeType="afterEffect">
                                  <p:stCondLst>
                                    <p:cond delay="100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additive="base">
                                        <p:cTn id="12"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par>
                          <p:cTn id="14" fill="hold">
                            <p:stCondLst>
                              <p:cond delay="3000"/>
                            </p:stCondLst>
                            <p:childTnLst>
                              <p:par>
                                <p:cTn id="15" presetID="2" presetClass="entr" presetSubtype="4" fill="hold" grpId="0" nodeType="afterEffect">
                                  <p:stCondLst>
                                    <p:cond delay="100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par>
                          <p:cTn id="19" fill="hold">
                            <p:stCondLst>
                              <p:cond delay="4500"/>
                            </p:stCondLst>
                            <p:childTnLst>
                              <p:par>
                                <p:cTn id="20" presetID="2" presetClass="entr" presetSubtype="4" fill="hold" grpId="0" nodeType="afterEffect">
                                  <p:stCondLst>
                                    <p:cond delay="1000"/>
                                  </p:stCondLst>
                                  <p:childTnLst>
                                    <p:set>
                                      <p:cBhvr>
                                        <p:cTn id="21" dur="1" fill="hold">
                                          <p:stCondLst>
                                            <p:cond delay="0"/>
                                          </p:stCondLst>
                                        </p:cTn>
                                        <p:tgtEl>
                                          <p:spTgt spid="3">
                                            <p:txEl>
                                              <p:pRg st="3" end="3"/>
                                            </p:txEl>
                                          </p:spTgt>
                                        </p:tgtEl>
                                        <p:attrNameLst>
                                          <p:attrName>style.visibility</p:attrName>
                                        </p:attrNameLst>
                                      </p:cBhvr>
                                      <p:to>
                                        <p:strVal val="visible"/>
                                      </p:to>
                                    </p:set>
                                    <p:anim calcmode="lin" valueType="num">
                                      <p:cBhvr additive="base">
                                        <p:cTn id="22"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par>
                          <p:cTn id="24" fill="hold">
                            <p:stCondLst>
                              <p:cond delay="6000"/>
                            </p:stCondLst>
                            <p:childTnLst>
                              <p:par>
                                <p:cTn id="25" presetID="2" presetClass="entr" presetSubtype="4" fill="hold" grpId="0" nodeType="afterEffect">
                                  <p:stCondLst>
                                    <p:cond delay="100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par>
                          <p:cTn id="29" fill="hold">
                            <p:stCondLst>
                              <p:cond delay="7500"/>
                            </p:stCondLst>
                            <p:childTnLst>
                              <p:par>
                                <p:cTn id="30" presetID="2" presetClass="entr" presetSubtype="4" fill="hold" grpId="0" nodeType="afterEffect">
                                  <p:stCondLst>
                                    <p:cond delay="1000"/>
                                  </p:stCondLst>
                                  <p:childTnLst>
                                    <p:set>
                                      <p:cBhvr>
                                        <p:cTn id="31" dur="1" fill="hold">
                                          <p:stCondLst>
                                            <p:cond delay="0"/>
                                          </p:stCondLst>
                                        </p:cTn>
                                        <p:tgtEl>
                                          <p:spTgt spid="3">
                                            <p:txEl>
                                              <p:pRg st="5" end="5"/>
                                            </p:txEl>
                                          </p:spTgt>
                                        </p:tgtEl>
                                        <p:attrNameLst>
                                          <p:attrName>style.visibility</p:attrName>
                                        </p:attrNameLst>
                                      </p:cBhvr>
                                      <p:to>
                                        <p:strVal val="visible"/>
                                      </p:to>
                                    </p:set>
                                    <p:anim calcmode="lin" valueType="num">
                                      <p:cBhvr additive="base">
                                        <p:cTn id="32"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par>
                          <p:cTn id="34" fill="hold">
                            <p:stCondLst>
                              <p:cond delay="9000"/>
                            </p:stCondLst>
                            <p:childTnLst>
                              <p:par>
                                <p:cTn id="35" presetID="2" presetClass="entr" presetSubtype="4" fill="hold" grpId="0" nodeType="afterEffect">
                                  <p:stCondLst>
                                    <p:cond delay="100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978951"/>
                                        </p:tgtEl>
                                        <p:attrNameLst>
                                          <p:attrName>style.visibility</p:attrName>
                                        </p:attrNameLst>
                                      </p:cBhvr>
                                      <p:to>
                                        <p:strVal val="visible"/>
                                      </p:to>
                                    </p:set>
                                    <p:animEffect transition="in" filter="wipe(left)">
                                      <p:cBhvr>
                                        <p:cTn id="43" dur="500"/>
                                        <p:tgtEl>
                                          <p:spTgt spid="9789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978951"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36" name="Freeform 5"/>
          <p:cNvSpPr>
            <a:spLocks/>
          </p:cNvSpPr>
          <p:nvPr/>
        </p:nvSpPr>
        <p:spPr bwMode="auto">
          <a:xfrm flipH="1" flipV="1">
            <a:off x="-22077" y="-8220"/>
            <a:ext cx="3820693" cy="5741346"/>
          </a:xfrm>
          <a:custGeom>
            <a:avLst/>
            <a:gdLst>
              <a:gd name="T0" fmla="*/ 3752 w 3752"/>
              <a:gd name="T1" fmla="*/ 4345 h 4345"/>
              <a:gd name="T2" fmla="*/ 0 w 3752"/>
              <a:gd name="T3" fmla="*/ 4345 h 4345"/>
              <a:gd name="T4" fmla="*/ 1094 w 3752"/>
              <a:gd name="T5" fmla="*/ 0 h 4345"/>
              <a:gd name="T6" fmla="*/ 3752 w 3752"/>
              <a:gd name="T7" fmla="*/ 0 h 4345"/>
              <a:gd name="T8" fmla="*/ 3752 w 3752"/>
              <a:gd name="T9" fmla="*/ 4345 h 4345"/>
              <a:gd name="connsiteX0" fmla="*/ 7771 w 10000"/>
              <a:gd name="connsiteY0" fmla="*/ 10000 h 10000"/>
              <a:gd name="connsiteX1" fmla="*/ 0 w 10000"/>
              <a:gd name="connsiteY1" fmla="*/ 10000 h 10000"/>
              <a:gd name="connsiteX2" fmla="*/ 2916 w 10000"/>
              <a:gd name="connsiteY2" fmla="*/ 0 h 10000"/>
              <a:gd name="connsiteX3" fmla="*/ 10000 w 10000"/>
              <a:gd name="connsiteY3" fmla="*/ 0 h 10000"/>
              <a:gd name="connsiteX4" fmla="*/ 7771 w 10000"/>
              <a:gd name="connsiteY4" fmla="*/ 10000 h 10000"/>
              <a:gd name="connsiteX0" fmla="*/ 7771 w 8754"/>
              <a:gd name="connsiteY0" fmla="*/ 10000 h 10000"/>
              <a:gd name="connsiteX1" fmla="*/ 0 w 8754"/>
              <a:gd name="connsiteY1" fmla="*/ 10000 h 10000"/>
              <a:gd name="connsiteX2" fmla="*/ 2916 w 8754"/>
              <a:gd name="connsiteY2" fmla="*/ 0 h 10000"/>
              <a:gd name="connsiteX3" fmla="*/ 8754 w 8754"/>
              <a:gd name="connsiteY3" fmla="*/ 11 h 10000"/>
              <a:gd name="connsiteX4" fmla="*/ 7771 w 8754"/>
              <a:gd name="connsiteY4" fmla="*/ 10000 h 10000"/>
              <a:gd name="connsiteX0" fmla="*/ 7681 w 10000"/>
              <a:gd name="connsiteY0" fmla="*/ 10000 h 10000"/>
              <a:gd name="connsiteX1" fmla="*/ 0 w 10000"/>
              <a:gd name="connsiteY1" fmla="*/ 10000 h 10000"/>
              <a:gd name="connsiteX2" fmla="*/ 3331 w 10000"/>
              <a:gd name="connsiteY2" fmla="*/ 0 h 10000"/>
              <a:gd name="connsiteX3" fmla="*/ 10000 w 10000"/>
              <a:gd name="connsiteY3" fmla="*/ 11 h 10000"/>
              <a:gd name="connsiteX4" fmla="*/ 7681 w 10000"/>
              <a:gd name="connsiteY4" fmla="*/ 10000 h 10000"/>
              <a:gd name="connsiteX0" fmla="*/ 7681 w 7681"/>
              <a:gd name="connsiteY0" fmla="*/ 10000 h 10000"/>
              <a:gd name="connsiteX1" fmla="*/ 0 w 7681"/>
              <a:gd name="connsiteY1" fmla="*/ 10000 h 10000"/>
              <a:gd name="connsiteX2" fmla="*/ 3331 w 7681"/>
              <a:gd name="connsiteY2" fmla="*/ 0 h 10000"/>
              <a:gd name="connsiteX3" fmla="*/ 6909 w 7681"/>
              <a:gd name="connsiteY3" fmla="*/ 2 h 10000"/>
              <a:gd name="connsiteX4" fmla="*/ 7681 w 7681"/>
              <a:gd name="connsiteY4" fmla="*/ 10000 h 10000"/>
              <a:gd name="connsiteX0" fmla="*/ 10000 w 10151"/>
              <a:gd name="connsiteY0" fmla="*/ 10000 h 10000"/>
              <a:gd name="connsiteX1" fmla="*/ 0 w 10151"/>
              <a:gd name="connsiteY1" fmla="*/ 10000 h 10000"/>
              <a:gd name="connsiteX2" fmla="*/ 4337 w 10151"/>
              <a:gd name="connsiteY2" fmla="*/ 0 h 10000"/>
              <a:gd name="connsiteX3" fmla="*/ 10061 w 10151"/>
              <a:gd name="connsiteY3" fmla="*/ 29 h 10000"/>
              <a:gd name="connsiteX4" fmla="*/ 10000 w 10151"/>
              <a:gd name="connsiteY4" fmla="*/ 10000 h 10000"/>
              <a:gd name="connsiteX0" fmla="*/ 10000 w 10061"/>
              <a:gd name="connsiteY0" fmla="*/ 10000 h 10000"/>
              <a:gd name="connsiteX1" fmla="*/ 0 w 10061"/>
              <a:gd name="connsiteY1" fmla="*/ 10000 h 10000"/>
              <a:gd name="connsiteX2" fmla="*/ 4337 w 10061"/>
              <a:gd name="connsiteY2" fmla="*/ 0 h 10000"/>
              <a:gd name="connsiteX3" fmla="*/ 10061 w 10061"/>
              <a:gd name="connsiteY3" fmla="*/ 29 h 10000"/>
              <a:gd name="connsiteX4" fmla="*/ 10000 w 10061"/>
              <a:gd name="connsiteY4" fmla="*/ 10000 h 10000"/>
              <a:gd name="connsiteX0" fmla="*/ 10000 w 10061"/>
              <a:gd name="connsiteY0" fmla="*/ 10000 h 10000"/>
              <a:gd name="connsiteX1" fmla="*/ 0 w 10061"/>
              <a:gd name="connsiteY1" fmla="*/ 10000 h 10000"/>
              <a:gd name="connsiteX2" fmla="*/ 4337 w 10061"/>
              <a:gd name="connsiteY2" fmla="*/ 0 h 10000"/>
              <a:gd name="connsiteX3" fmla="*/ 10061 w 10061"/>
              <a:gd name="connsiteY3" fmla="*/ 29 h 10000"/>
              <a:gd name="connsiteX4" fmla="*/ 10000 w 10061"/>
              <a:gd name="connsiteY4" fmla="*/ 1000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61" h="10000">
                <a:moveTo>
                  <a:pt x="10000" y="10000"/>
                </a:moveTo>
                <a:lnTo>
                  <a:pt x="0" y="10000"/>
                </a:lnTo>
                <a:lnTo>
                  <a:pt x="4337" y="0"/>
                </a:lnTo>
                <a:lnTo>
                  <a:pt x="10061" y="29"/>
                </a:lnTo>
                <a:cubicBezTo>
                  <a:pt x="10017" y="76"/>
                  <a:pt x="10030" y="9980"/>
                  <a:pt x="10000" y="1000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sp>
        <p:nvSpPr>
          <p:cNvPr id="37" name="Rectangle 2"/>
          <p:cNvSpPr txBox="1">
            <a:spLocks noChangeArrowheads="1"/>
          </p:cNvSpPr>
          <p:nvPr/>
        </p:nvSpPr>
        <p:spPr bwMode="auto">
          <a:xfrm>
            <a:off x="395437" y="310588"/>
            <a:ext cx="5217483" cy="677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45720" rIns="91440" bIns="45720" numCol="1" anchor="t" anchorCtr="0" compatLnSpc="1">
            <a:prstTxWarp prst="textNoShape">
              <a:avLst/>
            </a:prstTxWarp>
            <a:spAutoFit/>
          </a:bodyPr>
          <a:lstStyle>
            <a:lvl1pPr algn="l" rtl="0" eaLnBrk="1" fontAlgn="base" hangingPunct="1">
              <a:lnSpc>
                <a:spcPct val="100000"/>
              </a:lnSpc>
              <a:spcBef>
                <a:spcPct val="0"/>
              </a:spcBef>
              <a:spcAft>
                <a:spcPct val="0"/>
              </a:spcAft>
              <a:defRPr sz="2600" b="1">
                <a:solidFill>
                  <a:schemeClr val="accent1"/>
                </a:solidFill>
                <a:latin typeface="Rockwell" panose="02060603020205020403" pitchFamily="18" charset="0"/>
                <a:ea typeface="+mj-ea"/>
                <a:cs typeface="+mj-cs"/>
              </a:defRPr>
            </a:lvl1pPr>
            <a:lvl2pPr algn="l" rtl="0" eaLnBrk="1" fontAlgn="base" hangingPunct="1">
              <a:lnSpc>
                <a:spcPct val="90000"/>
              </a:lnSpc>
              <a:spcBef>
                <a:spcPct val="0"/>
              </a:spcBef>
              <a:spcAft>
                <a:spcPct val="0"/>
              </a:spcAft>
              <a:defRPr sz="2600">
                <a:solidFill>
                  <a:schemeClr val="accent1"/>
                </a:solidFill>
                <a:latin typeface="Arial" pitchFamily="34" charset="0"/>
              </a:defRPr>
            </a:lvl2pPr>
            <a:lvl3pPr algn="l" rtl="0" eaLnBrk="1" fontAlgn="base" hangingPunct="1">
              <a:lnSpc>
                <a:spcPct val="90000"/>
              </a:lnSpc>
              <a:spcBef>
                <a:spcPct val="0"/>
              </a:spcBef>
              <a:spcAft>
                <a:spcPct val="0"/>
              </a:spcAft>
              <a:defRPr sz="2600">
                <a:solidFill>
                  <a:schemeClr val="accent1"/>
                </a:solidFill>
                <a:latin typeface="Arial" pitchFamily="34" charset="0"/>
              </a:defRPr>
            </a:lvl3pPr>
            <a:lvl4pPr algn="l" rtl="0" eaLnBrk="1" fontAlgn="base" hangingPunct="1">
              <a:lnSpc>
                <a:spcPct val="90000"/>
              </a:lnSpc>
              <a:spcBef>
                <a:spcPct val="0"/>
              </a:spcBef>
              <a:spcAft>
                <a:spcPct val="0"/>
              </a:spcAft>
              <a:defRPr sz="2600">
                <a:solidFill>
                  <a:schemeClr val="accent1"/>
                </a:solidFill>
                <a:latin typeface="Arial" pitchFamily="34" charset="0"/>
              </a:defRPr>
            </a:lvl4pPr>
            <a:lvl5pPr algn="l" rtl="0" eaLnBrk="1" fontAlgn="base" hangingPunct="1">
              <a:lnSpc>
                <a:spcPct val="90000"/>
              </a:lnSpc>
              <a:spcBef>
                <a:spcPct val="0"/>
              </a:spcBef>
              <a:spcAft>
                <a:spcPct val="0"/>
              </a:spcAft>
              <a:defRPr sz="2600">
                <a:solidFill>
                  <a:schemeClr val="accent1"/>
                </a:solidFill>
                <a:latin typeface="Arial" pitchFamily="34" charset="0"/>
              </a:defRPr>
            </a:lvl5pPr>
            <a:lvl6pPr marL="457196" algn="l" rtl="0" eaLnBrk="1" fontAlgn="base" hangingPunct="1">
              <a:lnSpc>
                <a:spcPct val="90000"/>
              </a:lnSpc>
              <a:spcBef>
                <a:spcPct val="0"/>
              </a:spcBef>
              <a:spcAft>
                <a:spcPct val="0"/>
              </a:spcAft>
              <a:defRPr sz="2600">
                <a:solidFill>
                  <a:schemeClr val="accent1"/>
                </a:solidFill>
                <a:latin typeface="Arial" pitchFamily="34" charset="0"/>
              </a:defRPr>
            </a:lvl6pPr>
            <a:lvl7pPr marL="914391" algn="l" rtl="0" eaLnBrk="1" fontAlgn="base" hangingPunct="1">
              <a:lnSpc>
                <a:spcPct val="90000"/>
              </a:lnSpc>
              <a:spcBef>
                <a:spcPct val="0"/>
              </a:spcBef>
              <a:spcAft>
                <a:spcPct val="0"/>
              </a:spcAft>
              <a:defRPr sz="2600">
                <a:solidFill>
                  <a:schemeClr val="accent1"/>
                </a:solidFill>
                <a:latin typeface="Arial" pitchFamily="34" charset="0"/>
              </a:defRPr>
            </a:lvl7pPr>
            <a:lvl8pPr marL="1371587" algn="l" rtl="0" eaLnBrk="1" fontAlgn="base" hangingPunct="1">
              <a:lnSpc>
                <a:spcPct val="90000"/>
              </a:lnSpc>
              <a:spcBef>
                <a:spcPct val="0"/>
              </a:spcBef>
              <a:spcAft>
                <a:spcPct val="0"/>
              </a:spcAft>
              <a:defRPr sz="2600">
                <a:solidFill>
                  <a:schemeClr val="accent1"/>
                </a:solidFill>
                <a:latin typeface="Arial" pitchFamily="34" charset="0"/>
              </a:defRPr>
            </a:lvl8pPr>
            <a:lvl9pPr marL="1828782" algn="l" rtl="0" eaLnBrk="1" fontAlgn="base" hangingPunct="1">
              <a:lnSpc>
                <a:spcPct val="90000"/>
              </a:lnSpc>
              <a:spcBef>
                <a:spcPct val="0"/>
              </a:spcBef>
              <a:spcAft>
                <a:spcPct val="0"/>
              </a:spcAft>
              <a:defRPr sz="2600">
                <a:solidFill>
                  <a:schemeClr val="accent1"/>
                </a:solidFill>
                <a:latin typeface="Arial" pitchFamily="34" charset="0"/>
              </a:defRPr>
            </a:lvl9pPr>
          </a:lstStyle>
          <a:p>
            <a:r>
              <a:rPr lang="en-US" sz="3800" dirty="0">
                <a:solidFill>
                  <a:srgbClr val="013A94"/>
                </a:solidFill>
              </a:rPr>
              <a:t>Value</a:t>
            </a:r>
          </a:p>
        </p:txBody>
      </p:sp>
      <p:sp>
        <p:nvSpPr>
          <p:cNvPr id="38" name="Rectangle 37"/>
          <p:cNvSpPr/>
          <p:nvPr/>
        </p:nvSpPr>
        <p:spPr>
          <a:xfrm>
            <a:off x="623940" y="864860"/>
            <a:ext cx="2805576" cy="492443"/>
          </a:xfrm>
          <a:prstGeom prst="rect">
            <a:avLst/>
          </a:prstGeom>
        </p:spPr>
        <p:txBody>
          <a:bodyPr wrap="none">
            <a:spAutoFit/>
          </a:bodyPr>
          <a:lstStyle/>
          <a:p>
            <a:r>
              <a:rPr lang="en-US" sz="2600" kern="0" dirty="0">
                <a:solidFill>
                  <a:schemeClr val="accent1"/>
                </a:solidFill>
                <a:latin typeface="Rockwell" panose="02060603020205020403" pitchFamily="18" charset="0"/>
                <a:ea typeface="+mj-ea"/>
                <a:cs typeface="+mj-cs"/>
              </a:rPr>
              <a:t>of Social Security</a:t>
            </a:r>
          </a:p>
        </p:txBody>
      </p:sp>
      <p:grpSp>
        <p:nvGrpSpPr>
          <p:cNvPr id="19" name="Group 18"/>
          <p:cNvGrpSpPr/>
          <p:nvPr/>
        </p:nvGrpSpPr>
        <p:grpSpPr>
          <a:xfrm>
            <a:off x="3826622" y="71157"/>
            <a:ext cx="5660518" cy="5572686"/>
            <a:chOff x="4260656" y="461963"/>
            <a:chExt cx="4879489" cy="4803776"/>
          </a:xfrm>
        </p:grpSpPr>
        <p:sp>
          <p:nvSpPr>
            <p:cNvPr id="11" name="Freeform 5"/>
            <p:cNvSpPr>
              <a:spLocks/>
            </p:cNvSpPr>
            <p:nvPr/>
          </p:nvSpPr>
          <p:spPr bwMode="auto">
            <a:xfrm>
              <a:off x="4452938" y="2905126"/>
              <a:ext cx="2227263" cy="2360613"/>
            </a:xfrm>
            <a:custGeom>
              <a:avLst/>
              <a:gdLst>
                <a:gd name="T0" fmla="*/ 188 w 188"/>
                <a:gd name="T1" fmla="*/ 200 h 200"/>
                <a:gd name="T2" fmla="*/ 188 w 188"/>
                <a:gd name="T3" fmla="*/ 88 h 200"/>
                <a:gd name="T4" fmla="*/ 100 w 188"/>
                <a:gd name="T5" fmla="*/ 0 h 200"/>
                <a:gd name="T6" fmla="*/ 63 w 188"/>
                <a:gd name="T7" fmla="*/ 0 h 200"/>
                <a:gd name="T8" fmla="*/ 0 w 188"/>
                <a:gd name="T9" fmla="*/ 68 h 200"/>
                <a:gd name="T10" fmla="*/ 188 w 188"/>
                <a:gd name="T11" fmla="*/ 200 h 200"/>
              </a:gdLst>
              <a:ahLst/>
              <a:cxnLst>
                <a:cxn ang="0">
                  <a:pos x="T0" y="T1"/>
                </a:cxn>
                <a:cxn ang="0">
                  <a:pos x="T2" y="T3"/>
                </a:cxn>
                <a:cxn ang="0">
                  <a:pos x="T4" y="T5"/>
                </a:cxn>
                <a:cxn ang="0">
                  <a:pos x="T6" y="T7"/>
                </a:cxn>
                <a:cxn ang="0">
                  <a:pos x="T8" y="T9"/>
                </a:cxn>
                <a:cxn ang="0">
                  <a:pos x="T10" y="T11"/>
                </a:cxn>
              </a:cxnLst>
              <a:rect l="0" t="0" r="r" b="b"/>
              <a:pathLst>
                <a:path w="188" h="200">
                  <a:moveTo>
                    <a:pt x="188" y="200"/>
                  </a:moveTo>
                  <a:cubicBezTo>
                    <a:pt x="188" y="88"/>
                    <a:pt x="188" y="88"/>
                    <a:pt x="188" y="88"/>
                  </a:cubicBezTo>
                  <a:cubicBezTo>
                    <a:pt x="100" y="0"/>
                    <a:pt x="100" y="0"/>
                    <a:pt x="100" y="0"/>
                  </a:cubicBezTo>
                  <a:cubicBezTo>
                    <a:pt x="63" y="0"/>
                    <a:pt x="63" y="0"/>
                    <a:pt x="63" y="0"/>
                  </a:cubicBezTo>
                  <a:cubicBezTo>
                    <a:pt x="0" y="68"/>
                    <a:pt x="0" y="68"/>
                    <a:pt x="0" y="68"/>
                  </a:cubicBezTo>
                  <a:cubicBezTo>
                    <a:pt x="29" y="144"/>
                    <a:pt x="102" y="199"/>
                    <a:pt x="188" y="200"/>
                  </a:cubicBezTo>
                  <a:close/>
                </a:path>
              </a:pathLst>
            </a:custGeom>
            <a:solidFill>
              <a:srgbClr val="013A94">
                <a:alpha val="3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sz="1100" kern="0">
                <a:solidFill>
                  <a:sysClr val="windowText" lastClr="000000"/>
                </a:solidFill>
              </a:endParaRPr>
            </a:p>
          </p:txBody>
        </p:sp>
        <p:sp>
          <p:nvSpPr>
            <p:cNvPr id="12" name="Freeform 6"/>
            <p:cNvSpPr>
              <a:spLocks/>
            </p:cNvSpPr>
            <p:nvPr/>
          </p:nvSpPr>
          <p:spPr bwMode="auto">
            <a:xfrm>
              <a:off x="4310063" y="2905126"/>
              <a:ext cx="889000" cy="803275"/>
            </a:xfrm>
            <a:custGeom>
              <a:avLst/>
              <a:gdLst>
                <a:gd name="T0" fmla="*/ 12 w 75"/>
                <a:gd name="T1" fmla="*/ 68 h 68"/>
                <a:gd name="T2" fmla="*/ 75 w 75"/>
                <a:gd name="T3" fmla="*/ 0 h 68"/>
                <a:gd name="T4" fmla="*/ 0 w 75"/>
                <a:gd name="T5" fmla="*/ 0 h 68"/>
                <a:gd name="T6" fmla="*/ 12 w 75"/>
                <a:gd name="T7" fmla="*/ 68 h 68"/>
              </a:gdLst>
              <a:ahLst/>
              <a:cxnLst>
                <a:cxn ang="0">
                  <a:pos x="T0" y="T1"/>
                </a:cxn>
                <a:cxn ang="0">
                  <a:pos x="T2" y="T3"/>
                </a:cxn>
                <a:cxn ang="0">
                  <a:pos x="T4" y="T5"/>
                </a:cxn>
                <a:cxn ang="0">
                  <a:pos x="T6" y="T7"/>
                </a:cxn>
              </a:cxnLst>
              <a:rect l="0" t="0" r="r" b="b"/>
              <a:pathLst>
                <a:path w="75" h="68">
                  <a:moveTo>
                    <a:pt x="12" y="68"/>
                  </a:moveTo>
                  <a:cubicBezTo>
                    <a:pt x="75" y="0"/>
                    <a:pt x="75" y="0"/>
                    <a:pt x="75" y="0"/>
                  </a:cubicBezTo>
                  <a:cubicBezTo>
                    <a:pt x="0" y="0"/>
                    <a:pt x="0" y="0"/>
                    <a:pt x="0" y="0"/>
                  </a:cubicBezTo>
                  <a:cubicBezTo>
                    <a:pt x="0" y="24"/>
                    <a:pt x="4" y="47"/>
                    <a:pt x="12" y="68"/>
                  </a:cubicBezTo>
                  <a:close/>
                </a:path>
              </a:pathLst>
            </a:custGeom>
            <a:solidFill>
              <a:srgbClr val="013A94"/>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7"/>
            <p:cNvSpPr>
              <a:spLocks/>
            </p:cNvSpPr>
            <p:nvPr/>
          </p:nvSpPr>
          <p:spPr bwMode="auto">
            <a:xfrm>
              <a:off x="4310063" y="603251"/>
              <a:ext cx="2370138" cy="2219325"/>
            </a:xfrm>
            <a:custGeom>
              <a:avLst/>
              <a:gdLst>
                <a:gd name="T0" fmla="*/ 0 w 200"/>
                <a:gd name="T1" fmla="*/ 188 h 188"/>
                <a:gd name="T2" fmla="*/ 112 w 200"/>
                <a:gd name="T3" fmla="*/ 188 h 188"/>
                <a:gd name="T4" fmla="*/ 200 w 200"/>
                <a:gd name="T5" fmla="*/ 100 h 188"/>
                <a:gd name="T6" fmla="*/ 200 w 200"/>
                <a:gd name="T7" fmla="*/ 63 h 188"/>
                <a:gd name="T8" fmla="*/ 132 w 200"/>
                <a:gd name="T9" fmla="*/ 0 h 188"/>
                <a:gd name="T10" fmla="*/ 0 w 200"/>
                <a:gd name="T11" fmla="*/ 188 h 188"/>
              </a:gdLst>
              <a:ahLst/>
              <a:cxnLst>
                <a:cxn ang="0">
                  <a:pos x="T0" y="T1"/>
                </a:cxn>
                <a:cxn ang="0">
                  <a:pos x="T2" y="T3"/>
                </a:cxn>
                <a:cxn ang="0">
                  <a:pos x="T4" y="T5"/>
                </a:cxn>
                <a:cxn ang="0">
                  <a:pos x="T6" y="T7"/>
                </a:cxn>
                <a:cxn ang="0">
                  <a:pos x="T8" y="T9"/>
                </a:cxn>
                <a:cxn ang="0">
                  <a:pos x="T10" y="T11"/>
                </a:cxn>
              </a:cxnLst>
              <a:rect l="0" t="0" r="r" b="b"/>
              <a:pathLst>
                <a:path w="200" h="188">
                  <a:moveTo>
                    <a:pt x="0" y="188"/>
                  </a:moveTo>
                  <a:cubicBezTo>
                    <a:pt x="112" y="188"/>
                    <a:pt x="112" y="188"/>
                    <a:pt x="112" y="188"/>
                  </a:cubicBezTo>
                  <a:cubicBezTo>
                    <a:pt x="200" y="100"/>
                    <a:pt x="200" y="100"/>
                    <a:pt x="200" y="100"/>
                  </a:cubicBezTo>
                  <a:cubicBezTo>
                    <a:pt x="200" y="63"/>
                    <a:pt x="200" y="63"/>
                    <a:pt x="200" y="63"/>
                  </a:cubicBezTo>
                  <a:cubicBezTo>
                    <a:pt x="132" y="0"/>
                    <a:pt x="132" y="0"/>
                    <a:pt x="132" y="0"/>
                  </a:cubicBezTo>
                  <a:cubicBezTo>
                    <a:pt x="56" y="29"/>
                    <a:pt x="1" y="102"/>
                    <a:pt x="0" y="188"/>
                  </a:cubicBezTo>
                  <a:close/>
                </a:path>
              </a:pathLst>
            </a:custGeom>
            <a:solidFill>
              <a:srgbClr val="013A94">
                <a:alpha val="35000"/>
              </a:srgbClr>
            </a:solidFill>
            <a:ln>
              <a:noFill/>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sz="1100" kern="0">
                <a:solidFill>
                  <a:sysClr val="windowText" lastClr="000000"/>
                </a:solidFill>
              </a:endParaRPr>
            </a:p>
          </p:txBody>
        </p:sp>
        <p:sp>
          <p:nvSpPr>
            <p:cNvPr id="14" name="Freeform 8"/>
            <p:cNvSpPr>
              <a:spLocks/>
            </p:cNvSpPr>
            <p:nvPr/>
          </p:nvSpPr>
          <p:spPr bwMode="auto">
            <a:xfrm>
              <a:off x="5873751" y="461963"/>
              <a:ext cx="806450" cy="884238"/>
            </a:xfrm>
            <a:custGeom>
              <a:avLst/>
              <a:gdLst>
                <a:gd name="T0" fmla="*/ 0 w 68"/>
                <a:gd name="T1" fmla="*/ 12 h 75"/>
                <a:gd name="T2" fmla="*/ 68 w 68"/>
                <a:gd name="T3" fmla="*/ 75 h 75"/>
                <a:gd name="T4" fmla="*/ 68 w 68"/>
                <a:gd name="T5" fmla="*/ 0 h 75"/>
                <a:gd name="T6" fmla="*/ 0 w 68"/>
                <a:gd name="T7" fmla="*/ 12 h 75"/>
              </a:gdLst>
              <a:ahLst/>
              <a:cxnLst>
                <a:cxn ang="0">
                  <a:pos x="T0" y="T1"/>
                </a:cxn>
                <a:cxn ang="0">
                  <a:pos x="T2" y="T3"/>
                </a:cxn>
                <a:cxn ang="0">
                  <a:pos x="T4" y="T5"/>
                </a:cxn>
                <a:cxn ang="0">
                  <a:pos x="T6" y="T7"/>
                </a:cxn>
              </a:cxnLst>
              <a:rect l="0" t="0" r="r" b="b"/>
              <a:pathLst>
                <a:path w="68" h="75">
                  <a:moveTo>
                    <a:pt x="0" y="12"/>
                  </a:moveTo>
                  <a:cubicBezTo>
                    <a:pt x="68" y="75"/>
                    <a:pt x="68" y="75"/>
                    <a:pt x="68" y="75"/>
                  </a:cubicBezTo>
                  <a:cubicBezTo>
                    <a:pt x="68" y="0"/>
                    <a:pt x="68" y="0"/>
                    <a:pt x="68" y="0"/>
                  </a:cubicBezTo>
                  <a:cubicBezTo>
                    <a:pt x="44" y="0"/>
                    <a:pt x="21" y="5"/>
                    <a:pt x="0" y="12"/>
                  </a:cubicBezTo>
                  <a:close/>
                </a:path>
              </a:pathLst>
            </a:custGeom>
            <a:solidFill>
              <a:srgbClr val="013A94"/>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9"/>
            <p:cNvSpPr>
              <a:spLocks/>
            </p:cNvSpPr>
            <p:nvPr/>
          </p:nvSpPr>
          <p:spPr bwMode="auto">
            <a:xfrm>
              <a:off x="6762751" y="461963"/>
              <a:ext cx="2216150" cy="2360613"/>
            </a:xfrm>
            <a:custGeom>
              <a:avLst/>
              <a:gdLst>
                <a:gd name="T0" fmla="*/ 0 w 187"/>
                <a:gd name="T1" fmla="*/ 0 h 200"/>
                <a:gd name="T2" fmla="*/ 0 w 187"/>
                <a:gd name="T3" fmla="*/ 112 h 200"/>
                <a:gd name="T4" fmla="*/ 87 w 187"/>
                <a:gd name="T5" fmla="*/ 200 h 200"/>
                <a:gd name="T6" fmla="*/ 125 w 187"/>
                <a:gd name="T7" fmla="*/ 200 h 200"/>
                <a:gd name="T8" fmla="*/ 187 w 187"/>
                <a:gd name="T9" fmla="*/ 132 h 200"/>
                <a:gd name="T10" fmla="*/ 0 w 187"/>
                <a:gd name="T11" fmla="*/ 0 h 200"/>
              </a:gdLst>
              <a:ahLst/>
              <a:cxnLst>
                <a:cxn ang="0">
                  <a:pos x="T0" y="T1"/>
                </a:cxn>
                <a:cxn ang="0">
                  <a:pos x="T2" y="T3"/>
                </a:cxn>
                <a:cxn ang="0">
                  <a:pos x="T4" y="T5"/>
                </a:cxn>
                <a:cxn ang="0">
                  <a:pos x="T6" y="T7"/>
                </a:cxn>
                <a:cxn ang="0">
                  <a:pos x="T8" y="T9"/>
                </a:cxn>
                <a:cxn ang="0">
                  <a:pos x="T10" y="T11"/>
                </a:cxn>
              </a:cxnLst>
              <a:rect l="0" t="0" r="r" b="b"/>
              <a:pathLst>
                <a:path w="187" h="200">
                  <a:moveTo>
                    <a:pt x="0" y="0"/>
                  </a:moveTo>
                  <a:cubicBezTo>
                    <a:pt x="0" y="112"/>
                    <a:pt x="0" y="112"/>
                    <a:pt x="0" y="112"/>
                  </a:cubicBezTo>
                  <a:cubicBezTo>
                    <a:pt x="87" y="200"/>
                    <a:pt x="87" y="200"/>
                    <a:pt x="87" y="200"/>
                  </a:cubicBezTo>
                  <a:cubicBezTo>
                    <a:pt x="125" y="200"/>
                    <a:pt x="125" y="200"/>
                    <a:pt x="125" y="200"/>
                  </a:cubicBezTo>
                  <a:cubicBezTo>
                    <a:pt x="187" y="132"/>
                    <a:pt x="187" y="132"/>
                    <a:pt x="187" y="132"/>
                  </a:cubicBezTo>
                  <a:cubicBezTo>
                    <a:pt x="159" y="56"/>
                    <a:pt x="86" y="1"/>
                    <a:pt x="0" y="0"/>
                  </a:cubicBezTo>
                  <a:close/>
                </a:path>
              </a:pathLst>
            </a:custGeom>
            <a:solidFill>
              <a:srgbClr val="013A94">
                <a:alpha val="3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sz="1100" kern="0">
                <a:solidFill>
                  <a:sysClr val="windowText" lastClr="000000"/>
                </a:solidFill>
              </a:endParaRPr>
            </a:p>
          </p:txBody>
        </p:sp>
        <p:sp>
          <p:nvSpPr>
            <p:cNvPr id="16" name="Freeform 10"/>
            <p:cNvSpPr>
              <a:spLocks/>
            </p:cNvSpPr>
            <p:nvPr/>
          </p:nvSpPr>
          <p:spPr bwMode="auto">
            <a:xfrm>
              <a:off x="8243888" y="2019301"/>
              <a:ext cx="889000" cy="803275"/>
            </a:xfrm>
            <a:custGeom>
              <a:avLst/>
              <a:gdLst>
                <a:gd name="T0" fmla="*/ 62 w 75"/>
                <a:gd name="T1" fmla="*/ 0 h 68"/>
                <a:gd name="T2" fmla="*/ 0 w 75"/>
                <a:gd name="T3" fmla="*/ 68 h 68"/>
                <a:gd name="T4" fmla="*/ 75 w 75"/>
                <a:gd name="T5" fmla="*/ 68 h 68"/>
                <a:gd name="T6" fmla="*/ 62 w 75"/>
                <a:gd name="T7" fmla="*/ 0 h 68"/>
              </a:gdLst>
              <a:ahLst/>
              <a:cxnLst>
                <a:cxn ang="0">
                  <a:pos x="T0" y="T1"/>
                </a:cxn>
                <a:cxn ang="0">
                  <a:pos x="T2" y="T3"/>
                </a:cxn>
                <a:cxn ang="0">
                  <a:pos x="T4" y="T5"/>
                </a:cxn>
                <a:cxn ang="0">
                  <a:pos x="T6" y="T7"/>
                </a:cxn>
              </a:cxnLst>
              <a:rect l="0" t="0" r="r" b="b"/>
              <a:pathLst>
                <a:path w="75" h="68">
                  <a:moveTo>
                    <a:pt x="62" y="0"/>
                  </a:moveTo>
                  <a:cubicBezTo>
                    <a:pt x="0" y="68"/>
                    <a:pt x="0" y="68"/>
                    <a:pt x="0" y="68"/>
                  </a:cubicBezTo>
                  <a:cubicBezTo>
                    <a:pt x="75" y="68"/>
                    <a:pt x="75" y="68"/>
                    <a:pt x="75" y="68"/>
                  </a:cubicBezTo>
                  <a:cubicBezTo>
                    <a:pt x="75" y="44"/>
                    <a:pt x="70" y="21"/>
                    <a:pt x="62" y="0"/>
                  </a:cubicBezTo>
                  <a:close/>
                </a:path>
              </a:pathLst>
            </a:custGeom>
            <a:solidFill>
              <a:srgbClr val="013A94"/>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11"/>
            <p:cNvSpPr>
              <a:spLocks/>
            </p:cNvSpPr>
            <p:nvPr/>
          </p:nvSpPr>
          <p:spPr bwMode="auto">
            <a:xfrm>
              <a:off x="6762751" y="2905126"/>
              <a:ext cx="2370138" cy="2208213"/>
            </a:xfrm>
            <a:custGeom>
              <a:avLst/>
              <a:gdLst>
                <a:gd name="T0" fmla="*/ 200 w 200"/>
                <a:gd name="T1" fmla="*/ 0 h 187"/>
                <a:gd name="T2" fmla="*/ 87 w 200"/>
                <a:gd name="T3" fmla="*/ 0 h 187"/>
                <a:gd name="T4" fmla="*/ 0 w 200"/>
                <a:gd name="T5" fmla="*/ 88 h 187"/>
                <a:gd name="T6" fmla="*/ 0 w 200"/>
                <a:gd name="T7" fmla="*/ 125 h 187"/>
                <a:gd name="T8" fmla="*/ 68 w 200"/>
                <a:gd name="T9" fmla="*/ 187 h 187"/>
                <a:gd name="T10" fmla="*/ 200 w 200"/>
                <a:gd name="T11" fmla="*/ 0 h 187"/>
              </a:gdLst>
              <a:ahLst/>
              <a:cxnLst>
                <a:cxn ang="0">
                  <a:pos x="T0" y="T1"/>
                </a:cxn>
                <a:cxn ang="0">
                  <a:pos x="T2" y="T3"/>
                </a:cxn>
                <a:cxn ang="0">
                  <a:pos x="T4" y="T5"/>
                </a:cxn>
                <a:cxn ang="0">
                  <a:pos x="T6" y="T7"/>
                </a:cxn>
                <a:cxn ang="0">
                  <a:pos x="T8" y="T9"/>
                </a:cxn>
                <a:cxn ang="0">
                  <a:pos x="T10" y="T11"/>
                </a:cxn>
              </a:cxnLst>
              <a:rect l="0" t="0" r="r" b="b"/>
              <a:pathLst>
                <a:path w="200" h="187">
                  <a:moveTo>
                    <a:pt x="200" y="0"/>
                  </a:moveTo>
                  <a:cubicBezTo>
                    <a:pt x="87" y="0"/>
                    <a:pt x="87" y="0"/>
                    <a:pt x="87" y="0"/>
                  </a:cubicBezTo>
                  <a:cubicBezTo>
                    <a:pt x="0" y="88"/>
                    <a:pt x="0" y="88"/>
                    <a:pt x="0" y="88"/>
                  </a:cubicBezTo>
                  <a:cubicBezTo>
                    <a:pt x="0" y="125"/>
                    <a:pt x="0" y="125"/>
                    <a:pt x="0" y="125"/>
                  </a:cubicBezTo>
                  <a:cubicBezTo>
                    <a:pt x="68" y="187"/>
                    <a:pt x="68" y="187"/>
                    <a:pt x="68" y="187"/>
                  </a:cubicBezTo>
                  <a:cubicBezTo>
                    <a:pt x="144" y="159"/>
                    <a:pt x="199" y="86"/>
                    <a:pt x="200" y="0"/>
                  </a:cubicBezTo>
                  <a:close/>
                </a:path>
              </a:pathLst>
            </a:custGeom>
            <a:solidFill>
              <a:srgbClr val="013A94">
                <a:alpha val="3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sz="1100" kern="0">
                <a:solidFill>
                  <a:sysClr val="windowText" lastClr="000000"/>
                </a:solidFill>
              </a:endParaRPr>
            </a:p>
          </p:txBody>
        </p:sp>
        <p:sp>
          <p:nvSpPr>
            <p:cNvPr id="18" name="Freeform 12"/>
            <p:cNvSpPr>
              <a:spLocks/>
            </p:cNvSpPr>
            <p:nvPr/>
          </p:nvSpPr>
          <p:spPr bwMode="auto">
            <a:xfrm>
              <a:off x="6762751" y="4381501"/>
              <a:ext cx="804863" cy="884238"/>
            </a:xfrm>
            <a:custGeom>
              <a:avLst/>
              <a:gdLst>
                <a:gd name="T0" fmla="*/ 68 w 68"/>
                <a:gd name="T1" fmla="*/ 62 h 75"/>
                <a:gd name="T2" fmla="*/ 0 w 68"/>
                <a:gd name="T3" fmla="*/ 0 h 75"/>
                <a:gd name="T4" fmla="*/ 0 w 68"/>
                <a:gd name="T5" fmla="*/ 75 h 75"/>
                <a:gd name="T6" fmla="*/ 68 w 68"/>
                <a:gd name="T7" fmla="*/ 62 h 75"/>
              </a:gdLst>
              <a:ahLst/>
              <a:cxnLst>
                <a:cxn ang="0">
                  <a:pos x="T0" y="T1"/>
                </a:cxn>
                <a:cxn ang="0">
                  <a:pos x="T2" y="T3"/>
                </a:cxn>
                <a:cxn ang="0">
                  <a:pos x="T4" y="T5"/>
                </a:cxn>
                <a:cxn ang="0">
                  <a:pos x="T6" y="T7"/>
                </a:cxn>
              </a:cxnLst>
              <a:rect l="0" t="0" r="r" b="b"/>
              <a:pathLst>
                <a:path w="68" h="75">
                  <a:moveTo>
                    <a:pt x="68" y="62"/>
                  </a:moveTo>
                  <a:cubicBezTo>
                    <a:pt x="0" y="0"/>
                    <a:pt x="0" y="0"/>
                    <a:pt x="0" y="0"/>
                  </a:cubicBezTo>
                  <a:cubicBezTo>
                    <a:pt x="0" y="75"/>
                    <a:pt x="0" y="75"/>
                    <a:pt x="0" y="75"/>
                  </a:cubicBezTo>
                  <a:cubicBezTo>
                    <a:pt x="24" y="75"/>
                    <a:pt x="47" y="70"/>
                    <a:pt x="68" y="62"/>
                  </a:cubicBezTo>
                  <a:close/>
                </a:path>
              </a:pathLst>
            </a:custGeom>
            <a:solidFill>
              <a:srgbClr val="013A94"/>
            </a:solidFill>
            <a:ln>
              <a:noFill/>
            </a:ln>
          </p:spPr>
          <p:txBody>
            <a:bodyPr vert="horz" wrap="square" lIns="91440" tIns="45720" rIns="91440" bIns="45720" numCol="1" anchor="t" anchorCtr="0" compatLnSpc="1">
              <a:prstTxWarp prst="textNoShape">
                <a:avLst/>
              </a:prstTxWarp>
            </a:bodyPr>
            <a:lstStyle/>
            <a:p>
              <a:endParaRPr lang="en-US"/>
            </a:p>
          </p:txBody>
        </p:sp>
        <p:sp>
          <p:nvSpPr>
            <p:cNvPr id="49" name="TextBox 48"/>
            <p:cNvSpPr txBox="1"/>
            <p:nvPr/>
          </p:nvSpPr>
          <p:spPr>
            <a:xfrm>
              <a:off x="6102298" y="591158"/>
              <a:ext cx="671611" cy="454273"/>
            </a:xfrm>
            <a:prstGeom prst="rect">
              <a:avLst/>
            </a:prstGeom>
            <a:noFill/>
          </p:spPr>
          <p:txBody>
            <a:bodyPr wrap="square" rtlCol="0">
              <a:spAutoFit/>
            </a:bodyPr>
            <a:lstStyle/>
            <a:p>
              <a:pPr algn="ctr"/>
              <a:r>
                <a:rPr lang="en-US" sz="3000" b="1" dirty="0">
                  <a:solidFill>
                    <a:schemeClr val="tx2"/>
                  </a:solidFill>
                  <a:latin typeface="Rockwell" panose="02060603020205020403" pitchFamily="18" charset="0"/>
                </a:rPr>
                <a:t>1</a:t>
              </a:r>
            </a:p>
          </p:txBody>
        </p:sp>
        <p:sp>
          <p:nvSpPr>
            <p:cNvPr id="50" name="TextBox 49"/>
            <p:cNvSpPr txBox="1"/>
            <p:nvPr/>
          </p:nvSpPr>
          <p:spPr>
            <a:xfrm>
              <a:off x="8468534" y="2268953"/>
              <a:ext cx="671611" cy="454273"/>
            </a:xfrm>
            <a:prstGeom prst="rect">
              <a:avLst/>
            </a:prstGeom>
            <a:noFill/>
          </p:spPr>
          <p:txBody>
            <a:bodyPr wrap="square" rtlCol="0">
              <a:spAutoFit/>
            </a:bodyPr>
            <a:lstStyle/>
            <a:p>
              <a:pPr algn="ctr"/>
              <a:r>
                <a:rPr lang="en-US" sz="3000" b="1" dirty="0">
                  <a:solidFill>
                    <a:schemeClr val="tx2"/>
                  </a:solidFill>
                  <a:latin typeface="Rockwell" panose="02060603020205020403" pitchFamily="18" charset="0"/>
                </a:rPr>
                <a:t>2</a:t>
              </a:r>
            </a:p>
          </p:txBody>
        </p:sp>
        <p:sp>
          <p:nvSpPr>
            <p:cNvPr id="52" name="TextBox 51"/>
            <p:cNvSpPr txBox="1"/>
            <p:nvPr/>
          </p:nvSpPr>
          <p:spPr>
            <a:xfrm>
              <a:off x="6695390" y="4668545"/>
              <a:ext cx="671611" cy="454273"/>
            </a:xfrm>
            <a:prstGeom prst="rect">
              <a:avLst/>
            </a:prstGeom>
            <a:noFill/>
          </p:spPr>
          <p:txBody>
            <a:bodyPr wrap="square" rtlCol="0">
              <a:spAutoFit/>
            </a:bodyPr>
            <a:lstStyle/>
            <a:p>
              <a:pPr algn="ctr"/>
              <a:r>
                <a:rPr lang="en-US" sz="3000" b="1" dirty="0">
                  <a:solidFill>
                    <a:schemeClr val="tx2"/>
                  </a:solidFill>
                  <a:latin typeface="Rockwell" panose="02060603020205020403" pitchFamily="18" charset="0"/>
                </a:rPr>
                <a:t>3</a:t>
              </a:r>
            </a:p>
          </p:txBody>
        </p:sp>
        <p:sp>
          <p:nvSpPr>
            <p:cNvPr id="53" name="TextBox 52"/>
            <p:cNvSpPr txBox="1"/>
            <p:nvPr/>
          </p:nvSpPr>
          <p:spPr>
            <a:xfrm>
              <a:off x="4260656" y="2958716"/>
              <a:ext cx="671611" cy="454273"/>
            </a:xfrm>
            <a:prstGeom prst="rect">
              <a:avLst/>
            </a:prstGeom>
            <a:noFill/>
          </p:spPr>
          <p:txBody>
            <a:bodyPr wrap="square" rtlCol="0">
              <a:spAutoFit/>
            </a:bodyPr>
            <a:lstStyle/>
            <a:p>
              <a:pPr algn="ctr"/>
              <a:r>
                <a:rPr lang="en-US" sz="3000" b="1" dirty="0">
                  <a:solidFill>
                    <a:schemeClr val="tx2"/>
                  </a:solidFill>
                  <a:latin typeface="Rockwell" panose="02060603020205020403" pitchFamily="18" charset="0"/>
                </a:rPr>
                <a:t>4</a:t>
              </a:r>
            </a:p>
          </p:txBody>
        </p:sp>
        <p:sp>
          <p:nvSpPr>
            <p:cNvPr id="54" name="Rectangle 16"/>
            <p:cNvSpPr>
              <a:spLocks noChangeArrowheads="1"/>
            </p:cNvSpPr>
            <p:nvPr/>
          </p:nvSpPr>
          <p:spPr bwMode="auto">
            <a:xfrm>
              <a:off x="5821817" y="2379605"/>
              <a:ext cx="1767568" cy="89088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lnSpc>
                  <a:spcPct val="85000"/>
                </a:lnSpc>
              </a:pPr>
              <a:r>
                <a:rPr lang="en-US" sz="2400" dirty="0">
                  <a:solidFill>
                    <a:schemeClr val="tx2"/>
                  </a:solidFill>
                  <a:latin typeface="Rockwell" panose="02060603020205020403" pitchFamily="18" charset="0"/>
                </a:rPr>
                <a:t>Social Security </a:t>
              </a:r>
              <a:r>
                <a:rPr lang="en-US" sz="2800" b="1" dirty="0">
                  <a:solidFill>
                    <a:schemeClr val="tx2"/>
                  </a:solidFill>
                  <a:latin typeface="Rockwell" panose="02060603020205020403" pitchFamily="18" charset="0"/>
                </a:rPr>
                <a:t>Benefits</a:t>
              </a:r>
            </a:p>
          </p:txBody>
        </p:sp>
        <p:grpSp>
          <p:nvGrpSpPr>
            <p:cNvPr id="55" name="Group 33"/>
            <p:cNvGrpSpPr>
              <a:grpSpLocks/>
            </p:cNvGrpSpPr>
            <p:nvPr/>
          </p:nvGrpSpPr>
          <p:grpSpPr bwMode="auto">
            <a:xfrm>
              <a:off x="4839039" y="1304687"/>
              <a:ext cx="2750342" cy="707761"/>
              <a:chOff x="680" y="1228"/>
              <a:chExt cx="2079" cy="535"/>
            </a:xfrm>
          </p:grpSpPr>
          <p:sp>
            <p:nvSpPr>
              <p:cNvPr id="56" name="Rectangle 17"/>
              <p:cNvSpPr>
                <a:spLocks noChangeArrowheads="1"/>
              </p:cNvSpPr>
              <p:nvPr/>
            </p:nvSpPr>
            <p:spPr bwMode="auto">
              <a:xfrm>
                <a:off x="680" y="1228"/>
                <a:ext cx="1795" cy="53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l"/>
                <a:r>
                  <a:rPr lang="en-US" sz="2000" b="1" dirty="0">
                    <a:solidFill>
                      <a:schemeClr val="bg1"/>
                    </a:solidFill>
                  </a:rPr>
                  <a:t>Pre-determined steady income</a:t>
                </a:r>
              </a:p>
            </p:txBody>
          </p:sp>
          <p:sp>
            <p:nvSpPr>
              <p:cNvPr id="57" name="WordArt 25"/>
              <p:cNvSpPr>
                <a:spLocks noChangeArrowheads="1" noChangeShapeType="1" noTextEdit="1"/>
              </p:cNvSpPr>
              <p:nvPr/>
            </p:nvSpPr>
            <p:spPr bwMode="auto">
              <a:xfrm>
                <a:off x="2642" y="1565"/>
                <a:ext cx="117" cy="175"/>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endParaRPr lang="en-US" sz="3000" b="1" kern="10" dirty="0">
                  <a:ln w="12700">
                    <a:solidFill>
                      <a:srgbClr val="7AB4EE"/>
                    </a:solidFill>
                    <a:round/>
                    <a:headEnd/>
                    <a:tailEnd/>
                  </a:ln>
                  <a:gradFill rotWithShape="1">
                    <a:gsLst>
                      <a:gs pos="0">
                        <a:schemeClr val="accent1"/>
                      </a:gs>
                      <a:gs pos="100000">
                        <a:srgbClr val="3C8CE4"/>
                      </a:gs>
                    </a:gsLst>
                    <a:lin ang="5400000" scaled="1"/>
                  </a:gradFill>
                  <a:latin typeface="+mj-lt"/>
                  <a:cs typeface="Times New Roman"/>
                </a:endParaRPr>
              </a:p>
            </p:txBody>
          </p:sp>
        </p:grpSp>
      </p:grpSp>
      <p:grpSp>
        <p:nvGrpSpPr>
          <p:cNvPr id="58" name="Group 34"/>
          <p:cNvGrpSpPr>
            <a:grpSpLocks/>
          </p:cNvGrpSpPr>
          <p:nvPr/>
        </p:nvGrpSpPr>
        <p:grpSpPr bwMode="auto">
          <a:xfrm>
            <a:off x="6722668" y="1493203"/>
            <a:ext cx="2362276" cy="707761"/>
            <a:chOff x="3027" y="1349"/>
            <a:chExt cx="2191" cy="535"/>
          </a:xfrm>
        </p:grpSpPr>
        <p:sp>
          <p:nvSpPr>
            <p:cNvPr id="59" name="Rectangle 18"/>
            <p:cNvSpPr>
              <a:spLocks noChangeArrowheads="1"/>
            </p:cNvSpPr>
            <p:nvPr/>
          </p:nvSpPr>
          <p:spPr bwMode="auto">
            <a:xfrm>
              <a:off x="3423" y="1349"/>
              <a:ext cx="1795" cy="53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r"/>
              <a:r>
                <a:rPr lang="en-US" sz="2000" b="1" dirty="0">
                  <a:solidFill>
                    <a:schemeClr val="bg1"/>
                  </a:solidFill>
                </a:rPr>
                <a:t>Income you can’t outlive</a:t>
              </a:r>
            </a:p>
          </p:txBody>
        </p:sp>
        <p:sp>
          <p:nvSpPr>
            <p:cNvPr id="60" name="WordArt 26"/>
            <p:cNvSpPr>
              <a:spLocks noChangeArrowheads="1" noChangeShapeType="1" noTextEdit="1"/>
            </p:cNvSpPr>
            <p:nvPr/>
          </p:nvSpPr>
          <p:spPr bwMode="auto">
            <a:xfrm>
              <a:off x="3027" y="1565"/>
              <a:ext cx="146" cy="175"/>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endParaRPr lang="en-US" sz="3000" b="1" kern="10" dirty="0">
                <a:ln w="12700">
                  <a:solidFill>
                    <a:srgbClr val="69A52D"/>
                  </a:solidFill>
                  <a:round/>
                  <a:headEnd/>
                  <a:tailEnd/>
                </a:ln>
                <a:gradFill rotWithShape="1">
                  <a:gsLst>
                    <a:gs pos="0">
                      <a:schemeClr val="folHlink"/>
                    </a:gs>
                    <a:gs pos="100000">
                      <a:srgbClr val="5A8D27"/>
                    </a:gs>
                  </a:gsLst>
                  <a:lin ang="5400000" scaled="1"/>
                </a:gradFill>
                <a:latin typeface="Times New Roman"/>
                <a:cs typeface="Times New Roman"/>
              </a:endParaRPr>
            </a:p>
          </p:txBody>
        </p:sp>
      </p:grpSp>
      <p:grpSp>
        <p:nvGrpSpPr>
          <p:cNvPr id="62" name="Group 35"/>
          <p:cNvGrpSpPr>
            <a:grpSpLocks/>
          </p:cNvGrpSpPr>
          <p:nvPr/>
        </p:nvGrpSpPr>
        <p:grpSpPr bwMode="auto">
          <a:xfrm>
            <a:off x="6926634" y="4133153"/>
            <a:ext cx="2939521" cy="707761"/>
            <a:chOff x="543" y="2942"/>
            <a:chExt cx="2222" cy="535"/>
          </a:xfrm>
        </p:grpSpPr>
        <p:sp>
          <p:nvSpPr>
            <p:cNvPr id="63" name="Rectangle 19"/>
            <p:cNvSpPr>
              <a:spLocks noChangeArrowheads="1"/>
            </p:cNvSpPr>
            <p:nvPr/>
          </p:nvSpPr>
          <p:spPr bwMode="auto">
            <a:xfrm>
              <a:off x="543" y="2942"/>
              <a:ext cx="1795" cy="53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l"/>
              <a:r>
                <a:rPr lang="en-US" sz="2000" b="1" dirty="0">
                  <a:solidFill>
                    <a:schemeClr val="bg1"/>
                  </a:solidFill>
                </a:rPr>
                <a:t>Annual inflation adjustments</a:t>
              </a:r>
            </a:p>
          </p:txBody>
        </p:sp>
        <p:sp>
          <p:nvSpPr>
            <p:cNvPr id="64" name="WordArt 29"/>
            <p:cNvSpPr>
              <a:spLocks noChangeArrowheads="1" noChangeShapeType="1" noTextEdit="1"/>
            </p:cNvSpPr>
            <p:nvPr/>
          </p:nvSpPr>
          <p:spPr bwMode="auto">
            <a:xfrm>
              <a:off x="2619" y="3256"/>
              <a:ext cx="146" cy="175"/>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endParaRPr lang="en-US" sz="3000" b="1" kern="10" dirty="0">
                <a:ln w="12700">
                  <a:solidFill>
                    <a:srgbClr val="FF1111"/>
                  </a:solidFill>
                  <a:round/>
                  <a:headEnd/>
                  <a:tailEnd/>
                </a:ln>
                <a:gradFill rotWithShape="1">
                  <a:gsLst>
                    <a:gs pos="0">
                      <a:srgbClr val="EE0000"/>
                    </a:gs>
                    <a:gs pos="100000">
                      <a:srgbClr val="CC0000"/>
                    </a:gs>
                  </a:gsLst>
                  <a:lin ang="5400000" scaled="1"/>
                </a:gradFill>
                <a:latin typeface="Times New Roman"/>
                <a:cs typeface="Times New Roman"/>
              </a:endParaRPr>
            </a:p>
          </p:txBody>
        </p:sp>
      </p:grpSp>
      <p:grpSp>
        <p:nvGrpSpPr>
          <p:cNvPr id="65" name="Group 36"/>
          <p:cNvGrpSpPr>
            <a:grpSpLocks/>
          </p:cNvGrpSpPr>
          <p:nvPr/>
        </p:nvGrpSpPr>
        <p:grpSpPr bwMode="auto">
          <a:xfrm>
            <a:off x="3526704" y="3654391"/>
            <a:ext cx="2906448" cy="707761"/>
            <a:chOff x="3021" y="2941"/>
            <a:chExt cx="2197" cy="535"/>
          </a:xfrm>
        </p:grpSpPr>
        <p:sp>
          <p:nvSpPr>
            <p:cNvPr id="66" name="Rectangle 20"/>
            <p:cNvSpPr>
              <a:spLocks noChangeArrowheads="1"/>
            </p:cNvSpPr>
            <p:nvPr/>
          </p:nvSpPr>
          <p:spPr bwMode="auto">
            <a:xfrm>
              <a:off x="3518" y="2941"/>
              <a:ext cx="1700" cy="53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sz="2000" b="1" dirty="0">
                  <a:solidFill>
                    <a:schemeClr val="bg1"/>
                  </a:solidFill>
                </a:rPr>
                <a:t>Spousal and</a:t>
              </a:r>
            </a:p>
            <a:p>
              <a:r>
                <a:rPr lang="en-US" sz="2000" b="1" dirty="0">
                  <a:solidFill>
                    <a:schemeClr val="bg1"/>
                  </a:solidFill>
                </a:rPr>
                <a:t>survivor benefits</a:t>
              </a:r>
            </a:p>
          </p:txBody>
        </p:sp>
        <p:sp>
          <p:nvSpPr>
            <p:cNvPr id="67" name="WordArt 30"/>
            <p:cNvSpPr>
              <a:spLocks noChangeArrowheads="1" noChangeShapeType="1" noTextEdit="1"/>
            </p:cNvSpPr>
            <p:nvPr/>
          </p:nvSpPr>
          <p:spPr bwMode="auto">
            <a:xfrm>
              <a:off x="3021" y="3256"/>
              <a:ext cx="146" cy="175"/>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endParaRPr lang="en-US" sz="3000" b="1" kern="10" dirty="0">
                <a:ln w="12700">
                  <a:solidFill>
                    <a:srgbClr val="8ED5E6"/>
                  </a:solidFill>
                  <a:round/>
                  <a:headEnd/>
                  <a:tailEnd/>
                </a:ln>
                <a:gradFill rotWithShape="1">
                  <a:gsLst>
                    <a:gs pos="0">
                      <a:srgbClr val="8BD4E5"/>
                    </a:gs>
                    <a:gs pos="100000">
                      <a:srgbClr val="76CCE0"/>
                    </a:gs>
                  </a:gsLst>
                  <a:lin ang="5400000" scaled="1"/>
                </a:gradFill>
                <a:latin typeface="Times New Roman"/>
                <a:cs typeface="Times New Roman"/>
              </a:endParaRPr>
            </a:p>
          </p:txBody>
        </p:sp>
      </p:grpSp>
      <p:sp>
        <p:nvSpPr>
          <p:cNvPr id="101" name="Slide Number Placeholder 15"/>
          <p:cNvSpPr>
            <a:spLocks noGrp="1"/>
          </p:cNvSpPr>
          <p:nvPr>
            <p:ph type="sldNum" sz="quarter" idx="4"/>
          </p:nvPr>
        </p:nvSpPr>
        <p:spPr>
          <a:xfrm>
            <a:off x="430212" y="5343266"/>
            <a:ext cx="217488" cy="303212"/>
          </a:xfrm>
        </p:spPr>
        <p:txBody>
          <a:bodyPr/>
          <a:lstStyle/>
          <a:p>
            <a:fld id="{B086DA8C-2EC5-4397-8842-B74E3AC9ED83}" type="slidenum">
              <a:rPr lang="en-US" smtClean="0"/>
              <a:pPr/>
              <a:t>14</a:t>
            </a:fld>
            <a:endParaRPr lang="en-US" dirty="0"/>
          </a:p>
        </p:txBody>
      </p:sp>
      <p:pic>
        <p:nvPicPr>
          <p:cNvPr id="35" name="Picture 34">
            <a:extLst>
              <a:ext uri="{FF2B5EF4-FFF2-40B4-BE49-F238E27FC236}">
                <a16:creationId xmlns:a16="http://schemas.microsoft.com/office/drawing/2014/main" id="{A029D662-629C-5745-ABB2-23DDC8E88A9F}"/>
              </a:ext>
            </a:extLst>
          </p:cNvPr>
          <p:cNvPicPr>
            <a:picLocks noChangeAspect="1"/>
          </p:cNvPicPr>
          <p:nvPr/>
        </p:nvPicPr>
        <p:blipFill>
          <a:blip r:embed="rId3"/>
          <a:stretch>
            <a:fillRect/>
          </a:stretch>
        </p:blipFill>
        <p:spPr>
          <a:xfrm>
            <a:off x="8633637" y="5332012"/>
            <a:ext cx="1207090" cy="162658"/>
          </a:xfrm>
          <a:prstGeom prst="rect">
            <a:avLst/>
          </a:prstGeom>
        </p:spPr>
      </p:pic>
    </p:spTree>
    <p:extLst>
      <p:ext uri="{BB962C8B-B14F-4D97-AF65-F5344CB8AC3E}">
        <p14:creationId xmlns:p14="http://schemas.microsoft.com/office/powerpoint/2010/main" val="2547523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51E4002-2743-734F-9E03-BC07F93F2E8C}"/>
              </a:ext>
            </a:extLst>
          </p:cNvPr>
          <p:cNvSpPr/>
          <p:nvPr/>
        </p:nvSpPr>
        <p:spPr>
          <a:xfrm>
            <a:off x="8593985" y="5034940"/>
            <a:ext cx="1566015" cy="6737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lide Number Placeholder 2"/>
          <p:cNvSpPr>
            <a:spLocks noGrp="1"/>
          </p:cNvSpPr>
          <p:nvPr>
            <p:ph type="sldNum" sz="quarter" idx="4"/>
          </p:nvPr>
        </p:nvSpPr>
        <p:spPr>
          <a:xfrm>
            <a:off x="430212" y="5343266"/>
            <a:ext cx="217488" cy="303212"/>
          </a:xfrm>
          <a:prstGeom prst="rect">
            <a:avLst/>
          </a:prstGeom>
        </p:spPr>
        <p:txBody>
          <a:bodyPr vert="horz" lIns="0" tIns="45720" rIns="0" bIns="45720" rtlCol="0" anchor="ctr"/>
          <a:lstStyle>
            <a:lvl1pPr>
              <a:defRPr lang="en-US" sz="1050" smtClean="0"/>
            </a:lvl1pPr>
          </a:lstStyle>
          <a:p>
            <a:fld id="{B086DA8C-2EC5-4397-8842-B74E3AC9ED83}" type="slidenum">
              <a:rPr lang="en-US" smtClean="0">
                <a:solidFill>
                  <a:schemeClr val="bg1"/>
                </a:solidFill>
              </a:rPr>
              <a:pPr/>
              <a:t>15</a:t>
            </a:fld>
            <a:endParaRPr lang="en-US" dirty="0">
              <a:solidFill>
                <a:schemeClr val="bg1"/>
              </a:solidFill>
            </a:endParaRPr>
          </a:p>
        </p:txBody>
      </p:sp>
      <p:sp>
        <p:nvSpPr>
          <p:cNvPr id="62" name="Rectangle 2"/>
          <p:cNvSpPr txBox="1">
            <a:spLocks noChangeArrowheads="1"/>
          </p:cNvSpPr>
          <p:nvPr/>
        </p:nvSpPr>
        <p:spPr bwMode="auto">
          <a:xfrm>
            <a:off x="439876" y="361387"/>
            <a:ext cx="3252626" cy="677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45720" rIns="91440" bIns="45720" numCol="1" anchor="t" anchorCtr="0" compatLnSpc="1">
            <a:prstTxWarp prst="textNoShape">
              <a:avLst/>
            </a:prstTxWarp>
            <a:spAutoFit/>
          </a:bodyPr>
          <a:lstStyle>
            <a:lvl1pPr algn="l" rtl="0" eaLnBrk="1" fontAlgn="base" hangingPunct="1">
              <a:lnSpc>
                <a:spcPct val="100000"/>
              </a:lnSpc>
              <a:spcBef>
                <a:spcPct val="0"/>
              </a:spcBef>
              <a:spcAft>
                <a:spcPct val="0"/>
              </a:spcAft>
              <a:defRPr sz="2600" b="1">
                <a:solidFill>
                  <a:schemeClr val="accent1"/>
                </a:solidFill>
                <a:latin typeface="Rockwell" panose="02060603020205020403" pitchFamily="18" charset="0"/>
                <a:ea typeface="+mj-ea"/>
                <a:cs typeface="+mj-cs"/>
              </a:defRPr>
            </a:lvl1pPr>
            <a:lvl2pPr algn="l" rtl="0" eaLnBrk="1" fontAlgn="base" hangingPunct="1">
              <a:lnSpc>
                <a:spcPct val="90000"/>
              </a:lnSpc>
              <a:spcBef>
                <a:spcPct val="0"/>
              </a:spcBef>
              <a:spcAft>
                <a:spcPct val="0"/>
              </a:spcAft>
              <a:defRPr sz="2600">
                <a:solidFill>
                  <a:schemeClr val="accent1"/>
                </a:solidFill>
                <a:latin typeface="Arial" pitchFamily="34" charset="0"/>
              </a:defRPr>
            </a:lvl2pPr>
            <a:lvl3pPr algn="l" rtl="0" eaLnBrk="1" fontAlgn="base" hangingPunct="1">
              <a:lnSpc>
                <a:spcPct val="90000"/>
              </a:lnSpc>
              <a:spcBef>
                <a:spcPct val="0"/>
              </a:spcBef>
              <a:spcAft>
                <a:spcPct val="0"/>
              </a:spcAft>
              <a:defRPr sz="2600">
                <a:solidFill>
                  <a:schemeClr val="accent1"/>
                </a:solidFill>
                <a:latin typeface="Arial" pitchFamily="34" charset="0"/>
              </a:defRPr>
            </a:lvl3pPr>
            <a:lvl4pPr algn="l" rtl="0" eaLnBrk="1" fontAlgn="base" hangingPunct="1">
              <a:lnSpc>
                <a:spcPct val="90000"/>
              </a:lnSpc>
              <a:spcBef>
                <a:spcPct val="0"/>
              </a:spcBef>
              <a:spcAft>
                <a:spcPct val="0"/>
              </a:spcAft>
              <a:defRPr sz="2600">
                <a:solidFill>
                  <a:schemeClr val="accent1"/>
                </a:solidFill>
                <a:latin typeface="Arial" pitchFamily="34" charset="0"/>
              </a:defRPr>
            </a:lvl4pPr>
            <a:lvl5pPr algn="l" rtl="0" eaLnBrk="1" fontAlgn="base" hangingPunct="1">
              <a:lnSpc>
                <a:spcPct val="90000"/>
              </a:lnSpc>
              <a:spcBef>
                <a:spcPct val="0"/>
              </a:spcBef>
              <a:spcAft>
                <a:spcPct val="0"/>
              </a:spcAft>
              <a:defRPr sz="2600">
                <a:solidFill>
                  <a:schemeClr val="accent1"/>
                </a:solidFill>
                <a:latin typeface="Arial" pitchFamily="34" charset="0"/>
              </a:defRPr>
            </a:lvl5pPr>
            <a:lvl6pPr marL="457196" algn="l" rtl="0" eaLnBrk="1" fontAlgn="base" hangingPunct="1">
              <a:lnSpc>
                <a:spcPct val="90000"/>
              </a:lnSpc>
              <a:spcBef>
                <a:spcPct val="0"/>
              </a:spcBef>
              <a:spcAft>
                <a:spcPct val="0"/>
              </a:spcAft>
              <a:defRPr sz="2600">
                <a:solidFill>
                  <a:schemeClr val="accent1"/>
                </a:solidFill>
                <a:latin typeface="Arial" pitchFamily="34" charset="0"/>
              </a:defRPr>
            </a:lvl6pPr>
            <a:lvl7pPr marL="914391" algn="l" rtl="0" eaLnBrk="1" fontAlgn="base" hangingPunct="1">
              <a:lnSpc>
                <a:spcPct val="90000"/>
              </a:lnSpc>
              <a:spcBef>
                <a:spcPct val="0"/>
              </a:spcBef>
              <a:spcAft>
                <a:spcPct val="0"/>
              </a:spcAft>
              <a:defRPr sz="2600">
                <a:solidFill>
                  <a:schemeClr val="accent1"/>
                </a:solidFill>
                <a:latin typeface="Arial" pitchFamily="34" charset="0"/>
              </a:defRPr>
            </a:lvl7pPr>
            <a:lvl8pPr marL="1371587" algn="l" rtl="0" eaLnBrk="1" fontAlgn="base" hangingPunct="1">
              <a:lnSpc>
                <a:spcPct val="90000"/>
              </a:lnSpc>
              <a:spcBef>
                <a:spcPct val="0"/>
              </a:spcBef>
              <a:spcAft>
                <a:spcPct val="0"/>
              </a:spcAft>
              <a:defRPr sz="2600">
                <a:solidFill>
                  <a:schemeClr val="accent1"/>
                </a:solidFill>
                <a:latin typeface="Arial" pitchFamily="34" charset="0"/>
              </a:defRPr>
            </a:lvl8pPr>
            <a:lvl9pPr marL="1828782" algn="l" rtl="0" eaLnBrk="1" fontAlgn="base" hangingPunct="1">
              <a:lnSpc>
                <a:spcPct val="90000"/>
              </a:lnSpc>
              <a:spcBef>
                <a:spcPct val="0"/>
              </a:spcBef>
              <a:spcAft>
                <a:spcPct val="0"/>
              </a:spcAft>
              <a:defRPr sz="2600">
                <a:solidFill>
                  <a:schemeClr val="accent1"/>
                </a:solidFill>
                <a:latin typeface="Arial" pitchFamily="34" charset="0"/>
              </a:defRPr>
            </a:lvl9pPr>
          </a:lstStyle>
          <a:p>
            <a:r>
              <a:rPr lang="en-US" sz="3800" kern="0" dirty="0">
                <a:solidFill>
                  <a:schemeClr val="bg1"/>
                </a:solidFill>
              </a:rPr>
              <a:t>Income</a:t>
            </a:r>
          </a:p>
        </p:txBody>
      </p:sp>
      <p:sp>
        <p:nvSpPr>
          <p:cNvPr id="63" name="Rectangle 62"/>
          <p:cNvSpPr/>
          <p:nvPr/>
        </p:nvSpPr>
        <p:spPr>
          <a:xfrm>
            <a:off x="795777" y="923745"/>
            <a:ext cx="1270412" cy="492443"/>
          </a:xfrm>
          <a:prstGeom prst="rect">
            <a:avLst/>
          </a:prstGeom>
        </p:spPr>
        <p:txBody>
          <a:bodyPr wrap="none">
            <a:spAutoFit/>
          </a:bodyPr>
          <a:lstStyle/>
          <a:p>
            <a:r>
              <a:rPr lang="en-US" sz="2600" dirty="0">
                <a:solidFill>
                  <a:schemeClr val="bg1"/>
                </a:solidFill>
                <a:latin typeface="Rockwell" panose="02060603020205020403" pitchFamily="18" charset="0"/>
                <a:ea typeface="+mj-ea"/>
                <a:cs typeface="+mj-cs"/>
              </a:rPr>
              <a:t>for Life</a:t>
            </a:r>
          </a:p>
        </p:txBody>
      </p:sp>
      <p:pic>
        <p:nvPicPr>
          <p:cNvPr id="27" name="Picture 26">
            <a:extLst>
              <a:ext uri="{FF2B5EF4-FFF2-40B4-BE49-F238E27FC236}">
                <a16:creationId xmlns:a16="http://schemas.microsoft.com/office/drawing/2014/main" id="{396D80C2-C986-D046-9D15-D8F39250BCCF}"/>
              </a:ext>
            </a:extLst>
          </p:cNvPr>
          <p:cNvPicPr>
            <a:picLocks noChangeAspect="1"/>
          </p:cNvPicPr>
          <p:nvPr/>
        </p:nvPicPr>
        <p:blipFill>
          <a:blip r:embed="rId3"/>
          <a:stretch>
            <a:fillRect/>
          </a:stretch>
        </p:blipFill>
        <p:spPr>
          <a:xfrm>
            <a:off x="8612371" y="5318964"/>
            <a:ext cx="1223373" cy="164851"/>
          </a:xfrm>
          <a:prstGeom prst="rect">
            <a:avLst/>
          </a:prstGeom>
        </p:spPr>
      </p:pic>
      <p:sp>
        <p:nvSpPr>
          <p:cNvPr id="5" name="TextBox 4"/>
          <p:cNvSpPr txBox="1"/>
          <p:nvPr/>
        </p:nvSpPr>
        <p:spPr>
          <a:xfrm>
            <a:off x="5244064" y="4067505"/>
            <a:ext cx="915635" cy="307777"/>
          </a:xfrm>
          <a:prstGeom prst="rect">
            <a:avLst/>
          </a:prstGeom>
          <a:noFill/>
        </p:spPr>
        <p:txBody>
          <a:bodyPr wrap="none" rtlCol="0">
            <a:spAutoFit/>
          </a:bodyPr>
          <a:lstStyle/>
          <a:p>
            <a:pPr algn="ctr"/>
            <a:r>
              <a:rPr lang="en-US" sz="1200" dirty="0">
                <a:solidFill>
                  <a:schemeClr val="bg1"/>
                </a:solidFill>
              </a:rPr>
              <a:t>$</a:t>
            </a:r>
            <a:r>
              <a:rPr lang="en-US" sz="1400" dirty="0">
                <a:solidFill>
                  <a:schemeClr val="bg1"/>
                </a:solidFill>
              </a:rPr>
              <a:t>262,167</a:t>
            </a:r>
          </a:p>
        </p:txBody>
      </p:sp>
      <p:sp>
        <p:nvSpPr>
          <p:cNvPr id="29" name="TextBox 28"/>
          <p:cNvSpPr txBox="1"/>
          <p:nvPr/>
        </p:nvSpPr>
        <p:spPr>
          <a:xfrm>
            <a:off x="6689010" y="3101659"/>
            <a:ext cx="930063" cy="307777"/>
          </a:xfrm>
          <a:prstGeom prst="rect">
            <a:avLst/>
          </a:prstGeom>
          <a:noFill/>
        </p:spPr>
        <p:txBody>
          <a:bodyPr wrap="none" rtlCol="0">
            <a:spAutoFit/>
          </a:bodyPr>
          <a:lstStyle/>
          <a:p>
            <a:pPr algn="ctr"/>
            <a:r>
              <a:rPr lang="en-US" sz="1400" dirty="0">
                <a:solidFill>
                  <a:schemeClr val="bg1"/>
                </a:solidFill>
              </a:rPr>
              <a:t>$569,433</a:t>
            </a:r>
          </a:p>
        </p:txBody>
      </p:sp>
      <p:sp>
        <p:nvSpPr>
          <p:cNvPr id="30" name="TextBox 29"/>
          <p:cNvSpPr txBox="1"/>
          <p:nvPr/>
        </p:nvSpPr>
        <p:spPr>
          <a:xfrm>
            <a:off x="8148482" y="1953302"/>
            <a:ext cx="930063" cy="307777"/>
          </a:xfrm>
          <a:prstGeom prst="rect">
            <a:avLst/>
          </a:prstGeom>
          <a:noFill/>
        </p:spPr>
        <p:txBody>
          <a:bodyPr wrap="none" rtlCol="0">
            <a:spAutoFit/>
          </a:bodyPr>
          <a:lstStyle/>
          <a:p>
            <a:pPr algn="ctr"/>
            <a:r>
              <a:rPr lang="en-US" sz="1400" dirty="0">
                <a:solidFill>
                  <a:schemeClr val="bg1"/>
                </a:solidFill>
              </a:rPr>
              <a:t>$929,557</a:t>
            </a:r>
          </a:p>
        </p:txBody>
      </p:sp>
      <p:sp>
        <p:nvSpPr>
          <p:cNvPr id="14" name="TextBox 13">
            <a:extLst>
              <a:ext uri="{FF2B5EF4-FFF2-40B4-BE49-F238E27FC236}">
                <a16:creationId xmlns:a16="http://schemas.microsoft.com/office/drawing/2014/main" id="{61C2E20B-94C2-4A8C-AB66-6D03AA85F7C9}"/>
              </a:ext>
            </a:extLst>
          </p:cNvPr>
          <p:cNvSpPr txBox="1"/>
          <p:nvPr/>
        </p:nvSpPr>
        <p:spPr>
          <a:xfrm>
            <a:off x="4599494" y="250326"/>
            <a:ext cx="4877414" cy="584775"/>
          </a:xfrm>
          <a:prstGeom prst="rect">
            <a:avLst/>
          </a:prstGeom>
          <a:noFill/>
        </p:spPr>
        <p:txBody>
          <a:bodyPr wrap="square" rtlCol="0">
            <a:spAutoFit/>
          </a:bodyPr>
          <a:lstStyle/>
          <a:p>
            <a:r>
              <a:rPr lang="en-US" sz="1600" i="1" dirty="0">
                <a:solidFill>
                  <a:schemeClr val="tx2"/>
                </a:solidFill>
              </a:rPr>
              <a:t>Chart assumes $2,000 monthly payment and 3.85% annual cost-of-living adjustment</a:t>
            </a:r>
            <a:endParaRPr lang="en-US" sz="1600" dirty="0"/>
          </a:p>
        </p:txBody>
      </p:sp>
      <p:graphicFrame>
        <p:nvGraphicFramePr>
          <p:cNvPr id="15" name="Chart 14">
            <a:extLst>
              <a:ext uri="{FF2B5EF4-FFF2-40B4-BE49-F238E27FC236}">
                <a16:creationId xmlns:a16="http://schemas.microsoft.com/office/drawing/2014/main" id="{4146FAF8-0031-4425-9AC6-1F4C24EAA4B1}"/>
              </a:ext>
            </a:extLst>
          </p:cNvPr>
          <p:cNvGraphicFramePr/>
          <p:nvPr>
            <p:extLst>
              <p:ext uri="{D42A27DB-BD31-4B8C-83A1-F6EECF244321}">
                <p14:modId xmlns:p14="http://schemas.microsoft.com/office/powerpoint/2010/main" val="1767778084"/>
              </p:ext>
            </p:extLst>
          </p:nvPr>
        </p:nvGraphicFramePr>
        <p:xfrm>
          <a:off x="4335412" y="1012719"/>
          <a:ext cx="5172661" cy="3831738"/>
        </p:xfrm>
        <a:graphic>
          <a:graphicData uri="http://schemas.openxmlformats.org/drawingml/2006/chart">
            <c:chart xmlns:c="http://schemas.openxmlformats.org/drawingml/2006/chart" xmlns:r="http://schemas.openxmlformats.org/officeDocument/2006/relationships" r:id="rId4"/>
          </a:graphicData>
        </a:graphic>
      </p:graphicFrame>
      <p:sp>
        <p:nvSpPr>
          <p:cNvPr id="16" name="TextBox 15">
            <a:extLst>
              <a:ext uri="{FF2B5EF4-FFF2-40B4-BE49-F238E27FC236}">
                <a16:creationId xmlns:a16="http://schemas.microsoft.com/office/drawing/2014/main" id="{C1DC2278-CAD2-49C8-B842-D96A07B315B3}"/>
              </a:ext>
            </a:extLst>
          </p:cNvPr>
          <p:cNvSpPr txBox="1"/>
          <p:nvPr/>
        </p:nvSpPr>
        <p:spPr>
          <a:xfrm>
            <a:off x="4456968" y="4806631"/>
            <a:ext cx="2581233" cy="215444"/>
          </a:xfrm>
          <a:prstGeom prst="rect">
            <a:avLst/>
          </a:prstGeom>
          <a:noFill/>
        </p:spPr>
        <p:txBody>
          <a:bodyPr wrap="square" rtlCol="0">
            <a:spAutoFit/>
          </a:bodyPr>
          <a:lstStyle/>
          <a:p>
            <a:r>
              <a:rPr lang="en-US" sz="800" dirty="0">
                <a:solidFill>
                  <a:schemeClr val="tx2"/>
                </a:solidFill>
              </a:rPr>
              <a:t>* Hypothetical example for illustrative purposes only.</a:t>
            </a:r>
          </a:p>
        </p:txBody>
      </p:sp>
    </p:spTree>
    <p:extLst>
      <p:ext uri="{BB962C8B-B14F-4D97-AF65-F5344CB8AC3E}">
        <p14:creationId xmlns:p14="http://schemas.microsoft.com/office/powerpoint/2010/main" val="541656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 presetClass="entr" presetSubtype="0" fill="hold" grpId="0" nodeType="after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Graphic spid="15" grpId="0">
        <p:bldAsOne/>
      </p:bldGraphic>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p:cNvPicPr>
            <a:picLocks noChangeAspect="1"/>
          </p:cNvPicPr>
          <p:nvPr/>
        </p:nvPicPr>
        <p:blipFill rotWithShape="1">
          <a:blip r:embed="rId3"/>
          <a:srcRect t="43237" b="513"/>
          <a:stretch/>
        </p:blipFill>
        <p:spPr>
          <a:xfrm>
            <a:off x="-5000" y="-13638"/>
            <a:ext cx="10162500" cy="5716406"/>
          </a:xfrm>
          <a:prstGeom prst="rect">
            <a:avLst/>
          </a:prstGeom>
        </p:spPr>
      </p:pic>
      <p:sp>
        <p:nvSpPr>
          <p:cNvPr id="69" name="Rectangle 68"/>
          <p:cNvSpPr/>
          <p:nvPr/>
        </p:nvSpPr>
        <p:spPr>
          <a:xfrm>
            <a:off x="0" y="-13638"/>
            <a:ext cx="10160000" cy="5736167"/>
          </a:xfrm>
          <a:prstGeom prst="rect">
            <a:avLst/>
          </a:prstGeom>
          <a:solidFill>
            <a:schemeClr val="accent1">
              <a:alpha val="81000"/>
            </a:scheme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grpSp>
        <p:nvGrpSpPr>
          <p:cNvPr id="70" name="Group 69"/>
          <p:cNvGrpSpPr/>
          <p:nvPr/>
        </p:nvGrpSpPr>
        <p:grpSpPr>
          <a:xfrm>
            <a:off x="988192" y="473155"/>
            <a:ext cx="8183616" cy="1385563"/>
            <a:chOff x="468606" y="2076450"/>
            <a:chExt cx="7515225" cy="1255768"/>
          </a:xfrm>
        </p:grpSpPr>
        <p:cxnSp>
          <p:nvCxnSpPr>
            <p:cNvPr id="71" name="Straight Connector 70"/>
            <p:cNvCxnSpPr/>
            <p:nvPr/>
          </p:nvCxnSpPr>
          <p:spPr>
            <a:xfrm>
              <a:off x="468606" y="2076450"/>
              <a:ext cx="7515225" cy="0"/>
            </a:xfrm>
            <a:prstGeom prst="line">
              <a:avLst/>
            </a:prstGeom>
            <a:noFill/>
            <a:ln w="9525" cap="flat" cmpd="sng" algn="ctr">
              <a:solidFill>
                <a:schemeClr val="tx2"/>
              </a:solidFill>
              <a:prstDash val="solid"/>
            </a:ln>
            <a:effectLst/>
          </p:spPr>
        </p:cxnSp>
        <p:cxnSp>
          <p:nvCxnSpPr>
            <p:cNvPr id="72" name="Straight Connector 71"/>
            <p:cNvCxnSpPr/>
            <p:nvPr/>
          </p:nvCxnSpPr>
          <p:spPr>
            <a:xfrm>
              <a:off x="468606" y="3332218"/>
              <a:ext cx="7515225" cy="0"/>
            </a:xfrm>
            <a:prstGeom prst="line">
              <a:avLst/>
            </a:prstGeom>
            <a:noFill/>
            <a:ln w="9525" cap="flat" cmpd="sng" algn="ctr">
              <a:solidFill>
                <a:schemeClr val="tx2"/>
              </a:solidFill>
              <a:prstDash val="solid"/>
            </a:ln>
            <a:effectLst/>
          </p:spPr>
        </p:cxnSp>
      </p:grpSp>
      <p:sp>
        <p:nvSpPr>
          <p:cNvPr id="5" name="Rectangle 4"/>
          <p:cNvSpPr/>
          <p:nvPr/>
        </p:nvSpPr>
        <p:spPr>
          <a:xfrm>
            <a:off x="1212693" y="754131"/>
            <a:ext cx="7734617" cy="830997"/>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0" i="0" u="none" strike="noStrike" kern="1200" cap="small" spc="300" normalizeH="0" baseline="0" noProof="0" dirty="0">
                <a:ln>
                  <a:noFill/>
                </a:ln>
                <a:solidFill>
                  <a:srgbClr val="FFFFFF"/>
                </a:solidFill>
                <a:effectLst/>
                <a:uLnTx/>
                <a:uFillTx/>
                <a:latin typeface="Rockwell" panose="02060603020205020403" pitchFamily="18" charset="0"/>
                <a:ea typeface="+mn-ea"/>
                <a:cs typeface="+mn-cs"/>
              </a:rPr>
              <a:t>10 RULES OF THE ROAD</a:t>
            </a:r>
          </a:p>
        </p:txBody>
      </p:sp>
      <p:grpSp>
        <p:nvGrpSpPr>
          <p:cNvPr id="2" name="Group 1"/>
          <p:cNvGrpSpPr/>
          <p:nvPr/>
        </p:nvGrpSpPr>
        <p:grpSpPr>
          <a:xfrm>
            <a:off x="1674504" y="2215236"/>
            <a:ext cx="1892707" cy="403356"/>
            <a:chOff x="1674504" y="2215236"/>
            <a:chExt cx="1892707" cy="403356"/>
          </a:xfrm>
        </p:grpSpPr>
        <p:sp>
          <p:nvSpPr>
            <p:cNvPr id="7" name="Rectangle 6"/>
            <p:cNvSpPr/>
            <p:nvPr/>
          </p:nvSpPr>
          <p:spPr>
            <a:xfrm>
              <a:off x="2223573" y="2264649"/>
              <a:ext cx="1343638" cy="353943"/>
            </a:xfrm>
            <a:prstGeom prst="rect">
              <a:avLst/>
            </a:prstGeom>
          </p:spPr>
          <p:txBody>
            <a:bodyPr wrap="none">
              <a:spAutoFit/>
            </a:bodyPr>
            <a:lstStyle/>
            <a:p>
              <a:pPr marL="0" marR="0" lvl="0" indent="0" algn="l" defTabSz="914400" rtl="0" eaLnBrk="1" fontAlgn="base" latinLnBrk="0" hangingPunct="1">
                <a:lnSpc>
                  <a:spcPct val="85000"/>
                </a:lnSpc>
                <a:spcBef>
                  <a:spcPct val="0"/>
                </a:spcBef>
                <a:spcAft>
                  <a:spcPct val="0"/>
                </a:spcAft>
                <a:buClrTx/>
                <a:buSzTx/>
                <a:buFontTx/>
                <a:buNone/>
                <a:tabLst/>
                <a:defRPr/>
              </a:pPr>
              <a:r>
                <a:rPr kumimoji="1" lang="en-US" sz="2000" b="0" i="0" u="none" strike="noStrike" kern="1200" cap="none" spc="0" normalizeH="0" baseline="0" noProof="0" dirty="0">
                  <a:ln>
                    <a:noFill/>
                  </a:ln>
                  <a:solidFill>
                    <a:srgbClr val="FFFFFF"/>
                  </a:solidFill>
                  <a:effectLst/>
                  <a:uLnTx/>
                  <a:uFillTx/>
                  <a:latin typeface="Rockwell" panose="02060603020205020403" pitchFamily="18" charset="0"/>
                  <a:ea typeface="+mn-ea"/>
                  <a:cs typeface="+mn-cs"/>
                </a:rPr>
                <a:t>Eligibility</a:t>
              </a:r>
            </a:p>
          </p:txBody>
        </p:sp>
        <p:grpSp>
          <p:nvGrpSpPr>
            <p:cNvPr id="97" name="Group 96"/>
            <p:cNvGrpSpPr/>
            <p:nvPr/>
          </p:nvGrpSpPr>
          <p:grpSpPr>
            <a:xfrm>
              <a:off x="1674504" y="2215236"/>
              <a:ext cx="362858" cy="355424"/>
              <a:chOff x="305251" y="5824826"/>
              <a:chExt cx="852488" cy="835025"/>
            </a:xfrm>
            <a:solidFill>
              <a:schemeClr val="bg1"/>
            </a:solidFill>
          </p:grpSpPr>
          <p:sp>
            <p:nvSpPr>
              <p:cNvPr id="98" name="Freeform 7"/>
              <p:cNvSpPr>
                <a:spLocks/>
              </p:cNvSpPr>
              <p:nvPr/>
            </p:nvSpPr>
            <p:spPr bwMode="auto">
              <a:xfrm>
                <a:off x="532264" y="5928014"/>
                <a:ext cx="625475" cy="517525"/>
              </a:xfrm>
              <a:custGeom>
                <a:avLst/>
                <a:gdLst>
                  <a:gd name="T0" fmla="*/ 645 w 789"/>
                  <a:gd name="T1" fmla="*/ 35 h 652"/>
                  <a:gd name="T2" fmla="*/ 652 w 789"/>
                  <a:gd name="T3" fmla="*/ 26 h 652"/>
                  <a:gd name="T4" fmla="*/ 674 w 789"/>
                  <a:gd name="T5" fmla="*/ 8 h 652"/>
                  <a:gd name="T6" fmla="*/ 690 w 789"/>
                  <a:gd name="T7" fmla="*/ 2 h 652"/>
                  <a:gd name="T8" fmla="*/ 710 w 789"/>
                  <a:gd name="T9" fmla="*/ 0 h 652"/>
                  <a:gd name="T10" fmla="*/ 732 w 789"/>
                  <a:gd name="T11" fmla="*/ 8 h 652"/>
                  <a:gd name="T12" fmla="*/ 756 w 789"/>
                  <a:gd name="T13" fmla="*/ 26 h 652"/>
                  <a:gd name="T14" fmla="*/ 767 w 789"/>
                  <a:gd name="T15" fmla="*/ 37 h 652"/>
                  <a:gd name="T16" fmla="*/ 783 w 789"/>
                  <a:gd name="T17" fmla="*/ 57 h 652"/>
                  <a:gd name="T18" fmla="*/ 789 w 789"/>
                  <a:gd name="T19" fmla="*/ 77 h 652"/>
                  <a:gd name="T20" fmla="*/ 787 w 789"/>
                  <a:gd name="T21" fmla="*/ 95 h 652"/>
                  <a:gd name="T22" fmla="*/ 774 w 789"/>
                  <a:gd name="T23" fmla="*/ 122 h 652"/>
                  <a:gd name="T24" fmla="*/ 723 w 789"/>
                  <a:gd name="T25" fmla="*/ 186 h 652"/>
                  <a:gd name="T26" fmla="*/ 692 w 789"/>
                  <a:gd name="T27" fmla="*/ 221 h 652"/>
                  <a:gd name="T28" fmla="*/ 514 w 789"/>
                  <a:gd name="T29" fmla="*/ 416 h 652"/>
                  <a:gd name="T30" fmla="*/ 342 w 789"/>
                  <a:gd name="T31" fmla="*/ 598 h 652"/>
                  <a:gd name="T32" fmla="*/ 311 w 789"/>
                  <a:gd name="T33" fmla="*/ 625 h 652"/>
                  <a:gd name="T34" fmla="*/ 284 w 789"/>
                  <a:gd name="T35" fmla="*/ 643 h 652"/>
                  <a:gd name="T36" fmla="*/ 262 w 789"/>
                  <a:gd name="T37" fmla="*/ 651 h 652"/>
                  <a:gd name="T38" fmla="*/ 257 w 789"/>
                  <a:gd name="T39" fmla="*/ 652 h 652"/>
                  <a:gd name="T40" fmla="*/ 237 w 789"/>
                  <a:gd name="T41" fmla="*/ 643 h 652"/>
                  <a:gd name="T42" fmla="*/ 164 w 789"/>
                  <a:gd name="T43" fmla="*/ 589 h 652"/>
                  <a:gd name="T44" fmla="*/ 47 w 789"/>
                  <a:gd name="T45" fmla="*/ 485 h 652"/>
                  <a:gd name="T46" fmla="*/ 15 w 789"/>
                  <a:gd name="T47" fmla="*/ 454 h 652"/>
                  <a:gd name="T48" fmla="*/ 4 w 789"/>
                  <a:gd name="T49" fmla="*/ 436 h 652"/>
                  <a:gd name="T50" fmla="*/ 0 w 789"/>
                  <a:gd name="T51" fmla="*/ 407 h 652"/>
                  <a:gd name="T52" fmla="*/ 2 w 789"/>
                  <a:gd name="T53" fmla="*/ 388 h 652"/>
                  <a:gd name="T54" fmla="*/ 11 w 789"/>
                  <a:gd name="T55" fmla="*/ 370 h 652"/>
                  <a:gd name="T56" fmla="*/ 27 w 789"/>
                  <a:gd name="T57" fmla="*/ 350 h 652"/>
                  <a:gd name="T58" fmla="*/ 47 w 789"/>
                  <a:gd name="T59" fmla="*/ 332 h 652"/>
                  <a:gd name="T60" fmla="*/ 73 w 789"/>
                  <a:gd name="T61" fmla="*/ 319 h 652"/>
                  <a:gd name="T62" fmla="*/ 86 w 789"/>
                  <a:gd name="T63" fmla="*/ 317 h 652"/>
                  <a:gd name="T64" fmla="*/ 106 w 789"/>
                  <a:gd name="T65" fmla="*/ 323 h 652"/>
                  <a:gd name="T66" fmla="*/ 127 w 789"/>
                  <a:gd name="T67" fmla="*/ 339 h 652"/>
                  <a:gd name="T68" fmla="*/ 138 w 789"/>
                  <a:gd name="T69" fmla="*/ 350 h 652"/>
                  <a:gd name="T70" fmla="*/ 209 w 789"/>
                  <a:gd name="T71" fmla="*/ 414 h 652"/>
                  <a:gd name="T72" fmla="*/ 260 w 789"/>
                  <a:gd name="T73" fmla="*/ 456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89" h="652">
                    <a:moveTo>
                      <a:pt x="260" y="456"/>
                    </a:moveTo>
                    <a:lnTo>
                      <a:pt x="645" y="35"/>
                    </a:lnTo>
                    <a:lnTo>
                      <a:pt x="645" y="35"/>
                    </a:lnTo>
                    <a:lnTo>
                      <a:pt x="652" y="26"/>
                    </a:lnTo>
                    <a:lnTo>
                      <a:pt x="661" y="17"/>
                    </a:lnTo>
                    <a:lnTo>
                      <a:pt x="674" y="8"/>
                    </a:lnTo>
                    <a:lnTo>
                      <a:pt x="683" y="4"/>
                    </a:lnTo>
                    <a:lnTo>
                      <a:pt x="690" y="2"/>
                    </a:lnTo>
                    <a:lnTo>
                      <a:pt x="699" y="0"/>
                    </a:lnTo>
                    <a:lnTo>
                      <a:pt x="710" y="0"/>
                    </a:lnTo>
                    <a:lnTo>
                      <a:pt x="721" y="4"/>
                    </a:lnTo>
                    <a:lnTo>
                      <a:pt x="732" y="8"/>
                    </a:lnTo>
                    <a:lnTo>
                      <a:pt x="743" y="15"/>
                    </a:lnTo>
                    <a:lnTo>
                      <a:pt x="756" y="26"/>
                    </a:lnTo>
                    <a:lnTo>
                      <a:pt x="756" y="26"/>
                    </a:lnTo>
                    <a:lnTo>
                      <a:pt x="767" y="37"/>
                    </a:lnTo>
                    <a:lnTo>
                      <a:pt x="776" y="46"/>
                    </a:lnTo>
                    <a:lnTo>
                      <a:pt x="783" y="57"/>
                    </a:lnTo>
                    <a:lnTo>
                      <a:pt x="787" y="66"/>
                    </a:lnTo>
                    <a:lnTo>
                      <a:pt x="789" y="77"/>
                    </a:lnTo>
                    <a:lnTo>
                      <a:pt x="789" y="86"/>
                    </a:lnTo>
                    <a:lnTo>
                      <a:pt x="787" y="95"/>
                    </a:lnTo>
                    <a:lnTo>
                      <a:pt x="785" y="104"/>
                    </a:lnTo>
                    <a:lnTo>
                      <a:pt x="774" y="122"/>
                    </a:lnTo>
                    <a:lnTo>
                      <a:pt x="760" y="142"/>
                    </a:lnTo>
                    <a:lnTo>
                      <a:pt x="723" y="186"/>
                    </a:lnTo>
                    <a:lnTo>
                      <a:pt x="723" y="186"/>
                    </a:lnTo>
                    <a:lnTo>
                      <a:pt x="692" y="221"/>
                    </a:lnTo>
                    <a:lnTo>
                      <a:pt x="643" y="277"/>
                    </a:lnTo>
                    <a:lnTo>
                      <a:pt x="514" y="416"/>
                    </a:lnTo>
                    <a:lnTo>
                      <a:pt x="342" y="598"/>
                    </a:lnTo>
                    <a:lnTo>
                      <a:pt x="342" y="598"/>
                    </a:lnTo>
                    <a:lnTo>
                      <a:pt x="333" y="607"/>
                    </a:lnTo>
                    <a:lnTo>
                      <a:pt x="311" y="625"/>
                    </a:lnTo>
                    <a:lnTo>
                      <a:pt x="299" y="634"/>
                    </a:lnTo>
                    <a:lnTo>
                      <a:pt x="284" y="643"/>
                    </a:lnTo>
                    <a:lnTo>
                      <a:pt x="270" y="649"/>
                    </a:lnTo>
                    <a:lnTo>
                      <a:pt x="262" y="651"/>
                    </a:lnTo>
                    <a:lnTo>
                      <a:pt x="257" y="652"/>
                    </a:lnTo>
                    <a:lnTo>
                      <a:pt x="257" y="652"/>
                    </a:lnTo>
                    <a:lnTo>
                      <a:pt x="248" y="649"/>
                    </a:lnTo>
                    <a:lnTo>
                      <a:pt x="237" y="643"/>
                    </a:lnTo>
                    <a:lnTo>
                      <a:pt x="204" y="621"/>
                    </a:lnTo>
                    <a:lnTo>
                      <a:pt x="164" y="589"/>
                    </a:lnTo>
                    <a:lnTo>
                      <a:pt x="122" y="552"/>
                    </a:lnTo>
                    <a:lnTo>
                      <a:pt x="47" y="485"/>
                    </a:lnTo>
                    <a:lnTo>
                      <a:pt x="15" y="454"/>
                    </a:lnTo>
                    <a:lnTo>
                      <a:pt x="15" y="454"/>
                    </a:lnTo>
                    <a:lnTo>
                      <a:pt x="9" y="445"/>
                    </a:lnTo>
                    <a:lnTo>
                      <a:pt x="4" y="436"/>
                    </a:lnTo>
                    <a:lnTo>
                      <a:pt x="0" y="421"/>
                    </a:lnTo>
                    <a:lnTo>
                      <a:pt x="0" y="407"/>
                    </a:lnTo>
                    <a:lnTo>
                      <a:pt x="0" y="397"/>
                    </a:lnTo>
                    <a:lnTo>
                      <a:pt x="2" y="388"/>
                    </a:lnTo>
                    <a:lnTo>
                      <a:pt x="5" y="379"/>
                    </a:lnTo>
                    <a:lnTo>
                      <a:pt x="11" y="370"/>
                    </a:lnTo>
                    <a:lnTo>
                      <a:pt x="18" y="359"/>
                    </a:lnTo>
                    <a:lnTo>
                      <a:pt x="27" y="350"/>
                    </a:lnTo>
                    <a:lnTo>
                      <a:pt x="27" y="350"/>
                    </a:lnTo>
                    <a:lnTo>
                      <a:pt x="47" y="332"/>
                    </a:lnTo>
                    <a:lnTo>
                      <a:pt x="64" y="323"/>
                    </a:lnTo>
                    <a:lnTo>
                      <a:pt x="73" y="319"/>
                    </a:lnTo>
                    <a:lnTo>
                      <a:pt x="80" y="317"/>
                    </a:lnTo>
                    <a:lnTo>
                      <a:pt x="86" y="317"/>
                    </a:lnTo>
                    <a:lnTo>
                      <a:pt x="93" y="317"/>
                    </a:lnTo>
                    <a:lnTo>
                      <a:pt x="106" y="323"/>
                    </a:lnTo>
                    <a:lnTo>
                      <a:pt x="117" y="330"/>
                    </a:lnTo>
                    <a:lnTo>
                      <a:pt x="127" y="339"/>
                    </a:lnTo>
                    <a:lnTo>
                      <a:pt x="138" y="350"/>
                    </a:lnTo>
                    <a:lnTo>
                      <a:pt x="138" y="350"/>
                    </a:lnTo>
                    <a:lnTo>
                      <a:pt x="169" y="379"/>
                    </a:lnTo>
                    <a:lnTo>
                      <a:pt x="209" y="414"/>
                    </a:lnTo>
                    <a:lnTo>
                      <a:pt x="260" y="456"/>
                    </a:lnTo>
                    <a:lnTo>
                      <a:pt x="260" y="45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99" name="Freeform 8"/>
              <p:cNvSpPr>
                <a:spLocks/>
              </p:cNvSpPr>
              <p:nvPr/>
            </p:nvSpPr>
            <p:spPr bwMode="auto">
              <a:xfrm>
                <a:off x="305251" y="5824826"/>
                <a:ext cx="835025" cy="835025"/>
              </a:xfrm>
              <a:custGeom>
                <a:avLst/>
                <a:gdLst>
                  <a:gd name="T0" fmla="*/ 971 w 1051"/>
                  <a:gd name="T1" fmla="*/ 572 h 1051"/>
                  <a:gd name="T2" fmla="*/ 953 w 1051"/>
                  <a:gd name="T3" fmla="*/ 659 h 1051"/>
                  <a:gd name="T4" fmla="*/ 871 w 1051"/>
                  <a:gd name="T5" fmla="*/ 811 h 1051"/>
                  <a:gd name="T6" fmla="*/ 740 w 1051"/>
                  <a:gd name="T7" fmla="*/ 920 h 1051"/>
                  <a:gd name="T8" fmla="*/ 616 w 1051"/>
                  <a:gd name="T9" fmla="*/ 965 h 1051"/>
                  <a:gd name="T10" fmla="*/ 525 w 1051"/>
                  <a:gd name="T11" fmla="*/ 974 h 1051"/>
                  <a:gd name="T12" fmla="*/ 457 w 1051"/>
                  <a:gd name="T13" fmla="*/ 969 h 1051"/>
                  <a:gd name="T14" fmla="*/ 352 w 1051"/>
                  <a:gd name="T15" fmla="*/ 940 h 1051"/>
                  <a:gd name="T16" fmla="*/ 208 w 1051"/>
                  <a:gd name="T17" fmla="*/ 843 h 1051"/>
                  <a:gd name="T18" fmla="*/ 113 w 1051"/>
                  <a:gd name="T19" fmla="*/ 701 h 1051"/>
                  <a:gd name="T20" fmla="*/ 82 w 1051"/>
                  <a:gd name="T21" fmla="*/ 594 h 1051"/>
                  <a:gd name="T22" fmla="*/ 77 w 1051"/>
                  <a:gd name="T23" fmla="*/ 526 h 1051"/>
                  <a:gd name="T24" fmla="*/ 86 w 1051"/>
                  <a:gd name="T25" fmla="*/ 435 h 1051"/>
                  <a:gd name="T26" fmla="*/ 131 w 1051"/>
                  <a:gd name="T27" fmla="*/ 311 h 1051"/>
                  <a:gd name="T28" fmla="*/ 240 w 1051"/>
                  <a:gd name="T29" fmla="*/ 180 h 1051"/>
                  <a:gd name="T30" fmla="*/ 392 w 1051"/>
                  <a:gd name="T31" fmla="*/ 98 h 1051"/>
                  <a:gd name="T32" fmla="*/ 479 w 1051"/>
                  <a:gd name="T33" fmla="*/ 80 h 1051"/>
                  <a:gd name="T34" fmla="*/ 565 w 1051"/>
                  <a:gd name="T35" fmla="*/ 80 h 1051"/>
                  <a:gd name="T36" fmla="*/ 712 w 1051"/>
                  <a:gd name="T37" fmla="*/ 118 h 1051"/>
                  <a:gd name="T38" fmla="*/ 858 w 1051"/>
                  <a:gd name="T39" fmla="*/ 120 h 1051"/>
                  <a:gd name="T40" fmla="*/ 747 w 1051"/>
                  <a:gd name="T41" fmla="*/ 49 h 1051"/>
                  <a:gd name="T42" fmla="*/ 572 w 1051"/>
                  <a:gd name="T43" fmla="*/ 4 h 1051"/>
                  <a:gd name="T44" fmla="*/ 472 w 1051"/>
                  <a:gd name="T45" fmla="*/ 4 h 1051"/>
                  <a:gd name="T46" fmla="*/ 370 w 1051"/>
                  <a:gd name="T47" fmla="*/ 24 h 1051"/>
                  <a:gd name="T48" fmla="*/ 275 w 1051"/>
                  <a:gd name="T49" fmla="*/ 64 h 1051"/>
                  <a:gd name="T50" fmla="*/ 191 w 1051"/>
                  <a:gd name="T51" fmla="*/ 120 h 1051"/>
                  <a:gd name="T52" fmla="*/ 120 w 1051"/>
                  <a:gd name="T53" fmla="*/ 191 h 1051"/>
                  <a:gd name="T54" fmla="*/ 64 w 1051"/>
                  <a:gd name="T55" fmla="*/ 275 h 1051"/>
                  <a:gd name="T56" fmla="*/ 24 w 1051"/>
                  <a:gd name="T57" fmla="*/ 370 h 1051"/>
                  <a:gd name="T58" fmla="*/ 4 w 1051"/>
                  <a:gd name="T59" fmla="*/ 472 h 1051"/>
                  <a:gd name="T60" fmla="*/ 0 w 1051"/>
                  <a:gd name="T61" fmla="*/ 554 h 1051"/>
                  <a:gd name="T62" fmla="*/ 16 w 1051"/>
                  <a:gd name="T63" fmla="*/ 658 h 1051"/>
                  <a:gd name="T64" fmla="*/ 53 w 1051"/>
                  <a:gd name="T65" fmla="*/ 754 h 1051"/>
                  <a:gd name="T66" fmla="*/ 104 w 1051"/>
                  <a:gd name="T67" fmla="*/ 840 h 1051"/>
                  <a:gd name="T68" fmla="*/ 173 w 1051"/>
                  <a:gd name="T69" fmla="*/ 914 h 1051"/>
                  <a:gd name="T70" fmla="*/ 253 w 1051"/>
                  <a:gd name="T71" fmla="*/ 974 h 1051"/>
                  <a:gd name="T72" fmla="*/ 344 w 1051"/>
                  <a:gd name="T73" fmla="*/ 1020 h 1051"/>
                  <a:gd name="T74" fmla="*/ 444 w 1051"/>
                  <a:gd name="T75" fmla="*/ 1046 h 1051"/>
                  <a:gd name="T76" fmla="*/ 525 w 1051"/>
                  <a:gd name="T77" fmla="*/ 1051 h 1051"/>
                  <a:gd name="T78" fmla="*/ 630 w 1051"/>
                  <a:gd name="T79" fmla="*/ 1040 h 1051"/>
                  <a:gd name="T80" fmla="*/ 729 w 1051"/>
                  <a:gd name="T81" fmla="*/ 1009 h 1051"/>
                  <a:gd name="T82" fmla="*/ 818 w 1051"/>
                  <a:gd name="T83" fmla="*/ 962 h 1051"/>
                  <a:gd name="T84" fmla="*/ 896 w 1051"/>
                  <a:gd name="T85" fmla="*/ 898 h 1051"/>
                  <a:gd name="T86" fmla="*/ 960 w 1051"/>
                  <a:gd name="T87" fmla="*/ 820 h 1051"/>
                  <a:gd name="T88" fmla="*/ 1009 w 1051"/>
                  <a:gd name="T89" fmla="*/ 730 h 1051"/>
                  <a:gd name="T90" fmla="*/ 1040 w 1051"/>
                  <a:gd name="T91" fmla="*/ 632 h 1051"/>
                  <a:gd name="T92" fmla="*/ 1051 w 1051"/>
                  <a:gd name="T93" fmla="*/ 526 h 1051"/>
                  <a:gd name="T94" fmla="*/ 1042 w 1051"/>
                  <a:gd name="T95" fmla="*/ 428 h 1051"/>
                  <a:gd name="T96" fmla="*/ 969 w 1051"/>
                  <a:gd name="T97" fmla="*/ 470 h 10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51" h="1051">
                    <a:moveTo>
                      <a:pt x="973" y="526"/>
                    </a:moveTo>
                    <a:lnTo>
                      <a:pt x="973" y="526"/>
                    </a:lnTo>
                    <a:lnTo>
                      <a:pt x="973" y="548"/>
                    </a:lnTo>
                    <a:lnTo>
                      <a:pt x="971" y="572"/>
                    </a:lnTo>
                    <a:lnTo>
                      <a:pt x="969" y="594"/>
                    </a:lnTo>
                    <a:lnTo>
                      <a:pt x="964" y="616"/>
                    </a:lnTo>
                    <a:lnTo>
                      <a:pt x="960" y="638"/>
                    </a:lnTo>
                    <a:lnTo>
                      <a:pt x="953" y="659"/>
                    </a:lnTo>
                    <a:lnTo>
                      <a:pt x="938" y="701"/>
                    </a:lnTo>
                    <a:lnTo>
                      <a:pt x="920" y="740"/>
                    </a:lnTo>
                    <a:lnTo>
                      <a:pt x="896" y="776"/>
                    </a:lnTo>
                    <a:lnTo>
                      <a:pt x="871" y="811"/>
                    </a:lnTo>
                    <a:lnTo>
                      <a:pt x="842" y="843"/>
                    </a:lnTo>
                    <a:lnTo>
                      <a:pt x="811" y="872"/>
                    </a:lnTo>
                    <a:lnTo>
                      <a:pt x="776" y="898"/>
                    </a:lnTo>
                    <a:lnTo>
                      <a:pt x="740" y="920"/>
                    </a:lnTo>
                    <a:lnTo>
                      <a:pt x="699" y="940"/>
                    </a:lnTo>
                    <a:lnTo>
                      <a:pt x="659" y="954"/>
                    </a:lnTo>
                    <a:lnTo>
                      <a:pt x="638" y="960"/>
                    </a:lnTo>
                    <a:lnTo>
                      <a:pt x="616" y="965"/>
                    </a:lnTo>
                    <a:lnTo>
                      <a:pt x="594" y="969"/>
                    </a:lnTo>
                    <a:lnTo>
                      <a:pt x="570" y="973"/>
                    </a:lnTo>
                    <a:lnTo>
                      <a:pt x="548" y="974"/>
                    </a:lnTo>
                    <a:lnTo>
                      <a:pt x="525" y="974"/>
                    </a:lnTo>
                    <a:lnTo>
                      <a:pt x="525" y="974"/>
                    </a:lnTo>
                    <a:lnTo>
                      <a:pt x="503" y="974"/>
                    </a:lnTo>
                    <a:lnTo>
                      <a:pt x="479" y="973"/>
                    </a:lnTo>
                    <a:lnTo>
                      <a:pt x="457" y="969"/>
                    </a:lnTo>
                    <a:lnTo>
                      <a:pt x="435" y="965"/>
                    </a:lnTo>
                    <a:lnTo>
                      <a:pt x="413" y="960"/>
                    </a:lnTo>
                    <a:lnTo>
                      <a:pt x="392" y="954"/>
                    </a:lnTo>
                    <a:lnTo>
                      <a:pt x="352" y="940"/>
                    </a:lnTo>
                    <a:lnTo>
                      <a:pt x="311" y="920"/>
                    </a:lnTo>
                    <a:lnTo>
                      <a:pt x="275" y="898"/>
                    </a:lnTo>
                    <a:lnTo>
                      <a:pt x="240" y="872"/>
                    </a:lnTo>
                    <a:lnTo>
                      <a:pt x="208" y="843"/>
                    </a:lnTo>
                    <a:lnTo>
                      <a:pt x="179" y="811"/>
                    </a:lnTo>
                    <a:lnTo>
                      <a:pt x="153" y="776"/>
                    </a:lnTo>
                    <a:lnTo>
                      <a:pt x="131" y="740"/>
                    </a:lnTo>
                    <a:lnTo>
                      <a:pt x="113" y="701"/>
                    </a:lnTo>
                    <a:lnTo>
                      <a:pt x="97" y="659"/>
                    </a:lnTo>
                    <a:lnTo>
                      <a:pt x="91" y="638"/>
                    </a:lnTo>
                    <a:lnTo>
                      <a:pt x="86" y="616"/>
                    </a:lnTo>
                    <a:lnTo>
                      <a:pt x="82" y="594"/>
                    </a:lnTo>
                    <a:lnTo>
                      <a:pt x="78" y="572"/>
                    </a:lnTo>
                    <a:lnTo>
                      <a:pt x="77" y="548"/>
                    </a:lnTo>
                    <a:lnTo>
                      <a:pt x="77" y="526"/>
                    </a:lnTo>
                    <a:lnTo>
                      <a:pt x="77" y="526"/>
                    </a:lnTo>
                    <a:lnTo>
                      <a:pt x="77" y="503"/>
                    </a:lnTo>
                    <a:lnTo>
                      <a:pt x="78" y="481"/>
                    </a:lnTo>
                    <a:lnTo>
                      <a:pt x="82" y="457"/>
                    </a:lnTo>
                    <a:lnTo>
                      <a:pt x="86" y="435"/>
                    </a:lnTo>
                    <a:lnTo>
                      <a:pt x="91" y="413"/>
                    </a:lnTo>
                    <a:lnTo>
                      <a:pt x="97" y="393"/>
                    </a:lnTo>
                    <a:lnTo>
                      <a:pt x="113" y="352"/>
                    </a:lnTo>
                    <a:lnTo>
                      <a:pt x="131" y="311"/>
                    </a:lnTo>
                    <a:lnTo>
                      <a:pt x="153" y="275"/>
                    </a:lnTo>
                    <a:lnTo>
                      <a:pt x="179" y="240"/>
                    </a:lnTo>
                    <a:lnTo>
                      <a:pt x="208" y="209"/>
                    </a:lnTo>
                    <a:lnTo>
                      <a:pt x="240" y="180"/>
                    </a:lnTo>
                    <a:lnTo>
                      <a:pt x="275" y="155"/>
                    </a:lnTo>
                    <a:lnTo>
                      <a:pt x="311" y="131"/>
                    </a:lnTo>
                    <a:lnTo>
                      <a:pt x="352" y="113"/>
                    </a:lnTo>
                    <a:lnTo>
                      <a:pt x="392" y="98"/>
                    </a:lnTo>
                    <a:lnTo>
                      <a:pt x="413" y="91"/>
                    </a:lnTo>
                    <a:lnTo>
                      <a:pt x="435" y="87"/>
                    </a:lnTo>
                    <a:lnTo>
                      <a:pt x="457" y="82"/>
                    </a:lnTo>
                    <a:lnTo>
                      <a:pt x="479" y="80"/>
                    </a:lnTo>
                    <a:lnTo>
                      <a:pt x="503" y="78"/>
                    </a:lnTo>
                    <a:lnTo>
                      <a:pt x="525" y="78"/>
                    </a:lnTo>
                    <a:lnTo>
                      <a:pt x="525" y="78"/>
                    </a:lnTo>
                    <a:lnTo>
                      <a:pt x="565" y="80"/>
                    </a:lnTo>
                    <a:lnTo>
                      <a:pt x="603" y="84"/>
                    </a:lnTo>
                    <a:lnTo>
                      <a:pt x="641" y="93"/>
                    </a:lnTo>
                    <a:lnTo>
                      <a:pt x="678" y="104"/>
                    </a:lnTo>
                    <a:lnTo>
                      <a:pt x="712" y="118"/>
                    </a:lnTo>
                    <a:lnTo>
                      <a:pt x="747" y="137"/>
                    </a:lnTo>
                    <a:lnTo>
                      <a:pt x="778" y="155"/>
                    </a:lnTo>
                    <a:lnTo>
                      <a:pt x="807" y="178"/>
                    </a:lnTo>
                    <a:lnTo>
                      <a:pt x="858" y="120"/>
                    </a:lnTo>
                    <a:lnTo>
                      <a:pt x="858" y="120"/>
                    </a:lnTo>
                    <a:lnTo>
                      <a:pt x="823" y="95"/>
                    </a:lnTo>
                    <a:lnTo>
                      <a:pt x="787" y="71"/>
                    </a:lnTo>
                    <a:lnTo>
                      <a:pt x="747" y="49"/>
                    </a:lnTo>
                    <a:lnTo>
                      <a:pt x="705" y="33"/>
                    </a:lnTo>
                    <a:lnTo>
                      <a:pt x="663" y="18"/>
                    </a:lnTo>
                    <a:lnTo>
                      <a:pt x="617" y="9"/>
                    </a:lnTo>
                    <a:lnTo>
                      <a:pt x="572" y="4"/>
                    </a:lnTo>
                    <a:lnTo>
                      <a:pt x="525" y="0"/>
                    </a:lnTo>
                    <a:lnTo>
                      <a:pt x="525" y="0"/>
                    </a:lnTo>
                    <a:lnTo>
                      <a:pt x="499" y="2"/>
                    </a:lnTo>
                    <a:lnTo>
                      <a:pt x="472" y="4"/>
                    </a:lnTo>
                    <a:lnTo>
                      <a:pt x="444" y="7"/>
                    </a:lnTo>
                    <a:lnTo>
                      <a:pt x="419" y="11"/>
                    </a:lnTo>
                    <a:lnTo>
                      <a:pt x="393" y="18"/>
                    </a:lnTo>
                    <a:lnTo>
                      <a:pt x="370" y="24"/>
                    </a:lnTo>
                    <a:lnTo>
                      <a:pt x="344" y="33"/>
                    </a:lnTo>
                    <a:lnTo>
                      <a:pt x="321" y="42"/>
                    </a:lnTo>
                    <a:lnTo>
                      <a:pt x="297" y="53"/>
                    </a:lnTo>
                    <a:lnTo>
                      <a:pt x="275" y="64"/>
                    </a:lnTo>
                    <a:lnTo>
                      <a:pt x="253" y="76"/>
                    </a:lnTo>
                    <a:lnTo>
                      <a:pt x="231" y="91"/>
                    </a:lnTo>
                    <a:lnTo>
                      <a:pt x="211" y="106"/>
                    </a:lnTo>
                    <a:lnTo>
                      <a:pt x="191" y="120"/>
                    </a:lnTo>
                    <a:lnTo>
                      <a:pt x="173" y="137"/>
                    </a:lnTo>
                    <a:lnTo>
                      <a:pt x="155" y="155"/>
                    </a:lnTo>
                    <a:lnTo>
                      <a:pt x="137" y="173"/>
                    </a:lnTo>
                    <a:lnTo>
                      <a:pt x="120" y="191"/>
                    </a:lnTo>
                    <a:lnTo>
                      <a:pt x="104" y="211"/>
                    </a:lnTo>
                    <a:lnTo>
                      <a:pt x="89" y="233"/>
                    </a:lnTo>
                    <a:lnTo>
                      <a:pt x="77" y="253"/>
                    </a:lnTo>
                    <a:lnTo>
                      <a:pt x="64" y="275"/>
                    </a:lnTo>
                    <a:lnTo>
                      <a:pt x="53" y="299"/>
                    </a:lnTo>
                    <a:lnTo>
                      <a:pt x="42" y="322"/>
                    </a:lnTo>
                    <a:lnTo>
                      <a:pt x="33" y="346"/>
                    </a:lnTo>
                    <a:lnTo>
                      <a:pt x="24" y="370"/>
                    </a:lnTo>
                    <a:lnTo>
                      <a:pt x="16" y="395"/>
                    </a:lnTo>
                    <a:lnTo>
                      <a:pt x="11" y="421"/>
                    </a:lnTo>
                    <a:lnTo>
                      <a:pt x="5" y="446"/>
                    </a:lnTo>
                    <a:lnTo>
                      <a:pt x="4" y="472"/>
                    </a:lnTo>
                    <a:lnTo>
                      <a:pt x="0" y="499"/>
                    </a:lnTo>
                    <a:lnTo>
                      <a:pt x="0" y="526"/>
                    </a:lnTo>
                    <a:lnTo>
                      <a:pt x="0" y="526"/>
                    </a:lnTo>
                    <a:lnTo>
                      <a:pt x="0" y="554"/>
                    </a:lnTo>
                    <a:lnTo>
                      <a:pt x="4" y="579"/>
                    </a:lnTo>
                    <a:lnTo>
                      <a:pt x="5" y="607"/>
                    </a:lnTo>
                    <a:lnTo>
                      <a:pt x="11" y="632"/>
                    </a:lnTo>
                    <a:lnTo>
                      <a:pt x="16" y="658"/>
                    </a:lnTo>
                    <a:lnTo>
                      <a:pt x="24" y="681"/>
                    </a:lnTo>
                    <a:lnTo>
                      <a:pt x="33" y="707"/>
                    </a:lnTo>
                    <a:lnTo>
                      <a:pt x="42" y="730"/>
                    </a:lnTo>
                    <a:lnTo>
                      <a:pt x="53" y="754"/>
                    </a:lnTo>
                    <a:lnTo>
                      <a:pt x="64" y="776"/>
                    </a:lnTo>
                    <a:lnTo>
                      <a:pt x="77" y="798"/>
                    </a:lnTo>
                    <a:lnTo>
                      <a:pt x="89" y="820"/>
                    </a:lnTo>
                    <a:lnTo>
                      <a:pt x="104" y="840"/>
                    </a:lnTo>
                    <a:lnTo>
                      <a:pt x="120" y="860"/>
                    </a:lnTo>
                    <a:lnTo>
                      <a:pt x="137" y="878"/>
                    </a:lnTo>
                    <a:lnTo>
                      <a:pt x="155" y="898"/>
                    </a:lnTo>
                    <a:lnTo>
                      <a:pt x="173" y="914"/>
                    </a:lnTo>
                    <a:lnTo>
                      <a:pt x="191" y="931"/>
                    </a:lnTo>
                    <a:lnTo>
                      <a:pt x="211" y="947"/>
                    </a:lnTo>
                    <a:lnTo>
                      <a:pt x="231" y="962"/>
                    </a:lnTo>
                    <a:lnTo>
                      <a:pt x="253" y="974"/>
                    </a:lnTo>
                    <a:lnTo>
                      <a:pt x="275" y="987"/>
                    </a:lnTo>
                    <a:lnTo>
                      <a:pt x="297" y="1000"/>
                    </a:lnTo>
                    <a:lnTo>
                      <a:pt x="321" y="1009"/>
                    </a:lnTo>
                    <a:lnTo>
                      <a:pt x="344" y="1020"/>
                    </a:lnTo>
                    <a:lnTo>
                      <a:pt x="370" y="1027"/>
                    </a:lnTo>
                    <a:lnTo>
                      <a:pt x="393" y="1035"/>
                    </a:lnTo>
                    <a:lnTo>
                      <a:pt x="419" y="1040"/>
                    </a:lnTo>
                    <a:lnTo>
                      <a:pt x="444" y="1046"/>
                    </a:lnTo>
                    <a:lnTo>
                      <a:pt x="472" y="1049"/>
                    </a:lnTo>
                    <a:lnTo>
                      <a:pt x="499" y="1051"/>
                    </a:lnTo>
                    <a:lnTo>
                      <a:pt x="525" y="1051"/>
                    </a:lnTo>
                    <a:lnTo>
                      <a:pt x="525" y="1051"/>
                    </a:lnTo>
                    <a:lnTo>
                      <a:pt x="552" y="1051"/>
                    </a:lnTo>
                    <a:lnTo>
                      <a:pt x="579" y="1049"/>
                    </a:lnTo>
                    <a:lnTo>
                      <a:pt x="605" y="1046"/>
                    </a:lnTo>
                    <a:lnTo>
                      <a:pt x="630" y="1040"/>
                    </a:lnTo>
                    <a:lnTo>
                      <a:pt x="656" y="1035"/>
                    </a:lnTo>
                    <a:lnTo>
                      <a:pt x="681" y="1027"/>
                    </a:lnTo>
                    <a:lnTo>
                      <a:pt x="705" y="1020"/>
                    </a:lnTo>
                    <a:lnTo>
                      <a:pt x="729" y="1009"/>
                    </a:lnTo>
                    <a:lnTo>
                      <a:pt x="752" y="1000"/>
                    </a:lnTo>
                    <a:lnTo>
                      <a:pt x="776" y="987"/>
                    </a:lnTo>
                    <a:lnTo>
                      <a:pt x="798" y="974"/>
                    </a:lnTo>
                    <a:lnTo>
                      <a:pt x="818" y="962"/>
                    </a:lnTo>
                    <a:lnTo>
                      <a:pt x="840" y="947"/>
                    </a:lnTo>
                    <a:lnTo>
                      <a:pt x="860" y="931"/>
                    </a:lnTo>
                    <a:lnTo>
                      <a:pt x="878" y="914"/>
                    </a:lnTo>
                    <a:lnTo>
                      <a:pt x="896" y="898"/>
                    </a:lnTo>
                    <a:lnTo>
                      <a:pt x="914" y="878"/>
                    </a:lnTo>
                    <a:lnTo>
                      <a:pt x="931" y="860"/>
                    </a:lnTo>
                    <a:lnTo>
                      <a:pt x="945" y="840"/>
                    </a:lnTo>
                    <a:lnTo>
                      <a:pt x="960" y="820"/>
                    </a:lnTo>
                    <a:lnTo>
                      <a:pt x="975" y="798"/>
                    </a:lnTo>
                    <a:lnTo>
                      <a:pt x="987" y="776"/>
                    </a:lnTo>
                    <a:lnTo>
                      <a:pt x="998" y="754"/>
                    </a:lnTo>
                    <a:lnTo>
                      <a:pt x="1009" y="730"/>
                    </a:lnTo>
                    <a:lnTo>
                      <a:pt x="1018" y="707"/>
                    </a:lnTo>
                    <a:lnTo>
                      <a:pt x="1027" y="681"/>
                    </a:lnTo>
                    <a:lnTo>
                      <a:pt x="1035" y="658"/>
                    </a:lnTo>
                    <a:lnTo>
                      <a:pt x="1040" y="632"/>
                    </a:lnTo>
                    <a:lnTo>
                      <a:pt x="1044" y="607"/>
                    </a:lnTo>
                    <a:lnTo>
                      <a:pt x="1047" y="579"/>
                    </a:lnTo>
                    <a:lnTo>
                      <a:pt x="1049" y="554"/>
                    </a:lnTo>
                    <a:lnTo>
                      <a:pt x="1051" y="526"/>
                    </a:lnTo>
                    <a:lnTo>
                      <a:pt x="1051" y="526"/>
                    </a:lnTo>
                    <a:lnTo>
                      <a:pt x="1049" y="492"/>
                    </a:lnTo>
                    <a:lnTo>
                      <a:pt x="1046" y="461"/>
                    </a:lnTo>
                    <a:lnTo>
                      <a:pt x="1042" y="428"/>
                    </a:lnTo>
                    <a:lnTo>
                      <a:pt x="1035" y="397"/>
                    </a:lnTo>
                    <a:lnTo>
                      <a:pt x="1035" y="397"/>
                    </a:lnTo>
                    <a:lnTo>
                      <a:pt x="969" y="470"/>
                    </a:lnTo>
                    <a:lnTo>
                      <a:pt x="969" y="470"/>
                    </a:lnTo>
                    <a:lnTo>
                      <a:pt x="973" y="497"/>
                    </a:lnTo>
                    <a:lnTo>
                      <a:pt x="973" y="526"/>
                    </a:lnTo>
                    <a:lnTo>
                      <a:pt x="973" y="526"/>
                    </a:lnTo>
                    <a:close/>
                  </a:path>
                </a:pathLst>
              </a:custGeom>
              <a:solidFill>
                <a:srgbClr val="013A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pSp>
      </p:grpSp>
      <p:grpSp>
        <p:nvGrpSpPr>
          <p:cNvPr id="4" name="Group 3"/>
          <p:cNvGrpSpPr/>
          <p:nvPr/>
        </p:nvGrpSpPr>
        <p:grpSpPr>
          <a:xfrm>
            <a:off x="1659131" y="3436883"/>
            <a:ext cx="3086030" cy="401638"/>
            <a:chOff x="1659131" y="3436883"/>
            <a:chExt cx="3086030" cy="401638"/>
          </a:xfrm>
        </p:grpSpPr>
        <p:sp>
          <p:nvSpPr>
            <p:cNvPr id="81" name="Rectangle 80"/>
            <p:cNvSpPr/>
            <p:nvPr/>
          </p:nvSpPr>
          <p:spPr>
            <a:xfrm>
              <a:off x="2223573" y="3447779"/>
              <a:ext cx="2521588" cy="353943"/>
            </a:xfrm>
            <a:prstGeom prst="rect">
              <a:avLst/>
            </a:prstGeom>
          </p:spPr>
          <p:txBody>
            <a:bodyPr wrap="none">
              <a:spAutoFit/>
            </a:bodyPr>
            <a:lstStyle/>
            <a:p>
              <a:pPr marL="0" marR="0" lvl="0" indent="0" algn="l" defTabSz="914400" rtl="0" eaLnBrk="1" fontAlgn="base" latinLnBrk="0" hangingPunct="1">
                <a:lnSpc>
                  <a:spcPct val="85000"/>
                </a:lnSpc>
                <a:spcBef>
                  <a:spcPct val="0"/>
                </a:spcBef>
                <a:spcAft>
                  <a:spcPct val="0"/>
                </a:spcAft>
                <a:buClrTx/>
                <a:buSzTx/>
                <a:buFontTx/>
                <a:buNone/>
                <a:tabLst/>
                <a:defRPr/>
              </a:pPr>
              <a:r>
                <a:rPr kumimoji="1" lang="en-US" sz="2000" b="0" i="0" u="none" strike="noStrike" kern="1200" cap="none" spc="0" normalizeH="0" baseline="0" noProof="0" dirty="0">
                  <a:ln>
                    <a:noFill/>
                  </a:ln>
                  <a:solidFill>
                    <a:srgbClr val="FFFFFF"/>
                  </a:solidFill>
                  <a:effectLst/>
                  <a:uLnTx/>
                  <a:uFillTx/>
                  <a:latin typeface="Rockwell" panose="02060603020205020403" pitchFamily="18" charset="0"/>
                  <a:ea typeface="+mn-ea"/>
                  <a:cs typeface="+mn-cs"/>
                </a:rPr>
                <a:t>Full Retirement Age</a:t>
              </a:r>
            </a:p>
          </p:txBody>
        </p:sp>
        <p:grpSp>
          <p:nvGrpSpPr>
            <p:cNvPr id="15" name="Group 9"/>
            <p:cNvGrpSpPr>
              <a:grpSpLocks noChangeAspect="1"/>
            </p:cNvGrpSpPr>
            <p:nvPr/>
          </p:nvGrpSpPr>
          <p:grpSpPr bwMode="auto">
            <a:xfrm>
              <a:off x="1659131" y="3436883"/>
              <a:ext cx="393604" cy="401638"/>
              <a:chOff x="654" y="2063"/>
              <a:chExt cx="294" cy="300"/>
            </a:xfrm>
            <a:solidFill>
              <a:schemeClr val="accent2"/>
            </a:solidFill>
          </p:grpSpPr>
          <p:sp>
            <p:nvSpPr>
              <p:cNvPr id="17" name="Freeform 10"/>
              <p:cNvSpPr>
                <a:spLocks/>
              </p:cNvSpPr>
              <p:nvPr/>
            </p:nvSpPr>
            <p:spPr bwMode="auto">
              <a:xfrm>
                <a:off x="654" y="2063"/>
                <a:ext cx="294" cy="300"/>
              </a:xfrm>
              <a:custGeom>
                <a:avLst/>
                <a:gdLst>
                  <a:gd name="T0" fmla="*/ 632 w 1220"/>
                  <a:gd name="T1" fmla="*/ 1250 h 1250"/>
                  <a:gd name="T2" fmla="*/ 459 w 1220"/>
                  <a:gd name="T3" fmla="*/ 1226 h 1250"/>
                  <a:gd name="T4" fmla="*/ 90 w 1220"/>
                  <a:gd name="T5" fmla="*/ 932 h 1250"/>
                  <a:gd name="T6" fmla="*/ 46 w 1220"/>
                  <a:gd name="T7" fmla="*/ 490 h 1250"/>
                  <a:gd name="T8" fmla="*/ 807 w 1220"/>
                  <a:gd name="T9" fmla="*/ 92 h 1250"/>
                  <a:gd name="T10" fmla="*/ 1138 w 1220"/>
                  <a:gd name="T11" fmla="*/ 325 h 1250"/>
                  <a:gd name="T12" fmla="*/ 1053 w 1220"/>
                  <a:gd name="T13" fmla="*/ 385 h 1250"/>
                  <a:gd name="T14" fmla="*/ 778 w 1220"/>
                  <a:gd name="T15" fmla="*/ 193 h 1250"/>
                  <a:gd name="T16" fmla="*/ 146 w 1220"/>
                  <a:gd name="T17" fmla="*/ 521 h 1250"/>
                  <a:gd name="T18" fmla="*/ 182 w 1220"/>
                  <a:gd name="T19" fmla="*/ 883 h 1250"/>
                  <a:gd name="T20" fmla="*/ 487 w 1220"/>
                  <a:gd name="T21" fmla="*/ 1125 h 1250"/>
                  <a:gd name="T22" fmla="*/ 1120 w 1220"/>
                  <a:gd name="T23" fmla="*/ 797 h 1250"/>
                  <a:gd name="T24" fmla="*/ 1220 w 1220"/>
                  <a:gd name="T25" fmla="*/ 828 h 1250"/>
                  <a:gd name="T26" fmla="*/ 632 w 1220"/>
                  <a:gd name="T27" fmla="*/ 1250 h 1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20" h="1250">
                    <a:moveTo>
                      <a:pt x="632" y="1250"/>
                    </a:moveTo>
                    <a:cubicBezTo>
                      <a:pt x="575" y="1250"/>
                      <a:pt x="517" y="1242"/>
                      <a:pt x="459" y="1226"/>
                    </a:cubicBezTo>
                    <a:cubicBezTo>
                      <a:pt x="298" y="1180"/>
                      <a:pt x="167" y="1076"/>
                      <a:pt x="90" y="932"/>
                    </a:cubicBezTo>
                    <a:cubicBezTo>
                      <a:pt x="16" y="795"/>
                      <a:pt x="0" y="638"/>
                      <a:pt x="46" y="490"/>
                    </a:cubicBezTo>
                    <a:cubicBezTo>
                      <a:pt x="142" y="178"/>
                      <a:pt x="484" y="0"/>
                      <a:pt x="807" y="92"/>
                    </a:cubicBezTo>
                    <a:cubicBezTo>
                      <a:pt x="942" y="131"/>
                      <a:pt x="1059" y="213"/>
                      <a:pt x="1138" y="325"/>
                    </a:cubicBezTo>
                    <a:cubicBezTo>
                      <a:pt x="1053" y="385"/>
                      <a:pt x="1053" y="385"/>
                      <a:pt x="1053" y="385"/>
                    </a:cubicBezTo>
                    <a:cubicBezTo>
                      <a:pt x="988" y="293"/>
                      <a:pt x="890" y="225"/>
                      <a:pt x="778" y="193"/>
                    </a:cubicBezTo>
                    <a:cubicBezTo>
                      <a:pt x="509" y="116"/>
                      <a:pt x="226" y="263"/>
                      <a:pt x="146" y="521"/>
                    </a:cubicBezTo>
                    <a:cubicBezTo>
                      <a:pt x="108" y="642"/>
                      <a:pt x="121" y="771"/>
                      <a:pt x="182" y="883"/>
                    </a:cubicBezTo>
                    <a:cubicBezTo>
                      <a:pt x="246" y="1001"/>
                      <a:pt x="354" y="1087"/>
                      <a:pt x="487" y="1125"/>
                    </a:cubicBezTo>
                    <a:cubicBezTo>
                      <a:pt x="757" y="1202"/>
                      <a:pt x="1040" y="1055"/>
                      <a:pt x="1120" y="797"/>
                    </a:cubicBezTo>
                    <a:cubicBezTo>
                      <a:pt x="1220" y="828"/>
                      <a:pt x="1220" y="828"/>
                      <a:pt x="1220" y="828"/>
                    </a:cubicBezTo>
                    <a:cubicBezTo>
                      <a:pt x="1141" y="1084"/>
                      <a:pt x="896" y="1250"/>
                      <a:pt x="632" y="1250"/>
                    </a:cubicBezTo>
                    <a:close/>
                  </a:path>
                </a:pathLst>
              </a:custGeom>
              <a:solidFill>
                <a:srgbClr val="013A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8" name="Freeform 11"/>
              <p:cNvSpPr>
                <a:spLocks/>
              </p:cNvSpPr>
              <p:nvPr/>
            </p:nvSpPr>
            <p:spPr bwMode="auto">
              <a:xfrm>
                <a:off x="852" y="2087"/>
                <a:ext cx="78" cy="77"/>
              </a:xfrm>
              <a:custGeom>
                <a:avLst/>
                <a:gdLst>
                  <a:gd name="T0" fmla="*/ 0 w 78"/>
                  <a:gd name="T1" fmla="*/ 77 h 77"/>
                  <a:gd name="T2" fmla="*/ 0 w 78"/>
                  <a:gd name="T3" fmla="*/ 51 h 77"/>
                  <a:gd name="T4" fmla="*/ 53 w 78"/>
                  <a:gd name="T5" fmla="*/ 51 h 77"/>
                  <a:gd name="T6" fmla="*/ 52 w 78"/>
                  <a:gd name="T7" fmla="*/ 0 h 77"/>
                  <a:gd name="T8" fmla="*/ 77 w 78"/>
                  <a:gd name="T9" fmla="*/ 0 h 77"/>
                  <a:gd name="T10" fmla="*/ 78 w 78"/>
                  <a:gd name="T11" fmla="*/ 76 h 77"/>
                  <a:gd name="T12" fmla="*/ 0 w 78"/>
                  <a:gd name="T13" fmla="*/ 77 h 77"/>
                </a:gdLst>
                <a:ahLst/>
                <a:cxnLst>
                  <a:cxn ang="0">
                    <a:pos x="T0" y="T1"/>
                  </a:cxn>
                  <a:cxn ang="0">
                    <a:pos x="T2" y="T3"/>
                  </a:cxn>
                  <a:cxn ang="0">
                    <a:pos x="T4" y="T5"/>
                  </a:cxn>
                  <a:cxn ang="0">
                    <a:pos x="T6" y="T7"/>
                  </a:cxn>
                  <a:cxn ang="0">
                    <a:pos x="T8" y="T9"/>
                  </a:cxn>
                  <a:cxn ang="0">
                    <a:pos x="T10" y="T11"/>
                  </a:cxn>
                  <a:cxn ang="0">
                    <a:pos x="T12" y="T13"/>
                  </a:cxn>
                </a:cxnLst>
                <a:rect l="0" t="0" r="r" b="b"/>
                <a:pathLst>
                  <a:path w="78" h="77">
                    <a:moveTo>
                      <a:pt x="0" y="77"/>
                    </a:moveTo>
                    <a:lnTo>
                      <a:pt x="0" y="51"/>
                    </a:lnTo>
                    <a:lnTo>
                      <a:pt x="53" y="51"/>
                    </a:lnTo>
                    <a:lnTo>
                      <a:pt x="52" y="0"/>
                    </a:lnTo>
                    <a:lnTo>
                      <a:pt x="77" y="0"/>
                    </a:lnTo>
                    <a:lnTo>
                      <a:pt x="78" y="76"/>
                    </a:lnTo>
                    <a:lnTo>
                      <a:pt x="0" y="77"/>
                    </a:lnTo>
                    <a:close/>
                  </a:path>
                </a:pathLst>
              </a:custGeom>
              <a:solidFill>
                <a:srgbClr val="013A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9" name="Freeform 12"/>
              <p:cNvSpPr>
                <a:spLocks noEditPoints="1"/>
              </p:cNvSpPr>
              <p:nvPr/>
            </p:nvSpPr>
            <p:spPr bwMode="auto">
              <a:xfrm>
                <a:off x="718" y="2201"/>
                <a:ext cx="57" cy="53"/>
              </a:xfrm>
              <a:custGeom>
                <a:avLst/>
                <a:gdLst>
                  <a:gd name="T0" fmla="*/ 44 w 57"/>
                  <a:gd name="T1" fmla="*/ 53 h 53"/>
                  <a:gd name="T2" fmla="*/ 39 w 57"/>
                  <a:gd name="T3" fmla="*/ 41 h 53"/>
                  <a:gd name="T4" fmla="*/ 17 w 57"/>
                  <a:gd name="T5" fmla="*/ 41 h 53"/>
                  <a:gd name="T6" fmla="*/ 12 w 57"/>
                  <a:gd name="T7" fmla="*/ 53 h 53"/>
                  <a:gd name="T8" fmla="*/ 0 w 57"/>
                  <a:gd name="T9" fmla="*/ 53 h 53"/>
                  <a:gd name="T10" fmla="*/ 22 w 57"/>
                  <a:gd name="T11" fmla="*/ 0 h 53"/>
                  <a:gd name="T12" fmla="*/ 34 w 57"/>
                  <a:gd name="T13" fmla="*/ 0 h 53"/>
                  <a:gd name="T14" fmla="*/ 57 w 57"/>
                  <a:gd name="T15" fmla="*/ 53 h 53"/>
                  <a:gd name="T16" fmla="*/ 44 w 57"/>
                  <a:gd name="T17" fmla="*/ 53 h 53"/>
                  <a:gd name="T18" fmla="*/ 28 w 57"/>
                  <a:gd name="T19" fmla="*/ 16 h 53"/>
                  <a:gd name="T20" fmla="*/ 21 w 57"/>
                  <a:gd name="T21" fmla="*/ 31 h 53"/>
                  <a:gd name="T22" fmla="*/ 35 w 57"/>
                  <a:gd name="T23" fmla="*/ 31 h 53"/>
                  <a:gd name="T24" fmla="*/ 28 w 57"/>
                  <a:gd name="T25" fmla="*/ 1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7" h="53">
                    <a:moveTo>
                      <a:pt x="44" y="53"/>
                    </a:moveTo>
                    <a:lnTo>
                      <a:pt x="39" y="41"/>
                    </a:lnTo>
                    <a:lnTo>
                      <a:pt x="17" y="41"/>
                    </a:lnTo>
                    <a:lnTo>
                      <a:pt x="12" y="53"/>
                    </a:lnTo>
                    <a:lnTo>
                      <a:pt x="0" y="53"/>
                    </a:lnTo>
                    <a:lnTo>
                      <a:pt x="22" y="0"/>
                    </a:lnTo>
                    <a:lnTo>
                      <a:pt x="34" y="0"/>
                    </a:lnTo>
                    <a:lnTo>
                      <a:pt x="57" y="53"/>
                    </a:lnTo>
                    <a:lnTo>
                      <a:pt x="44" y="53"/>
                    </a:lnTo>
                    <a:close/>
                    <a:moveTo>
                      <a:pt x="28" y="16"/>
                    </a:moveTo>
                    <a:lnTo>
                      <a:pt x="21" y="31"/>
                    </a:lnTo>
                    <a:lnTo>
                      <a:pt x="35" y="31"/>
                    </a:lnTo>
                    <a:lnTo>
                      <a:pt x="28" y="1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0" name="Freeform 13"/>
              <p:cNvSpPr>
                <a:spLocks/>
              </p:cNvSpPr>
              <p:nvPr/>
            </p:nvSpPr>
            <p:spPr bwMode="auto">
              <a:xfrm>
                <a:off x="778" y="2200"/>
                <a:ext cx="49" cy="54"/>
              </a:xfrm>
              <a:custGeom>
                <a:avLst/>
                <a:gdLst>
                  <a:gd name="T0" fmla="*/ 155 w 204"/>
                  <a:gd name="T1" fmla="*/ 113 h 227"/>
                  <a:gd name="T2" fmla="*/ 204 w 204"/>
                  <a:gd name="T3" fmla="*/ 113 h 227"/>
                  <a:gd name="T4" fmla="*/ 204 w 204"/>
                  <a:gd name="T5" fmla="*/ 191 h 227"/>
                  <a:gd name="T6" fmla="*/ 114 w 204"/>
                  <a:gd name="T7" fmla="*/ 227 h 227"/>
                  <a:gd name="T8" fmla="*/ 33 w 204"/>
                  <a:gd name="T9" fmla="*/ 195 h 227"/>
                  <a:gd name="T10" fmla="*/ 0 w 204"/>
                  <a:gd name="T11" fmla="*/ 114 h 227"/>
                  <a:gd name="T12" fmla="*/ 33 w 204"/>
                  <a:gd name="T13" fmla="*/ 33 h 227"/>
                  <a:gd name="T14" fmla="*/ 114 w 204"/>
                  <a:gd name="T15" fmla="*/ 0 h 227"/>
                  <a:gd name="T16" fmla="*/ 196 w 204"/>
                  <a:gd name="T17" fmla="*/ 31 h 227"/>
                  <a:gd name="T18" fmla="*/ 171 w 204"/>
                  <a:gd name="T19" fmla="*/ 68 h 227"/>
                  <a:gd name="T20" fmla="*/ 144 w 204"/>
                  <a:gd name="T21" fmla="*/ 50 h 227"/>
                  <a:gd name="T22" fmla="*/ 117 w 204"/>
                  <a:gd name="T23" fmla="*/ 45 h 227"/>
                  <a:gd name="T24" fmla="*/ 70 w 204"/>
                  <a:gd name="T25" fmla="*/ 64 h 227"/>
                  <a:gd name="T26" fmla="*/ 51 w 204"/>
                  <a:gd name="T27" fmla="*/ 114 h 227"/>
                  <a:gd name="T28" fmla="*/ 69 w 204"/>
                  <a:gd name="T29" fmla="*/ 164 h 227"/>
                  <a:gd name="T30" fmla="*/ 113 w 204"/>
                  <a:gd name="T31" fmla="*/ 183 h 227"/>
                  <a:gd name="T32" fmla="*/ 155 w 204"/>
                  <a:gd name="T33" fmla="*/ 173 h 227"/>
                  <a:gd name="T34" fmla="*/ 155 w 204"/>
                  <a:gd name="T35" fmla="*/ 113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4" h="227">
                    <a:moveTo>
                      <a:pt x="155" y="113"/>
                    </a:moveTo>
                    <a:cubicBezTo>
                      <a:pt x="204" y="113"/>
                      <a:pt x="204" y="113"/>
                      <a:pt x="204" y="113"/>
                    </a:cubicBezTo>
                    <a:cubicBezTo>
                      <a:pt x="204" y="191"/>
                      <a:pt x="204" y="191"/>
                      <a:pt x="204" y="191"/>
                    </a:cubicBezTo>
                    <a:cubicBezTo>
                      <a:pt x="182" y="215"/>
                      <a:pt x="152" y="227"/>
                      <a:pt x="114" y="227"/>
                    </a:cubicBezTo>
                    <a:cubicBezTo>
                      <a:pt x="82" y="227"/>
                      <a:pt x="55" y="216"/>
                      <a:pt x="33" y="195"/>
                    </a:cubicBezTo>
                    <a:cubicBezTo>
                      <a:pt x="11" y="174"/>
                      <a:pt x="0" y="147"/>
                      <a:pt x="0" y="114"/>
                    </a:cubicBezTo>
                    <a:cubicBezTo>
                      <a:pt x="0" y="82"/>
                      <a:pt x="11" y="55"/>
                      <a:pt x="33" y="33"/>
                    </a:cubicBezTo>
                    <a:cubicBezTo>
                      <a:pt x="56" y="11"/>
                      <a:pt x="83" y="0"/>
                      <a:pt x="114" y="0"/>
                    </a:cubicBezTo>
                    <a:cubicBezTo>
                      <a:pt x="146" y="0"/>
                      <a:pt x="173" y="11"/>
                      <a:pt x="196" y="31"/>
                    </a:cubicBezTo>
                    <a:cubicBezTo>
                      <a:pt x="171" y="68"/>
                      <a:pt x="171" y="68"/>
                      <a:pt x="171" y="68"/>
                    </a:cubicBezTo>
                    <a:cubicBezTo>
                      <a:pt x="161" y="59"/>
                      <a:pt x="152" y="54"/>
                      <a:pt x="144" y="50"/>
                    </a:cubicBezTo>
                    <a:cubicBezTo>
                      <a:pt x="135" y="47"/>
                      <a:pt x="126" y="45"/>
                      <a:pt x="117" y="45"/>
                    </a:cubicBezTo>
                    <a:cubicBezTo>
                      <a:pt x="98" y="45"/>
                      <a:pt x="82" y="52"/>
                      <a:pt x="70" y="64"/>
                    </a:cubicBezTo>
                    <a:cubicBezTo>
                      <a:pt x="57" y="77"/>
                      <a:pt x="51" y="94"/>
                      <a:pt x="51" y="114"/>
                    </a:cubicBezTo>
                    <a:cubicBezTo>
                      <a:pt x="51" y="135"/>
                      <a:pt x="57" y="152"/>
                      <a:pt x="69" y="164"/>
                    </a:cubicBezTo>
                    <a:cubicBezTo>
                      <a:pt x="81" y="177"/>
                      <a:pt x="96" y="183"/>
                      <a:pt x="113" y="183"/>
                    </a:cubicBezTo>
                    <a:cubicBezTo>
                      <a:pt x="130" y="183"/>
                      <a:pt x="144" y="180"/>
                      <a:pt x="155" y="173"/>
                    </a:cubicBezTo>
                    <a:lnTo>
                      <a:pt x="155" y="113"/>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1" name="Freeform 14"/>
              <p:cNvSpPr>
                <a:spLocks/>
              </p:cNvSpPr>
              <p:nvPr/>
            </p:nvSpPr>
            <p:spPr bwMode="auto">
              <a:xfrm>
                <a:off x="837" y="2201"/>
                <a:ext cx="39" cy="53"/>
              </a:xfrm>
              <a:custGeom>
                <a:avLst/>
                <a:gdLst>
                  <a:gd name="T0" fmla="*/ 39 w 39"/>
                  <a:gd name="T1" fmla="*/ 0 h 53"/>
                  <a:gd name="T2" fmla="*/ 39 w 39"/>
                  <a:gd name="T3" fmla="*/ 11 h 53"/>
                  <a:gd name="T4" fmla="*/ 12 w 39"/>
                  <a:gd name="T5" fmla="*/ 11 h 53"/>
                  <a:gd name="T6" fmla="*/ 12 w 39"/>
                  <a:gd name="T7" fmla="*/ 21 h 53"/>
                  <a:gd name="T8" fmla="*/ 36 w 39"/>
                  <a:gd name="T9" fmla="*/ 21 h 53"/>
                  <a:gd name="T10" fmla="*/ 36 w 39"/>
                  <a:gd name="T11" fmla="*/ 32 h 53"/>
                  <a:gd name="T12" fmla="*/ 12 w 39"/>
                  <a:gd name="T13" fmla="*/ 32 h 53"/>
                  <a:gd name="T14" fmla="*/ 12 w 39"/>
                  <a:gd name="T15" fmla="*/ 42 h 53"/>
                  <a:gd name="T16" fmla="*/ 39 w 39"/>
                  <a:gd name="T17" fmla="*/ 42 h 53"/>
                  <a:gd name="T18" fmla="*/ 39 w 39"/>
                  <a:gd name="T19" fmla="*/ 53 h 53"/>
                  <a:gd name="T20" fmla="*/ 0 w 39"/>
                  <a:gd name="T21" fmla="*/ 53 h 53"/>
                  <a:gd name="T22" fmla="*/ 0 w 39"/>
                  <a:gd name="T23" fmla="*/ 0 h 53"/>
                  <a:gd name="T24" fmla="*/ 39 w 39"/>
                  <a:gd name="T25"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 h="53">
                    <a:moveTo>
                      <a:pt x="39" y="0"/>
                    </a:moveTo>
                    <a:lnTo>
                      <a:pt x="39" y="11"/>
                    </a:lnTo>
                    <a:lnTo>
                      <a:pt x="12" y="11"/>
                    </a:lnTo>
                    <a:lnTo>
                      <a:pt x="12" y="21"/>
                    </a:lnTo>
                    <a:lnTo>
                      <a:pt x="36" y="21"/>
                    </a:lnTo>
                    <a:lnTo>
                      <a:pt x="36" y="32"/>
                    </a:lnTo>
                    <a:lnTo>
                      <a:pt x="12" y="32"/>
                    </a:lnTo>
                    <a:lnTo>
                      <a:pt x="12" y="42"/>
                    </a:lnTo>
                    <a:lnTo>
                      <a:pt x="39" y="42"/>
                    </a:lnTo>
                    <a:lnTo>
                      <a:pt x="39" y="53"/>
                    </a:lnTo>
                    <a:lnTo>
                      <a:pt x="0" y="53"/>
                    </a:lnTo>
                    <a:lnTo>
                      <a:pt x="0" y="0"/>
                    </a:lnTo>
                    <a:lnTo>
                      <a:pt x="39"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grpSp>
      </p:grpSp>
      <p:grpSp>
        <p:nvGrpSpPr>
          <p:cNvPr id="6" name="Group 5"/>
          <p:cNvGrpSpPr/>
          <p:nvPr/>
        </p:nvGrpSpPr>
        <p:grpSpPr>
          <a:xfrm>
            <a:off x="1677203" y="4039344"/>
            <a:ext cx="1881094" cy="353943"/>
            <a:chOff x="1677203" y="4039344"/>
            <a:chExt cx="1881094" cy="353943"/>
          </a:xfrm>
        </p:grpSpPr>
        <p:sp>
          <p:nvSpPr>
            <p:cNvPr id="83" name="Rectangle 82"/>
            <p:cNvSpPr/>
            <p:nvPr/>
          </p:nvSpPr>
          <p:spPr>
            <a:xfrm>
              <a:off x="2223573" y="4039344"/>
              <a:ext cx="1334724" cy="353943"/>
            </a:xfrm>
            <a:prstGeom prst="rect">
              <a:avLst/>
            </a:prstGeom>
          </p:spPr>
          <p:txBody>
            <a:bodyPr wrap="none">
              <a:spAutoFit/>
            </a:bodyPr>
            <a:lstStyle/>
            <a:p>
              <a:pPr marL="0" marR="0" lvl="0" indent="0" algn="l" defTabSz="914400" rtl="0" eaLnBrk="1" fontAlgn="base" latinLnBrk="0" hangingPunct="1">
                <a:lnSpc>
                  <a:spcPct val="85000"/>
                </a:lnSpc>
                <a:spcBef>
                  <a:spcPct val="0"/>
                </a:spcBef>
                <a:spcAft>
                  <a:spcPct val="0"/>
                </a:spcAft>
                <a:buClrTx/>
                <a:buSzTx/>
                <a:buFontTx/>
                <a:buNone/>
                <a:tabLst/>
                <a:defRPr/>
              </a:pPr>
              <a:r>
                <a:rPr kumimoji="1" lang="en-US" sz="2000" b="0" i="0" u="none" strike="noStrike" kern="1200" cap="none" spc="0" normalizeH="0" baseline="0" noProof="0" dirty="0">
                  <a:ln>
                    <a:noFill/>
                  </a:ln>
                  <a:solidFill>
                    <a:srgbClr val="FFFFFF"/>
                  </a:solidFill>
                  <a:effectLst/>
                  <a:uLnTx/>
                  <a:uFillTx/>
                  <a:latin typeface="Rockwell" panose="02060603020205020403" pitchFamily="18" charset="0"/>
                  <a:ea typeface="+mn-ea"/>
                  <a:cs typeface="+mn-cs"/>
                </a:rPr>
                <a:t>Start Date</a:t>
              </a:r>
            </a:p>
          </p:txBody>
        </p:sp>
        <p:grpSp>
          <p:nvGrpSpPr>
            <p:cNvPr id="24" name="Group 23"/>
            <p:cNvGrpSpPr/>
            <p:nvPr/>
          </p:nvGrpSpPr>
          <p:grpSpPr>
            <a:xfrm>
              <a:off x="1677203" y="4039533"/>
              <a:ext cx="357460" cy="348926"/>
              <a:chOff x="1073137" y="3914309"/>
              <a:chExt cx="423866" cy="413746"/>
            </a:xfrm>
          </p:grpSpPr>
          <p:grpSp>
            <p:nvGrpSpPr>
              <p:cNvPr id="22" name="Group 21"/>
              <p:cNvGrpSpPr/>
              <p:nvPr/>
            </p:nvGrpSpPr>
            <p:grpSpPr>
              <a:xfrm>
                <a:off x="1165331" y="4081832"/>
                <a:ext cx="237230" cy="178765"/>
                <a:chOff x="1165331" y="4081832"/>
                <a:chExt cx="237230" cy="178765"/>
              </a:xfrm>
            </p:grpSpPr>
            <p:sp>
              <p:nvSpPr>
                <p:cNvPr id="134" name="Freeform 37"/>
                <p:cNvSpPr>
                  <a:spLocks/>
                </p:cNvSpPr>
                <p:nvPr/>
              </p:nvSpPr>
              <p:spPr bwMode="auto">
                <a:xfrm>
                  <a:off x="1165331" y="4149290"/>
                  <a:ext cx="67459" cy="49470"/>
                </a:xfrm>
                <a:custGeom>
                  <a:avLst/>
                  <a:gdLst>
                    <a:gd name="T0" fmla="*/ 21 w 25"/>
                    <a:gd name="T1" fmla="*/ 0 h 18"/>
                    <a:gd name="T2" fmla="*/ 4 w 25"/>
                    <a:gd name="T3" fmla="*/ 0 h 18"/>
                    <a:gd name="T4" fmla="*/ 0 w 25"/>
                    <a:gd name="T5" fmla="*/ 3 h 18"/>
                    <a:gd name="T6" fmla="*/ 0 w 25"/>
                    <a:gd name="T7" fmla="*/ 14 h 18"/>
                    <a:gd name="T8" fmla="*/ 4 w 25"/>
                    <a:gd name="T9" fmla="*/ 18 h 18"/>
                    <a:gd name="T10" fmla="*/ 21 w 25"/>
                    <a:gd name="T11" fmla="*/ 18 h 18"/>
                    <a:gd name="T12" fmla="*/ 25 w 25"/>
                    <a:gd name="T13" fmla="*/ 14 h 18"/>
                    <a:gd name="T14" fmla="*/ 25 w 25"/>
                    <a:gd name="T15" fmla="*/ 3 h 18"/>
                    <a:gd name="T16" fmla="*/ 21 w 25"/>
                    <a:gd name="T1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 h="18">
                      <a:moveTo>
                        <a:pt x="21" y="0"/>
                      </a:moveTo>
                      <a:cubicBezTo>
                        <a:pt x="4" y="0"/>
                        <a:pt x="4" y="0"/>
                        <a:pt x="4" y="0"/>
                      </a:cubicBezTo>
                      <a:cubicBezTo>
                        <a:pt x="2" y="0"/>
                        <a:pt x="0" y="1"/>
                        <a:pt x="0" y="3"/>
                      </a:cubicBezTo>
                      <a:cubicBezTo>
                        <a:pt x="0" y="14"/>
                        <a:pt x="0" y="14"/>
                        <a:pt x="0" y="14"/>
                      </a:cubicBezTo>
                      <a:cubicBezTo>
                        <a:pt x="0" y="16"/>
                        <a:pt x="2" y="18"/>
                        <a:pt x="4" y="18"/>
                      </a:cubicBezTo>
                      <a:cubicBezTo>
                        <a:pt x="21" y="18"/>
                        <a:pt x="21" y="18"/>
                        <a:pt x="21" y="18"/>
                      </a:cubicBezTo>
                      <a:cubicBezTo>
                        <a:pt x="23" y="18"/>
                        <a:pt x="25" y="16"/>
                        <a:pt x="25" y="14"/>
                      </a:cubicBezTo>
                      <a:cubicBezTo>
                        <a:pt x="25" y="3"/>
                        <a:pt x="25" y="3"/>
                        <a:pt x="25" y="3"/>
                      </a:cubicBezTo>
                      <a:cubicBezTo>
                        <a:pt x="25" y="1"/>
                        <a:pt x="23" y="0"/>
                        <a:pt x="21"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35" name="Freeform 38"/>
                <p:cNvSpPr>
                  <a:spLocks/>
                </p:cNvSpPr>
                <p:nvPr/>
              </p:nvSpPr>
              <p:spPr bwMode="auto">
                <a:xfrm>
                  <a:off x="1165331" y="4212251"/>
                  <a:ext cx="67459" cy="48346"/>
                </a:xfrm>
                <a:custGeom>
                  <a:avLst/>
                  <a:gdLst>
                    <a:gd name="T0" fmla="*/ 21 w 25"/>
                    <a:gd name="T1" fmla="*/ 0 h 18"/>
                    <a:gd name="T2" fmla="*/ 4 w 25"/>
                    <a:gd name="T3" fmla="*/ 0 h 18"/>
                    <a:gd name="T4" fmla="*/ 0 w 25"/>
                    <a:gd name="T5" fmla="*/ 3 h 18"/>
                    <a:gd name="T6" fmla="*/ 0 w 25"/>
                    <a:gd name="T7" fmla="*/ 15 h 18"/>
                    <a:gd name="T8" fmla="*/ 4 w 25"/>
                    <a:gd name="T9" fmla="*/ 18 h 18"/>
                    <a:gd name="T10" fmla="*/ 21 w 25"/>
                    <a:gd name="T11" fmla="*/ 18 h 18"/>
                    <a:gd name="T12" fmla="*/ 25 w 25"/>
                    <a:gd name="T13" fmla="*/ 15 h 18"/>
                    <a:gd name="T14" fmla="*/ 25 w 25"/>
                    <a:gd name="T15" fmla="*/ 3 h 18"/>
                    <a:gd name="T16" fmla="*/ 21 w 25"/>
                    <a:gd name="T1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 h="18">
                      <a:moveTo>
                        <a:pt x="21" y="0"/>
                      </a:moveTo>
                      <a:cubicBezTo>
                        <a:pt x="4" y="0"/>
                        <a:pt x="4" y="0"/>
                        <a:pt x="4" y="0"/>
                      </a:cubicBezTo>
                      <a:cubicBezTo>
                        <a:pt x="2" y="0"/>
                        <a:pt x="0" y="2"/>
                        <a:pt x="0" y="3"/>
                      </a:cubicBezTo>
                      <a:cubicBezTo>
                        <a:pt x="0" y="15"/>
                        <a:pt x="0" y="15"/>
                        <a:pt x="0" y="15"/>
                      </a:cubicBezTo>
                      <a:cubicBezTo>
                        <a:pt x="0" y="17"/>
                        <a:pt x="2" y="18"/>
                        <a:pt x="4" y="18"/>
                      </a:cubicBezTo>
                      <a:cubicBezTo>
                        <a:pt x="21" y="18"/>
                        <a:pt x="21" y="18"/>
                        <a:pt x="21" y="18"/>
                      </a:cubicBezTo>
                      <a:cubicBezTo>
                        <a:pt x="23" y="18"/>
                        <a:pt x="25" y="17"/>
                        <a:pt x="25" y="15"/>
                      </a:cubicBezTo>
                      <a:cubicBezTo>
                        <a:pt x="25" y="3"/>
                        <a:pt x="25" y="3"/>
                        <a:pt x="25" y="3"/>
                      </a:cubicBezTo>
                      <a:cubicBezTo>
                        <a:pt x="25" y="2"/>
                        <a:pt x="23" y="0"/>
                        <a:pt x="21"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36" name="Freeform 39"/>
                <p:cNvSpPr>
                  <a:spLocks/>
                </p:cNvSpPr>
                <p:nvPr/>
              </p:nvSpPr>
              <p:spPr bwMode="auto">
                <a:xfrm>
                  <a:off x="1165331" y="4081832"/>
                  <a:ext cx="67459" cy="48346"/>
                </a:xfrm>
                <a:custGeom>
                  <a:avLst/>
                  <a:gdLst>
                    <a:gd name="T0" fmla="*/ 21 w 25"/>
                    <a:gd name="T1" fmla="*/ 0 h 18"/>
                    <a:gd name="T2" fmla="*/ 4 w 25"/>
                    <a:gd name="T3" fmla="*/ 0 h 18"/>
                    <a:gd name="T4" fmla="*/ 0 w 25"/>
                    <a:gd name="T5" fmla="*/ 3 h 18"/>
                    <a:gd name="T6" fmla="*/ 0 w 25"/>
                    <a:gd name="T7" fmla="*/ 14 h 18"/>
                    <a:gd name="T8" fmla="*/ 4 w 25"/>
                    <a:gd name="T9" fmla="*/ 18 h 18"/>
                    <a:gd name="T10" fmla="*/ 21 w 25"/>
                    <a:gd name="T11" fmla="*/ 18 h 18"/>
                    <a:gd name="T12" fmla="*/ 25 w 25"/>
                    <a:gd name="T13" fmla="*/ 14 h 18"/>
                    <a:gd name="T14" fmla="*/ 25 w 25"/>
                    <a:gd name="T15" fmla="*/ 3 h 18"/>
                    <a:gd name="T16" fmla="*/ 21 w 25"/>
                    <a:gd name="T1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 h="18">
                      <a:moveTo>
                        <a:pt x="21" y="0"/>
                      </a:moveTo>
                      <a:cubicBezTo>
                        <a:pt x="4" y="0"/>
                        <a:pt x="4" y="0"/>
                        <a:pt x="4" y="0"/>
                      </a:cubicBezTo>
                      <a:cubicBezTo>
                        <a:pt x="2" y="0"/>
                        <a:pt x="0" y="1"/>
                        <a:pt x="0" y="3"/>
                      </a:cubicBezTo>
                      <a:cubicBezTo>
                        <a:pt x="0" y="14"/>
                        <a:pt x="0" y="14"/>
                        <a:pt x="0" y="14"/>
                      </a:cubicBezTo>
                      <a:cubicBezTo>
                        <a:pt x="0" y="16"/>
                        <a:pt x="2" y="18"/>
                        <a:pt x="4" y="18"/>
                      </a:cubicBezTo>
                      <a:cubicBezTo>
                        <a:pt x="21" y="18"/>
                        <a:pt x="21" y="18"/>
                        <a:pt x="21" y="18"/>
                      </a:cubicBezTo>
                      <a:cubicBezTo>
                        <a:pt x="23" y="18"/>
                        <a:pt x="25" y="16"/>
                        <a:pt x="25" y="14"/>
                      </a:cubicBezTo>
                      <a:cubicBezTo>
                        <a:pt x="25" y="3"/>
                        <a:pt x="25" y="3"/>
                        <a:pt x="25" y="3"/>
                      </a:cubicBezTo>
                      <a:cubicBezTo>
                        <a:pt x="25" y="1"/>
                        <a:pt x="23" y="0"/>
                        <a:pt x="21"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37" name="Freeform 40"/>
                <p:cNvSpPr>
                  <a:spLocks/>
                </p:cNvSpPr>
                <p:nvPr/>
              </p:nvSpPr>
              <p:spPr bwMode="auto">
                <a:xfrm>
                  <a:off x="1254152" y="4212251"/>
                  <a:ext cx="67459" cy="48346"/>
                </a:xfrm>
                <a:custGeom>
                  <a:avLst/>
                  <a:gdLst>
                    <a:gd name="T0" fmla="*/ 24 w 25"/>
                    <a:gd name="T1" fmla="*/ 2 h 18"/>
                    <a:gd name="T2" fmla="*/ 23 w 25"/>
                    <a:gd name="T3" fmla="*/ 1 h 18"/>
                    <a:gd name="T4" fmla="*/ 23 w 25"/>
                    <a:gd name="T5" fmla="*/ 1 h 18"/>
                    <a:gd name="T6" fmla="*/ 22 w 25"/>
                    <a:gd name="T7" fmla="*/ 0 h 18"/>
                    <a:gd name="T8" fmla="*/ 21 w 25"/>
                    <a:gd name="T9" fmla="*/ 0 h 18"/>
                    <a:gd name="T10" fmla="*/ 21 w 25"/>
                    <a:gd name="T11" fmla="*/ 0 h 18"/>
                    <a:gd name="T12" fmla="*/ 21 w 25"/>
                    <a:gd name="T13" fmla="*/ 0 h 18"/>
                    <a:gd name="T14" fmla="*/ 4 w 25"/>
                    <a:gd name="T15" fmla="*/ 0 h 18"/>
                    <a:gd name="T16" fmla="*/ 3 w 25"/>
                    <a:gd name="T17" fmla="*/ 0 h 18"/>
                    <a:gd name="T18" fmla="*/ 3 w 25"/>
                    <a:gd name="T19" fmla="*/ 0 h 18"/>
                    <a:gd name="T20" fmla="*/ 2 w 25"/>
                    <a:gd name="T21" fmla="*/ 0 h 18"/>
                    <a:gd name="T22" fmla="*/ 1 w 25"/>
                    <a:gd name="T23" fmla="*/ 1 h 18"/>
                    <a:gd name="T24" fmla="*/ 1 w 25"/>
                    <a:gd name="T25" fmla="*/ 1 h 18"/>
                    <a:gd name="T26" fmla="*/ 0 w 25"/>
                    <a:gd name="T27" fmla="*/ 2 h 18"/>
                    <a:gd name="T28" fmla="*/ 0 w 25"/>
                    <a:gd name="T29" fmla="*/ 2 h 18"/>
                    <a:gd name="T30" fmla="*/ 0 w 25"/>
                    <a:gd name="T31" fmla="*/ 3 h 18"/>
                    <a:gd name="T32" fmla="*/ 0 w 25"/>
                    <a:gd name="T33" fmla="*/ 15 h 18"/>
                    <a:gd name="T34" fmla="*/ 0 w 25"/>
                    <a:gd name="T35" fmla="*/ 16 h 18"/>
                    <a:gd name="T36" fmla="*/ 0 w 25"/>
                    <a:gd name="T37" fmla="*/ 16 h 18"/>
                    <a:gd name="T38" fmla="*/ 0 w 25"/>
                    <a:gd name="T39" fmla="*/ 16 h 18"/>
                    <a:gd name="T40" fmla="*/ 0 w 25"/>
                    <a:gd name="T41" fmla="*/ 17 h 18"/>
                    <a:gd name="T42" fmla="*/ 0 w 25"/>
                    <a:gd name="T43" fmla="*/ 17 h 18"/>
                    <a:gd name="T44" fmla="*/ 1 w 25"/>
                    <a:gd name="T45" fmla="*/ 17 h 18"/>
                    <a:gd name="T46" fmla="*/ 1 w 25"/>
                    <a:gd name="T47" fmla="*/ 18 h 18"/>
                    <a:gd name="T48" fmla="*/ 2 w 25"/>
                    <a:gd name="T49" fmla="*/ 18 h 18"/>
                    <a:gd name="T50" fmla="*/ 3 w 25"/>
                    <a:gd name="T51" fmla="*/ 18 h 18"/>
                    <a:gd name="T52" fmla="*/ 3 w 25"/>
                    <a:gd name="T53" fmla="*/ 18 h 18"/>
                    <a:gd name="T54" fmla="*/ 4 w 25"/>
                    <a:gd name="T55" fmla="*/ 18 h 18"/>
                    <a:gd name="T56" fmla="*/ 21 w 25"/>
                    <a:gd name="T57" fmla="*/ 18 h 18"/>
                    <a:gd name="T58" fmla="*/ 21 w 25"/>
                    <a:gd name="T59" fmla="*/ 18 h 18"/>
                    <a:gd name="T60" fmla="*/ 21 w 25"/>
                    <a:gd name="T61" fmla="*/ 18 h 18"/>
                    <a:gd name="T62" fmla="*/ 22 w 25"/>
                    <a:gd name="T63" fmla="*/ 18 h 18"/>
                    <a:gd name="T64" fmla="*/ 23 w 25"/>
                    <a:gd name="T65" fmla="*/ 18 h 18"/>
                    <a:gd name="T66" fmla="*/ 23 w 25"/>
                    <a:gd name="T67" fmla="*/ 17 h 18"/>
                    <a:gd name="T68" fmla="*/ 24 w 25"/>
                    <a:gd name="T69" fmla="*/ 17 h 18"/>
                    <a:gd name="T70" fmla="*/ 24 w 25"/>
                    <a:gd name="T71" fmla="*/ 17 h 18"/>
                    <a:gd name="T72" fmla="*/ 24 w 25"/>
                    <a:gd name="T73" fmla="*/ 16 h 18"/>
                    <a:gd name="T74" fmla="*/ 24 w 25"/>
                    <a:gd name="T75" fmla="*/ 16 h 18"/>
                    <a:gd name="T76" fmla="*/ 24 w 25"/>
                    <a:gd name="T77" fmla="*/ 16 h 18"/>
                    <a:gd name="T78" fmla="*/ 25 w 25"/>
                    <a:gd name="T79" fmla="*/ 15 h 18"/>
                    <a:gd name="T80" fmla="*/ 25 w 25"/>
                    <a:gd name="T81" fmla="*/ 3 h 18"/>
                    <a:gd name="T82" fmla="*/ 24 w 25"/>
                    <a:gd name="T83" fmla="*/ 2 h 18"/>
                    <a:gd name="T84" fmla="*/ 24 w 25"/>
                    <a:gd name="T85" fmla="*/ 2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5" h="18">
                      <a:moveTo>
                        <a:pt x="24" y="2"/>
                      </a:moveTo>
                      <a:cubicBezTo>
                        <a:pt x="24" y="1"/>
                        <a:pt x="23" y="1"/>
                        <a:pt x="23" y="1"/>
                      </a:cubicBezTo>
                      <a:cubicBezTo>
                        <a:pt x="23" y="1"/>
                        <a:pt x="23" y="1"/>
                        <a:pt x="23" y="1"/>
                      </a:cubicBezTo>
                      <a:cubicBezTo>
                        <a:pt x="23" y="1"/>
                        <a:pt x="22" y="0"/>
                        <a:pt x="22" y="0"/>
                      </a:cubicBezTo>
                      <a:cubicBezTo>
                        <a:pt x="22" y="0"/>
                        <a:pt x="21" y="0"/>
                        <a:pt x="21" y="0"/>
                      </a:cubicBezTo>
                      <a:cubicBezTo>
                        <a:pt x="21" y="0"/>
                        <a:pt x="21" y="0"/>
                        <a:pt x="21" y="0"/>
                      </a:cubicBezTo>
                      <a:cubicBezTo>
                        <a:pt x="21" y="0"/>
                        <a:pt x="21" y="0"/>
                        <a:pt x="21" y="0"/>
                      </a:cubicBezTo>
                      <a:cubicBezTo>
                        <a:pt x="4" y="0"/>
                        <a:pt x="4" y="0"/>
                        <a:pt x="4" y="0"/>
                      </a:cubicBezTo>
                      <a:cubicBezTo>
                        <a:pt x="3" y="0"/>
                        <a:pt x="3" y="0"/>
                        <a:pt x="3" y="0"/>
                      </a:cubicBezTo>
                      <a:cubicBezTo>
                        <a:pt x="3" y="0"/>
                        <a:pt x="3" y="0"/>
                        <a:pt x="3" y="0"/>
                      </a:cubicBezTo>
                      <a:cubicBezTo>
                        <a:pt x="3" y="0"/>
                        <a:pt x="3" y="0"/>
                        <a:pt x="2" y="0"/>
                      </a:cubicBezTo>
                      <a:cubicBezTo>
                        <a:pt x="2" y="0"/>
                        <a:pt x="2" y="1"/>
                        <a:pt x="1" y="1"/>
                      </a:cubicBezTo>
                      <a:cubicBezTo>
                        <a:pt x="1" y="1"/>
                        <a:pt x="1" y="1"/>
                        <a:pt x="1" y="1"/>
                      </a:cubicBezTo>
                      <a:cubicBezTo>
                        <a:pt x="1" y="1"/>
                        <a:pt x="1" y="1"/>
                        <a:pt x="0" y="2"/>
                      </a:cubicBezTo>
                      <a:cubicBezTo>
                        <a:pt x="0" y="2"/>
                        <a:pt x="0" y="2"/>
                        <a:pt x="0" y="2"/>
                      </a:cubicBezTo>
                      <a:cubicBezTo>
                        <a:pt x="0" y="2"/>
                        <a:pt x="0" y="3"/>
                        <a:pt x="0" y="3"/>
                      </a:cubicBezTo>
                      <a:cubicBezTo>
                        <a:pt x="0" y="15"/>
                        <a:pt x="0" y="15"/>
                        <a:pt x="0" y="15"/>
                      </a:cubicBezTo>
                      <a:cubicBezTo>
                        <a:pt x="0" y="15"/>
                        <a:pt x="0" y="15"/>
                        <a:pt x="0" y="16"/>
                      </a:cubicBezTo>
                      <a:cubicBezTo>
                        <a:pt x="0" y="16"/>
                        <a:pt x="0" y="16"/>
                        <a:pt x="0" y="16"/>
                      </a:cubicBezTo>
                      <a:cubicBezTo>
                        <a:pt x="0" y="16"/>
                        <a:pt x="0" y="16"/>
                        <a:pt x="0" y="16"/>
                      </a:cubicBezTo>
                      <a:cubicBezTo>
                        <a:pt x="0" y="16"/>
                        <a:pt x="0" y="16"/>
                        <a:pt x="0" y="17"/>
                      </a:cubicBezTo>
                      <a:cubicBezTo>
                        <a:pt x="0" y="17"/>
                        <a:pt x="0" y="17"/>
                        <a:pt x="0" y="17"/>
                      </a:cubicBezTo>
                      <a:cubicBezTo>
                        <a:pt x="1" y="17"/>
                        <a:pt x="1" y="17"/>
                        <a:pt x="1" y="17"/>
                      </a:cubicBezTo>
                      <a:cubicBezTo>
                        <a:pt x="1" y="17"/>
                        <a:pt x="1" y="18"/>
                        <a:pt x="1" y="18"/>
                      </a:cubicBezTo>
                      <a:cubicBezTo>
                        <a:pt x="2" y="18"/>
                        <a:pt x="2" y="18"/>
                        <a:pt x="2" y="18"/>
                      </a:cubicBezTo>
                      <a:cubicBezTo>
                        <a:pt x="2" y="18"/>
                        <a:pt x="3" y="18"/>
                        <a:pt x="3" y="18"/>
                      </a:cubicBezTo>
                      <a:cubicBezTo>
                        <a:pt x="3" y="18"/>
                        <a:pt x="3" y="18"/>
                        <a:pt x="3" y="18"/>
                      </a:cubicBezTo>
                      <a:cubicBezTo>
                        <a:pt x="4" y="18"/>
                        <a:pt x="4" y="18"/>
                        <a:pt x="4" y="18"/>
                      </a:cubicBezTo>
                      <a:cubicBezTo>
                        <a:pt x="21" y="18"/>
                        <a:pt x="21" y="18"/>
                        <a:pt x="21" y="18"/>
                      </a:cubicBezTo>
                      <a:cubicBezTo>
                        <a:pt x="21" y="18"/>
                        <a:pt x="21" y="18"/>
                        <a:pt x="21" y="18"/>
                      </a:cubicBezTo>
                      <a:cubicBezTo>
                        <a:pt x="21" y="18"/>
                        <a:pt x="21" y="18"/>
                        <a:pt x="21" y="18"/>
                      </a:cubicBezTo>
                      <a:cubicBezTo>
                        <a:pt x="22" y="18"/>
                        <a:pt x="22" y="18"/>
                        <a:pt x="22" y="18"/>
                      </a:cubicBezTo>
                      <a:cubicBezTo>
                        <a:pt x="22" y="18"/>
                        <a:pt x="23" y="18"/>
                        <a:pt x="23" y="18"/>
                      </a:cubicBezTo>
                      <a:cubicBezTo>
                        <a:pt x="23" y="18"/>
                        <a:pt x="23" y="17"/>
                        <a:pt x="23" y="17"/>
                      </a:cubicBezTo>
                      <a:cubicBezTo>
                        <a:pt x="23" y="17"/>
                        <a:pt x="24" y="17"/>
                        <a:pt x="24" y="17"/>
                      </a:cubicBezTo>
                      <a:cubicBezTo>
                        <a:pt x="24" y="17"/>
                        <a:pt x="24" y="17"/>
                        <a:pt x="24" y="17"/>
                      </a:cubicBezTo>
                      <a:cubicBezTo>
                        <a:pt x="24" y="16"/>
                        <a:pt x="24" y="16"/>
                        <a:pt x="24" y="16"/>
                      </a:cubicBezTo>
                      <a:cubicBezTo>
                        <a:pt x="24" y="16"/>
                        <a:pt x="24" y="16"/>
                        <a:pt x="24" y="16"/>
                      </a:cubicBezTo>
                      <a:cubicBezTo>
                        <a:pt x="24" y="16"/>
                        <a:pt x="24" y="16"/>
                        <a:pt x="24" y="16"/>
                      </a:cubicBezTo>
                      <a:cubicBezTo>
                        <a:pt x="25" y="15"/>
                        <a:pt x="25" y="15"/>
                        <a:pt x="25" y="15"/>
                      </a:cubicBezTo>
                      <a:cubicBezTo>
                        <a:pt x="25" y="3"/>
                        <a:pt x="25" y="3"/>
                        <a:pt x="25" y="3"/>
                      </a:cubicBezTo>
                      <a:cubicBezTo>
                        <a:pt x="25" y="3"/>
                        <a:pt x="24" y="2"/>
                        <a:pt x="24" y="2"/>
                      </a:cubicBezTo>
                      <a:cubicBezTo>
                        <a:pt x="24" y="2"/>
                        <a:pt x="24" y="2"/>
                        <a:pt x="24" y="2"/>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38" name="Freeform 41"/>
                <p:cNvSpPr>
                  <a:spLocks/>
                </p:cNvSpPr>
                <p:nvPr/>
              </p:nvSpPr>
              <p:spPr bwMode="auto">
                <a:xfrm>
                  <a:off x="1338475" y="4149290"/>
                  <a:ext cx="64086" cy="49470"/>
                </a:xfrm>
                <a:custGeom>
                  <a:avLst/>
                  <a:gdLst>
                    <a:gd name="T0" fmla="*/ 21 w 24"/>
                    <a:gd name="T1" fmla="*/ 0 h 18"/>
                    <a:gd name="T2" fmla="*/ 3 w 24"/>
                    <a:gd name="T3" fmla="*/ 0 h 18"/>
                    <a:gd name="T4" fmla="*/ 0 w 24"/>
                    <a:gd name="T5" fmla="*/ 3 h 18"/>
                    <a:gd name="T6" fmla="*/ 0 w 24"/>
                    <a:gd name="T7" fmla="*/ 14 h 18"/>
                    <a:gd name="T8" fmla="*/ 3 w 24"/>
                    <a:gd name="T9" fmla="*/ 18 h 18"/>
                    <a:gd name="T10" fmla="*/ 21 w 24"/>
                    <a:gd name="T11" fmla="*/ 18 h 18"/>
                    <a:gd name="T12" fmla="*/ 24 w 24"/>
                    <a:gd name="T13" fmla="*/ 14 h 18"/>
                    <a:gd name="T14" fmla="*/ 24 w 24"/>
                    <a:gd name="T15" fmla="*/ 3 h 18"/>
                    <a:gd name="T16" fmla="*/ 21 w 24"/>
                    <a:gd name="T1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 h="18">
                      <a:moveTo>
                        <a:pt x="21" y="0"/>
                      </a:moveTo>
                      <a:cubicBezTo>
                        <a:pt x="3" y="0"/>
                        <a:pt x="3" y="0"/>
                        <a:pt x="3" y="0"/>
                      </a:cubicBezTo>
                      <a:cubicBezTo>
                        <a:pt x="1" y="0"/>
                        <a:pt x="0" y="1"/>
                        <a:pt x="0" y="3"/>
                      </a:cubicBezTo>
                      <a:cubicBezTo>
                        <a:pt x="0" y="14"/>
                        <a:pt x="0" y="14"/>
                        <a:pt x="0" y="14"/>
                      </a:cubicBezTo>
                      <a:cubicBezTo>
                        <a:pt x="0" y="16"/>
                        <a:pt x="1" y="18"/>
                        <a:pt x="3" y="18"/>
                      </a:cubicBezTo>
                      <a:cubicBezTo>
                        <a:pt x="21" y="18"/>
                        <a:pt x="21" y="18"/>
                        <a:pt x="21" y="18"/>
                      </a:cubicBezTo>
                      <a:cubicBezTo>
                        <a:pt x="23" y="18"/>
                        <a:pt x="24" y="16"/>
                        <a:pt x="24" y="14"/>
                      </a:cubicBezTo>
                      <a:cubicBezTo>
                        <a:pt x="24" y="3"/>
                        <a:pt x="24" y="3"/>
                        <a:pt x="24" y="3"/>
                      </a:cubicBezTo>
                      <a:cubicBezTo>
                        <a:pt x="24" y="1"/>
                        <a:pt x="23" y="0"/>
                        <a:pt x="21"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39" name="Freeform 42"/>
                <p:cNvSpPr>
                  <a:spLocks/>
                </p:cNvSpPr>
                <p:nvPr/>
              </p:nvSpPr>
              <p:spPr bwMode="auto">
                <a:xfrm>
                  <a:off x="1338475" y="4212251"/>
                  <a:ext cx="64086" cy="48346"/>
                </a:xfrm>
                <a:custGeom>
                  <a:avLst/>
                  <a:gdLst>
                    <a:gd name="T0" fmla="*/ 21 w 24"/>
                    <a:gd name="T1" fmla="*/ 0 h 18"/>
                    <a:gd name="T2" fmla="*/ 3 w 24"/>
                    <a:gd name="T3" fmla="*/ 0 h 18"/>
                    <a:gd name="T4" fmla="*/ 0 w 24"/>
                    <a:gd name="T5" fmla="*/ 3 h 18"/>
                    <a:gd name="T6" fmla="*/ 0 w 24"/>
                    <a:gd name="T7" fmla="*/ 15 h 18"/>
                    <a:gd name="T8" fmla="*/ 3 w 24"/>
                    <a:gd name="T9" fmla="*/ 18 h 18"/>
                    <a:gd name="T10" fmla="*/ 21 w 24"/>
                    <a:gd name="T11" fmla="*/ 18 h 18"/>
                    <a:gd name="T12" fmla="*/ 24 w 24"/>
                    <a:gd name="T13" fmla="*/ 15 h 18"/>
                    <a:gd name="T14" fmla="*/ 24 w 24"/>
                    <a:gd name="T15" fmla="*/ 3 h 18"/>
                    <a:gd name="T16" fmla="*/ 21 w 24"/>
                    <a:gd name="T1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 h="18">
                      <a:moveTo>
                        <a:pt x="21" y="0"/>
                      </a:moveTo>
                      <a:cubicBezTo>
                        <a:pt x="3" y="0"/>
                        <a:pt x="3" y="0"/>
                        <a:pt x="3" y="0"/>
                      </a:cubicBezTo>
                      <a:cubicBezTo>
                        <a:pt x="1" y="0"/>
                        <a:pt x="0" y="2"/>
                        <a:pt x="0" y="3"/>
                      </a:cubicBezTo>
                      <a:cubicBezTo>
                        <a:pt x="0" y="15"/>
                        <a:pt x="0" y="15"/>
                        <a:pt x="0" y="15"/>
                      </a:cubicBezTo>
                      <a:cubicBezTo>
                        <a:pt x="0" y="17"/>
                        <a:pt x="1" y="18"/>
                        <a:pt x="3" y="18"/>
                      </a:cubicBezTo>
                      <a:cubicBezTo>
                        <a:pt x="21" y="18"/>
                        <a:pt x="21" y="18"/>
                        <a:pt x="21" y="18"/>
                      </a:cubicBezTo>
                      <a:cubicBezTo>
                        <a:pt x="23" y="18"/>
                        <a:pt x="24" y="17"/>
                        <a:pt x="24" y="15"/>
                      </a:cubicBezTo>
                      <a:cubicBezTo>
                        <a:pt x="24" y="3"/>
                        <a:pt x="24" y="3"/>
                        <a:pt x="24" y="3"/>
                      </a:cubicBezTo>
                      <a:cubicBezTo>
                        <a:pt x="24" y="2"/>
                        <a:pt x="23" y="0"/>
                        <a:pt x="21"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40" name="Freeform 43"/>
                <p:cNvSpPr>
                  <a:spLocks/>
                </p:cNvSpPr>
                <p:nvPr/>
              </p:nvSpPr>
              <p:spPr bwMode="auto">
                <a:xfrm>
                  <a:off x="1338475" y="4081832"/>
                  <a:ext cx="64086" cy="48346"/>
                </a:xfrm>
                <a:custGeom>
                  <a:avLst/>
                  <a:gdLst>
                    <a:gd name="T0" fmla="*/ 21 w 24"/>
                    <a:gd name="T1" fmla="*/ 0 h 18"/>
                    <a:gd name="T2" fmla="*/ 3 w 24"/>
                    <a:gd name="T3" fmla="*/ 0 h 18"/>
                    <a:gd name="T4" fmla="*/ 0 w 24"/>
                    <a:gd name="T5" fmla="*/ 3 h 18"/>
                    <a:gd name="T6" fmla="*/ 0 w 24"/>
                    <a:gd name="T7" fmla="*/ 14 h 18"/>
                    <a:gd name="T8" fmla="*/ 3 w 24"/>
                    <a:gd name="T9" fmla="*/ 18 h 18"/>
                    <a:gd name="T10" fmla="*/ 21 w 24"/>
                    <a:gd name="T11" fmla="*/ 18 h 18"/>
                    <a:gd name="T12" fmla="*/ 24 w 24"/>
                    <a:gd name="T13" fmla="*/ 14 h 18"/>
                    <a:gd name="T14" fmla="*/ 24 w 24"/>
                    <a:gd name="T15" fmla="*/ 3 h 18"/>
                    <a:gd name="T16" fmla="*/ 21 w 24"/>
                    <a:gd name="T1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 h="18">
                      <a:moveTo>
                        <a:pt x="21" y="0"/>
                      </a:moveTo>
                      <a:cubicBezTo>
                        <a:pt x="3" y="0"/>
                        <a:pt x="3" y="0"/>
                        <a:pt x="3" y="0"/>
                      </a:cubicBezTo>
                      <a:cubicBezTo>
                        <a:pt x="1" y="0"/>
                        <a:pt x="0" y="1"/>
                        <a:pt x="0" y="3"/>
                      </a:cubicBezTo>
                      <a:cubicBezTo>
                        <a:pt x="0" y="14"/>
                        <a:pt x="0" y="14"/>
                        <a:pt x="0" y="14"/>
                      </a:cubicBezTo>
                      <a:cubicBezTo>
                        <a:pt x="0" y="16"/>
                        <a:pt x="1" y="18"/>
                        <a:pt x="3" y="18"/>
                      </a:cubicBezTo>
                      <a:cubicBezTo>
                        <a:pt x="21" y="18"/>
                        <a:pt x="21" y="18"/>
                        <a:pt x="21" y="18"/>
                      </a:cubicBezTo>
                      <a:cubicBezTo>
                        <a:pt x="23" y="18"/>
                        <a:pt x="24" y="16"/>
                        <a:pt x="24" y="14"/>
                      </a:cubicBezTo>
                      <a:cubicBezTo>
                        <a:pt x="24" y="3"/>
                        <a:pt x="24" y="3"/>
                        <a:pt x="24" y="3"/>
                      </a:cubicBezTo>
                      <a:cubicBezTo>
                        <a:pt x="24" y="1"/>
                        <a:pt x="23" y="0"/>
                        <a:pt x="21"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41" name="Freeform 44"/>
                <p:cNvSpPr>
                  <a:spLocks/>
                </p:cNvSpPr>
                <p:nvPr/>
              </p:nvSpPr>
              <p:spPr bwMode="auto">
                <a:xfrm>
                  <a:off x="1249654" y="4081832"/>
                  <a:ext cx="71956" cy="48346"/>
                </a:xfrm>
                <a:custGeom>
                  <a:avLst/>
                  <a:gdLst>
                    <a:gd name="T0" fmla="*/ 4 w 27"/>
                    <a:gd name="T1" fmla="*/ 18 h 18"/>
                    <a:gd name="T2" fmla="*/ 5 w 27"/>
                    <a:gd name="T3" fmla="*/ 18 h 18"/>
                    <a:gd name="T4" fmla="*/ 21 w 27"/>
                    <a:gd name="T5" fmla="*/ 18 h 18"/>
                    <a:gd name="T6" fmla="*/ 23 w 27"/>
                    <a:gd name="T7" fmla="*/ 18 h 18"/>
                    <a:gd name="T8" fmla="*/ 27 w 27"/>
                    <a:gd name="T9" fmla="*/ 14 h 18"/>
                    <a:gd name="T10" fmla="*/ 27 w 27"/>
                    <a:gd name="T11" fmla="*/ 3 h 18"/>
                    <a:gd name="T12" fmla="*/ 23 w 27"/>
                    <a:gd name="T13" fmla="*/ 0 h 18"/>
                    <a:gd name="T14" fmla="*/ 21 w 27"/>
                    <a:gd name="T15" fmla="*/ 0 h 18"/>
                    <a:gd name="T16" fmla="*/ 5 w 27"/>
                    <a:gd name="T17" fmla="*/ 0 h 18"/>
                    <a:gd name="T18" fmla="*/ 4 w 27"/>
                    <a:gd name="T19" fmla="*/ 0 h 18"/>
                    <a:gd name="T20" fmla="*/ 0 w 27"/>
                    <a:gd name="T21" fmla="*/ 3 h 18"/>
                    <a:gd name="T22" fmla="*/ 0 w 27"/>
                    <a:gd name="T23" fmla="*/ 14 h 18"/>
                    <a:gd name="T24" fmla="*/ 4 w 27"/>
                    <a:gd name="T25"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18">
                      <a:moveTo>
                        <a:pt x="4" y="18"/>
                      </a:moveTo>
                      <a:cubicBezTo>
                        <a:pt x="5" y="18"/>
                        <a:pt x="5" y="18"/>
                        <a:pt x="5" y="18"/>
                      </a:cubicBezTo>
                      <a:cubicBezTo>
                        <a:pt x="21" y="18"/>
                        <a:pt x="21" y="18"/>
                        <a:pt x="21" y="18"/>
                      </a:cubicBezTo>
                      <a:cubicBezTo>
                        <a:pt x="23" y="18"/>
                        <a:pt x="23" y="18"/>
                        <a:pt x="23" y="18"/>
                      </a:cubicBezTo>
                      <a:cubicBezTo>
                        <a:pt x="25" y="18"/>
                        <a:pt x="27" y="16"/>
                        <a:pt x="27" y="14"/>
                      </a:cubicBezTo>
                      <a:cubicBezTo>
                        <a:pt x="27" y="3"/>
                        <a:pt x="27" y="3"/>
                        <a:pt x="27" y="3"/>
                      </a:cubicBezTo>
                      <a:cubicBezTo>
                        <a:pt x="27" y="1"/>
                        <a:pt x="25" y="0"/>
                        <a:pt x="23" y="0"/>
                      </a:cubicBezTo>
                      <a:cubicBezTo>
                        <a:pt x="21" y="0"/>
                        <a:pt x="21" y="0"/>
                        <a:pt x="21" y="0"/>
                      </a:cubicBezTo>
                      <a:cubicBezTo>
                        <a:pt x="5" y="0"/>
                        <a:pt x="5" y="0"/>
                        <a:pt x="5" y="0"/>
                      </a:cubicBezTo>
                      <a:cubicBezTo>
                        <a:pt x="4" y="0"/>
                        <a:pt x="4" y="0"/>
                        <a:pt x="4" y="0"/>
                      </a:cubicBezTo>
                      <a:cubicBezTo>
                        <a:pt x="2" y="0"/>
                        <a:pt x="0" y="1"/>
                        <a:pt x="0" y="3"/>
                      </a:cubicBezTo>
                      <a:cubicBezTo>
                        <a:pt x="0" y="14"/>
                        <a:pt x="0" y="14"/>
                        <a:pt x="0" y="14"/>
                      </a:cubicBezTo>
                      <a:cubicBezTo>
                        <a:pt x="0" y="16"/>
                        <a:pt x="2" y="18"/>
                        <a:pt x="4" y="18"/>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42" name="Freeform 45"/>
                <p:cNvSpPr>
                  <a:spLocks/>
                </p:cNvSpPr>
                <p:nvPr/>
              </p:nvSpPr>
              <p:spPr bwMode="auto">
                <a:xfrm>
                  <a:off x="1249654" y="4147041"/>
                  <a:ext cx="71956" cy="48346"/>
                </a:xfrm>
                <a:custGeom>
                  <a:avLst/>
                  <a:gdLst>
                    <a:gd name="T0" fmla="*/ 5 w 27"/>
                    <a:gd name="T1" fmla="*/ 18 h 18"/>
                    <a:gd name="T2" fmla="*/ 21 w 27"/>
                    <a:gd name="T3" fmla="*/ 18 h 18"/>
                    <a:gd name="T4" fmla="*/ 23 w 27"/>
                    <a:gd name="T5" fmla="*/ 18 h 18"/>
                    <a:gd name="T6" fmla="*/ 27 w 27"/>
                    <a:gd name="T7" fmla="*/ 15 h 18"/>
                    <a:gd name="T8" fmla="*/ 27 w 27"/>
                    <a:gd name="T9" fmla="*/ 3 h 18"/>
                    <a:gd name="T10" fmla="*/ 23 w 27"/>
                    <a:gd name="T11" fmla="*/ 0 h 18"/>
                    <a:gd name="T12" fmla="*/ 21 w 27"/>
                    <a:gd name="T13" fmla="*/ 0 h 18"/>
                    <a:gd name="T14" fmla="*/ 5 w 27"/>
                    <a:gd name="T15" fmla="*/ 0 h 18"/>
                    <a:gd name="T16" fmla="*/ 4 w 27"/>
                    <a:gd name="T17" fmla="*/ 0 h 18"/>
                    <a:gd name="T18" fmla="*/ 0 w 27"/>
                    <a:gd name="T19" fmla="*/ 3 h 18"/>
                    <a:gd name="T20" fmla="*/ 0 w 27"/>
                    <a:gd name="T21" fmla="*/ 15 h 18"/>
                    <a:gd name="T22" fmla="*/ 4 w 27"/>
                    <a:gd name="T23" fmla="*/ 18 h 18"/>
                    <a:gd name="T24" fmla="*/ 5 w 27"/>
                    <a:gd name="T25"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18">
                      <a:moveTo>
                        <a:pt x="5" y="18"/>
                      </a:moveTo>
                      <a:cubicBezTo>
                        <a:pt x="21" y="18"/>
                        <a:pt x="21" y="18"/>
                        <a:pt x="21" y="18"/>
                      </a:cubicBezTo>
                      <a:cubicBezTo>
                        <a:pt x="23" y="18"/>
                        <a:pt x="23" y="18"/>
                        <a:pt x="23" y="18"/>
                      </a:cubicBezTo>
                      <a:cubicBezTo>
                        <a:pt x="25" y="18"/>
                        <a:pt x="27" y="17"/>
                        <a:pt x="27" y="15"/>
                      </a:cubicBezTo>
                      <a:cubicBezTo>
                        <a:pt x="27" y="3"/>
                        <a:pt x="27" y="3"/>
                        <a:pt x="27" y="3"/>
                      </a:cubicBezTo>
                      <a:cubicBezTo>
                        <a:pt x="27" y="1"/>
                        <a:pt x="25" y="0"/>
                        <a:pt x="23" y="0"/>
                      </a:cubicBezTo>
                      <a:cubicBezTo>
                        <a:pt x="21" y="0"/>
                        <a:pt x="21" y="0"/>
                        <a:pt x="21" y="0"/>
                      </a:cubicBezTo>
                      <a:cubicBezTo>
                        <a:pt x="5" y="0"/>
                        <a:pt x="5" y="0"/>
                        <a:pt x="5" y="0"/>
                      </a:cubicBezTo>
                      <a:cubicBezTo>
                        <a:pt x="4" y="0"/>
                        <a:pt x="4" y="0"/>
                        <a:pt x="4" y="0"/>
                      </a:cubicBezTo>
                      <a:cubicBezTo>
                        <a:pt x="2" y="0"/>
                        <a:pt x="0" y="1"/>
                        <a:pt x="0" y="3"/>
                      </a:cubicBezTo>
                      <a:cubicBezTo>
                        <a:pt x="0" y="15"/>
                        <a:pt x="0" y="15"/>
                        <a:pt x="0" y="15"/>
                      </a:cubicBezTo>
                      <a:cubicBezTo>
                        <a:pt x="0" y="17"/>
                        <a:pt x="2" y="18"/>
                        <a:pt x="4" y="18"/>
                      </a:cubicBezTo>
                      <a:lnTo>
                        <a:pt x="5" y="1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grpSp>
          <p:grpSp>
            <p:nvGrpSpPr>
              <p:cNvPr id="23" name="Group 22"/>
              <p:cNvGrpSpPr/>
              <p:nvPr/>
            </p:nvGrpSpPr>
            <p:grpSpPr>
              <a:xfrm>
                <a:off x="1073137" y="3914309"/>
                <a:ext cx="423866" cy="413746"/>
                <a:chOff x="1073137" y="3914309"/>
                <a:chExt cx="423866" cy="413746"/>
              </a:xfrm>
              <a:solidFill>
                <a:schemeClr val="accent2"/>
              </a:solidFill>
            </p:grpSpPr>
            <p:sp>
              <p:nvSpPr>
                <p:cNvPr id="132" name="Freeform 35"/>
                <p:cNvSpPr>
                  <a:spLocks/>
                </p:cNvSpPr>
                <p:nvPr/>
              </p:nvSpPr>
              <p:spPr bwMode="auto">
                <a:xfrm>
                  <a:off x="1170953" y="3914309"/>
                  <a:ext cx="53967" cy="80950"/>
                </a:xfrm>
                <a:custGeom>
                  <a:avLst/>
                  <a:gdLst>
                    <a:gd name="T0" fmla="*/ 7 w 20"/>
                    <a:gd name="T1" fmla="*/ 30 h 30"/>
                    <a:gd name="T2" fmla="*/ 10 w 20"/>
                    <a:gd name="T3" fmla="*/ 30 h 30"/>
                    <a:gd name="T4" fmla="*/ 12 w 20"/>
                    <a:gd name="T5" fmla="*/ 30 h 30"/>
                    <a:gd name="T6" fmla="*/ 20 w 20"/>
                    <a:gd name="T7" fmla="*/ 23 h 30"/>
                    <a:gd name="T8" fmla="*/ 20 w 20"/>
                    <a:gd name="T9" fmla="*/ 7 h 30"/>
                    <a:gd name="T10" fmla="*/ 13 w 20"/>
                    <a:gd name="T11" fmla="*/ 0 h 30"/>
                    <a:gd name="T12" fmla="*/ 11 w 20"/>
                    <a:gd name="T13" fmla="*/ 0 h 30"/>
                    <a:gd name="T14" fmla="*/ 8 w 20"/>
                    <a:gd name="T15" fmla="*/ 0 h 30"/>
                    <a:gd name="T16" fmla="*/ 0 w 20"/>
                    <a:gd name="T17" fmla="*/ 7 h 30"/>
                    <a:gd name="T18" fmla="*/ 0 w 20"/>
                    <a:gd name="T19" fmla="*/ 23 h 30"/>
                    <a:gd name="T20" fmla="*/ 7 w 20"/>
                    <a:gd name="T21" fmla="*/ 3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 h="30">
                      <a:moveTo>
                        <a:pt x="7" y="30"/>
                      </a:moveTo>
                      <a:cubicBezTo>
                        <a:pt x="8" y="30"/>
                        <a:pt x="9" y="30"/>
                        <a:pt x="10" y="30"/>
                      </a:cubicBezTo>
                      <a:cubicBezTo>
                        <a:pt x="12" y="30"/>
                        <a:pt x="12" y="30"/>
                        <a:pt x="12" y="30"/>
                      </a:cubicBezTo>
                      <a:cubicBezTo>
                        <a:pt x="16" y="30"/>
                        <a:pt x="20" y="27"/>
                        <a:pt x="20" y="23"/>
                      </a:cubicBezTo>
                      <a:cubicBezTo>
                        <a:pt x="20" y="7"/>
                        <a:pt x="20" y="7"/>
                        <a:pt x="20" y="7"/>
                      </a:cubicBezTo>
                      <a:cubicBezTo>
                        <a:pt x="20" y="3"/>
                        <a:pt x="17" y="0"/>
                        <a:pt x="13" y="0"/>
                      </a:cubicBezTo>
                      <a:cubicBezTo>
                        <a:pt x="12" y="0"/>
                        <a:pt x="11" y="0"/>
                        <a:pt x="11" y="0"/>
                      </a:cubicBezTo>
                      <a:cubicBezTo>
                        <a:pt x="8" y="0"/>
                        <a:pt x="8" y="0"/>
                        <a:pt x="8" y="0"/>
                      </a:cubicBezTo>
                      <a:cubicBezTo>
                        <a:pt x="4" y="0"/>
                        <a:pt x="0" y="3"/>
                        <a:pt x="0" y="7"/>
                      </a:cubicBezTo>
                      <a:cubicBezTo>
                        <a:pt x="0" y="23"/>
                        <a:pt x="0" y="23"/>
                        <a:pt x="0" y="23"/>
                      </a:cubicBezTo>
                      <a:cubicBezTo>
                        <a:pt x="0" y="26"/>
                        <a:pt x="3" y="30"/>
                        <a:pt x="7" y="30"/>
                      </a:cubicBezTo>
                      <a:close/>
                    </a:path>
                  </a:pathLst>
                </a:custGeom>
                <a:solidFill>
                  <a:srgbClr val="013A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33" name="Freeform 36"/>
                <p:cNvSpPr>
                  <a:spLocks/>
                </p:cNvSpPr>
                <p:nvPr/>
              </p:nvSpPr>
              <p:spPr bwMode="auto">
                <a:xfrm>
                  <a:off x="1346345" y="3914309"/>
                  <a:ext cx="51718" cy="80950"/>
                </a:xfrm>
                <a:custGeom>
                  <a:avLst/>
                  <a:gdLst>
                    <a:gd name="T0" fmla="*/ 8 w 19"/>
                    <a:gd name="T1" fmla="*/ 30 h 30"/>
                    <a:gd name="T2" fmla="*/ 10 w 19"/>
                    <a:gd name="T3" fmla="*/ 30 h 30"/>
                    <a:gd name="T4" fmla="*/ 12 w 19"/>
                    <a:gd name="T5" fmla="*/ 30 h 30"/>
                    <a:gd name="T6" fmla="*/ 19 w 19"/>
                    <a:gd name="T7" fmla="*/ 23 h 30"/>
                    <a:gd name="T8" fmla="*/ 19 w 19"/>
                    <a:gd name="T9" fmla="*/ 7 h 30"/>
                    <a:gd name="T10" fmla="*/ 12 w 19"/>
                    <a:gd name="T11" fmla="*/ 0 h 30"/>
                    <a:gd name="T12" fmla="*/ 9 w 19"/>
                    <a:gd name="T13" fmla="*/ 0 h 30"/>
                    <a:gd name="T14" fmla="*/ 7 w 19"/>
                    <a:gd name="T15" fmla="*/ 0 h 30"/>
                    <a:gd name="T16" fmla="*/ 0 w 19"/>
                    <a:gd name="T17" fmla="*/ 7 h 30"/>
                    <a:gd name="T18" fmla="*/ 0 w 19"/>
                    <a:gd name="T19" fmla="*/ 23 h 30"/>
                    <a:gd name="T20" fmla="*/ 8 w 19"/>
                    <a:gd name="T21" fmla="*/ 3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 h="30">
                      <a:moveTo>
                        <a:pt x="8" y="30"/>
                      </a:moveTo>
                      <a:cubicBezTo>
                        <a:pt x="10" y="30"/>
                        <a:pt x="10" y="30"/>
                        <a:pt x="10" y="30"/>
                      </a:cubicBezTo>
                      <a:cubicBezTo>
                        <a:pt x="11" y="30"/>
                        <a:pt x="12" y="30"/>
                        <a:pt x="12" y="30"/>
                      </a:cubicBezTo>
                      <a:cubicBezTo>
                        <a:pt x="16" y="30"/>
                        <a:pt x="19" y="26"/>
                        <a:pt x="19" y="23"/>
                      </a:cubicBezTo>
                      <a:cubicBezTo>
                        <a:pt x="19" y="7"/>
                        <a:pt x="19" y="7"/>
                        <a:pt x="19" y="7"/>
                      </a:cubicBezTo>
                      <a:cubicBezTo>
                        <a:pt x="19" y="3"/>
                        <a:pt x="16" y="0"/>
                        <a:pt x="12" y="0"/>
                      </a:cubicBezTo>
                      <a:cubicBezTo>
                        <a:pt x="9" y="0"/>
                        <a:pt x="9" y="0"/>
                        <a:pt x="9" y="0"/>
                      </a:cubicBezTo>
                      <a:cubicBezTo>
                        <a:pt x="8" y="0"/>
                        <a:pt x="8" y="0"/>
                        <a:pt x="7" y="0"/>
                      </a:cubicBezTo>
                      <a:cubicBezTo>
                        <a:pt x="3" y="0"/>
                        <a:pt x="0" y="3"/>
                        <a:pt x="0" y="7"/>
                      </a:cubicBezTo>
                      <a:cubicBezTo>
                        <a:pt x="0" y="23"/>
                        <a:pt x="0" y="23"/>
                        <a:pt x="0" y="23"/>
                      </a:cubicBezTo>
                      <a:cubicBezTo>
                        <a:pt x="0" y="27"/>
                        <a:pt x="3" y="30"/>
                        <a:pt x="8" y="30"/>
                      </a:cubicBezTo>
                      <a:close/>
                    </a:path>
                  </a:pathLst>
                </a:custGeom>
                <a:solidFill>
                  <a:srgbClr val="013A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43" name="Freeform 46"/>
                <p:cNvSpPr>
                  <a:spLocks noEditPoints="1"/>
                </p:cNvSpPr>
                <p:nvPr/>
              </p:nvSpPr>
              <p:spPr bwMode="auto">
                <a:xfrm>
                  <a:off x="1073137" y="3957033"/>
                  <a:ext cx="423866" cy="371022"/>
                </a:xfrm>
                <a:custGeom>
                  <a:avLst/>
                  <a:gdLst>
                    <a:gd name="T0" fmla="*/ 138 w 157"/>
                    <a:gd name="T1" fmla="*/ 0 h 137"/>
                    <a:gd name="T2" fmla="*/ 126 w 157"/>
                    <a:gd name="T3" fmla="*/ 0 h 137"/>
                    <a:gd name="T4" fmla="*/ 125 w 157"/>
                    <a:gd name="T5" fmla="*/ 0 h 137"/>
                    <a:gd name="T6" fmla="*/ 125 w 157"/>
                    <a:gd name="T7" fmla="*/ 8 h 137"/>
                    <a:gd name="T8" fmla="*/ 112 w 157"/>
                    <a:gd name="T9" fmla="*/ 20 h 137"/>
                    <a:gd name="T10" fmla="*/ 107 w 157"/>
                    <a:gd name="T11" fmla="*/ 20 h 137"/>
                    <a:gd name="T12" fmla="*/ 95 w 157"/>
                    <a:gd name="T13" fmla="*/ 8 h 137"/>
                    <a:gd name="T14" fmla="*/ 95 w 157"/>
                    <a:gd name="T15" fmla="*/ 0 h 137"/>
                    <a:gd name="T16" fmla="*/ 94 w 157"/>
                    <a:gd name="T17" fmla="*/ 0 h 137"/>
                    <a:gd name="T18" fmla="*/ 63 w 157"/>
                    <a:gd name="T19" fmla="*/ 0 h 137"/>
                    <a:gd name="T20" fmla="*/ 61 w 157"/>
                    <a:gd name="T21" fmla="*/ 0 h 137"/>
                    <a:gd name="T22" fmla="*/ 61 w 157"/>
                    <a:gd name="T23" fmla="*/ 8 h 137"/>
                    <a:gd name="T24" fmla="*/ 49 w 157"/>
                    <a:gd name="T25" fmla="*/ 20 h 137"/>
                    <a:gd name="T26" fmla="*/ 45 w 157"/>
                    <a:gd name="T27" fmla="*/ 20 h 137"/>
                    <a:gd name="T28" fmla="*/ 31 w 157"/>
                    <a:gd name="T29" fmla="*/ 8 h 137"/>
                    <a:gd name="T30" fmla="*/ 31 w 157"/>
                    <a:gd name="T31" fmla="*/ 0 h 137"/>
                    <a:gd name="T32" fmla="*/ 30 w 157"/>
                    <a:gd name="T33" fmla="*/ 0 h 137"/>
                    <a:gd name="T34" fmla="*/ 18 w 157"/>
                    <a:gd name="T35" fmla="*/ 0 h 137"/>
                    <a:gd name="T36" fmla="*/ 0 w 157"/>
                    <a:gd name="T37" fmla="*/ 19 h 137"/>
                    <a:gd name="T38" fmla="*/ 0 w 157"/>
                    <a:gd name="T39" fmla="*/ 62 h 137"/>
                    <a:gd name="T40" fmla="*/ 0 w 157"/>
                    <a:gd name="T41" fmla="*/ 119 h 137"/>
                    <a:gd name="T42" fmla="*/ 18 w 157"/>
                    <a:gd name="T43" fmla="*/ 137 h 137"/>
                    <a:gd name="T44" fmla="*/ 50 w 157"/>
                    <a:gd name="T45" fmla="*/ 137 h 137"/>
                    <a:gd name="T46" fmla="*/ 107 w 157"/>
                    <a:gd name="T47" fmla="*/ 137 h 137"/>
                    <a:gd name="T48" fmla="*/ 138 w 157"/>
                    <a:gd name="T49" fmla="*/ 137 h 137"/>
                    <a:gd name="T50" fmla="*/ 157 w 157"/>
                    <a:gd name="T51" fmla="*/ 119 h 137"/>
                    <a:gd name="T52" fmla="*/ 157 w 157"/>
                    <a:gd name="T53" fmla="*/ 62 h 137"/>
                    <a:gd name="T54" fmla="*/ 157 w 157"/>
                    <a:gd name="T55" fmla="*/ 19 h 137"/>
                    <a:gd name="T56" fmla="*/ 138 w 157"/>
                    <a:gd name="T57" fmla="*/ 0 h 137"/>
                    <a:gd name="T58" fmla="*/ 144 w 157"/>
                    <a:gd name="T59" fmla="*/ 111 h 137"/>
                    <a:gd name="T60" fmla="*/ 139 w 157"/>
                    <a:gd name="T61" fmla="*/ 120 h 137"/>
                    <a:gd name="T62" fmla="*/ 131 w 157"/>
                    <a:gd name="T63" fmla="*/ 123 h 137"/>
                    <a:gd name="T64" fmla="*/ 96 w 157"/>
                    <a:gd name="T65" fmla="*/ 123 h 137"/>
                    <a:gd name="T66" fmla="*/ 61 w 157"/>
                    <a:gd name="T67" fmla="*/ 123 h 137"/>
                    <a:gd name="T68" fmla="*/ 25 w 157"/>
                    <a:gd name="T69" fmla="*/ 123 h 137"/>
                    <a:gd name="T70" fmla="*/ 18 w 157"/>
                    <a:gd name="T71" fmla="*/ 120 h 137"/>
                    <a:gd name="T72" fmla="*/ 13 w 157"/>
                    <a:gd name="T73" fmla="*/ 111 h 137"/>
                    <a:gd name="T74" fmla="*/ 13 w 157"/>
                    <a:gd name="T75" fmla="*/ 58 h 137"/>
                    <a:gd name="T76" fmla="*/ 13 w 157"/>
                    <a:gd name="T77" fmla="*/ 42 h 137"/>
                    <a:gd name="T78" fmla="*/ 24 w 157"/>
                    <a:gd name="T79" fmla="*/ 31 h 137"/>
                    <a:gd name="T80" fmla="*/ 133 w 157"/>
                    <a:gd name="T81" fmla="*/ 31 h 137"/>
                    <a:gd name="T82" fmla="*/ 144 w 157"/>
                    <a:gd name="T83" fmla="*/ 42 h 137"/>
                    <a:gd name="T84" fmla="*/ 144 w 157"/>
                    <a:gd name="T85" fmla="*/ 111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57" h="137">
                      <a:moveTo>
                        <a:pt x="138" y="0"/>
                      </a:moveTo>
                      <a:cubicBezTo>
                        <a:pt x="126" y="0"/>
                        <a:pt x="126" y="0"/>
                        <a:pt x="126" y="0"/>
                      </a:cubicBezTo>
                      <a:cubicBezTo>
                        <a:pt x="125" y="0"/>
                        <a:pt x="125" y="0"/>
                        <a:pt x="125" y="0"/>
                      </a:cubicBezTo>
                      <a:cubicBezTo>
                        <a:pt x="125" y="8"/>
                        <a:pt x="125" y="8"/>
                        <a:pt x="125" y="8"/>
                      </a:cubicBezTo>
                      <a:cubicBezTo>
                        <a:pt x="125" y="15"/>
                        <a:pt x="119" y="20"/>
                        <a:pt x="112" y="20"/>
                      </a:cubicBezTo>
                      <a:cubicBezTo>
                        <a:pt x="107" y="20"/>
                        <a:pt x="107" y="20"/>
                        <a:pt x="107" y="20"/>
                      </a:cubicBezTo>
                      <a:cubicBezTo>
                        <a:pt x="101" y="20"/>
                        <a:pt x="95" y="15"/>
                        <a:pt x="95" y="8"/>
                      </a:cubicBezTo>
                      <a:cubicBezTo>
                        <a:pt x="95" y="0"/>
                        <a:pt x="95" y="0"/>
                        <a:pt x="95" y="0"/>
                      </a:cubicBezTo>
                      <a:cubicBezTo>
                        <a:pt x="94" y="0"/>
                        <a:pt x="94" y="0"/>
                        <a:pt x="94" y="0"/>
                      </a:cubicBezTo>
                      <a:cubicBezTo>
                        <a:pt x="63" y="0"/>
                        <a:pt x="63" y="0"/>
                        <a:pt x="63" y="0"/>
                      </a:cubicBezTo>
                      <a:cubicBezTo>
                        <a:pt x="61" y="0"/>
                        <a:pt x="61" y="0"/>
                        <a:pt x="61" y="0"/>
                      </a:cubicBezTo>
                      <a:cubicBezTo>
                        <a:pt x="61" y="8"/>
                        <a:pt x="61" y="8"/>
                        <a:pt x="61" y="8"/>
                      </a:cubicBezTo>
                      <a:cubicBezTo>
                        <a:pt x="61" y="15"/>
                        <a:pt x="56" y="20"/>
                        <a:pt x="49" y="20"/>
                      </a:cubicBezTo>
                      <a:cubicBezTo>
                        <a:pt x="45" y="20"/>
                        <a:pt x="45" y="20"/>
                        <a:pt x="45" y="20"/>
                      </a:cubicBezTo>
                      <a:cubicBezTo>
                        <a:pt x="37" y="20"/>
                        <a:pt x="31" y="15"/>
                        <a:pt x="31" y="8"/>
                      </a:cubicBezTo>
                      <a:cubicBezTo>
                        <a:pt x="31" y="0"/>
                        <a:pt x="31" y="0"/>
                        <a:pt x="31" y="0"/>
                      </a:cubicBezTo>
                      <a:cubicBezTo>
                        <a:pt x="30" y="0"/>
                        <a:pt x="30" y="0"/>
                        <a:pt x="30" y="0"/>
                      </a:cubicBezTo>
                      <a:cubicBezTo>
                        <a:pt x="18" y="0"/>
                        <a:pt x="18" y="0"/>
                        <a:pt x="18" y="0"/>
                      </a:cubicBezTo>
                      <a:cubicBezTo>
                        <a:pt x="8" y="0"/>
                        <a:pt x="0" y="9"/>
                        <a:pt x="0" y="19"/>
                      </a:cubicBezTo>
                      <a:cubicBezTo>
                        <a:pt x="0" y="62"/>
                        <a:pt x="0" y="62"/>
                        <a:pt x="0" y="62"/>
                      </a:cubicBezTo>
                      <a:cubicBezTo>
                        <a:pt x="0" y="119"/>
                        <a:pt x="0" y="119"/>
                        <a:pt x="0" y="119"/>
                      </a:cubicBezTo>
                      <a:cubicBezTo>
                        <a:pt x="0" y="129"/>
                        <a:pt x="8" y="137"/>
                        <a:pt x="18" y="137"/>
                      </a:cubicBezTo>
                      <a:cubicBezTo>
                        <a:pt x="50" y="137"/>
                        <a:pt x="50" y="137"/>
                        <a:pt x="50" y="137"/>
                      </a:cubicBezTo>
                      <a:cubicBezTo>
                        <a:pt x="107" y="137"/>
                        <a:pt x="107" y="137"/>
                        <a:pt x="107" y="137"/>
                      </a:cubicBezTo>
                      <a:cubicBezTo>
                        <a:pt x="138" y="137"/>
                        <a:pt x="138" y="137"/>
                        <a:pt x="138" y="137"/>
                      </a:cubicBezTo>
                      <a:cubicBezTo>
                        <a:pt x="149" y="137"/>
                        <a:pt x="157" y="129"/>
                        <a:pt x="157" y="119"/>
                      </a:cubicBezTo>
                      <a:cubicBezTo>
                        <a:pt x="157" y="62"/>
                        <a:pt x="157" y="62"/>
                        <a:pt x="157" y="62"/>
                      </a:cubicBezTo>
                      <a:cubicBezTo>
                        <a:pt x="157" y="19"/>
                        <a:pt x="157" y="19"/>
                        <a:pt x="157" y="19"/>
                      </a:cubicBezTo>
                      <a:cubicBezTo>
                        <a:pt x="157" y="9"/>
                        <a:pt x="149" y="0"/>
                        <a:pt x="138" y="0"/>
                      </a:cubicBezTo>
                      <a:close/>
                      <a:moveTo>
                        <a:pt x="144" y="111"/>
                      </a:moveTo>
                      <a:cubicBezTo>
                        <a:pt x="144" y="115"/>
                        <a:pt x="142" y="118"/>
                        <a:pt x="139" y="120"/>
                      </a:cubicBezTo>
                      <a:cubicBezTo>
                        <a:pt x="137" y="122"/>
                        <a:pt x="134" y="123"/>
                        <a:pt x="131" y="123"/>
                      </a:cubicBezTo>
                      <a:cubicBezTo>
                        <a:pt x="96" y="123"/>
                        <a:pt x="96" y="123"/>
                        <a:pt x="96" y="123"/>
                      </a:cubicBezTo>
                      <a:cubicBezTo>
                        <a:pt x="61" y="123"/>
                        <a:pt x="61" y="123"/>
                        <a:pt x="61" y="123"/>
                      </a:cubicBezTo>
                      <a:cubicBezTo>
                        <a:pt x="25" y="123"/>
                        <a:pt x="25" y="123"/>
                        <a:pt x="25" y="123"/>
                      </a:cubicBezTo>
                      <a:cubicBezTo>
                        <a:pt x="23" y="123"/>
                        <a:pt x="20" y="122"/>
                        <a:pt x="18" y="120"/>
                      </a:cubicBezTo>
                      <a:cubicBezTo>
                        <a:pt x="15" y="118"/>
                        <a:pt x="13" y="115"/>
                        <a:pt x="13" y="111"/>
                      </a:cubicBezTo>
                      <a:cubicBezTo>
                        <a:pt x="13" y="58"/>
                        <a:pt x="13" y="58"/>
                        <a:pt x="13" y="58"/>
                      </a:cubicBezTo>
                      <a:cubicBezTo>
                        <a:pt x="13" y="42"/>
                        <a:pt x="13" y="42"/>
                        <a:pt x="13" y="42"/>
                      </a:cubicBezTo>
                      <a:cubicBezTo>
                        <a:pt x="13" y="36"/>
                        <a:pt x="18" y="31"/>
                        <a:pt x="24" y="31"/>
                      </a:cubicBezTo>
                      <a:cubicBezTo>
                        <a:pt x="133" y="31"/>
                        <a:pt x="133" y="31"/>
                        <a:pt x="133" y="31"/>
                      </a:cubicBezTo>
                      <a:cubicBezTo>
                        <a:pt x="139" y="31"/>
                        <a:pt x="144" y="36"/>
                        <a:pt x="144" y="42"/>
                      </a:cubicBezTo>
                      <a:lnTo>
                        <a:pt x="144" y="111"/>
                      </a:lnTo>
                      <a:close/>
                    </a:path>
                  </a:pathLst>
                </a:custGeom>
                <a:solidFill>
                  <a:srgbClr val="013A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grpSp>
        </p:grpSp>
      </p:grpSp>
      <p:grpSp>
        <p:nvGrpSpPr>
          <p:cNvPr id="11" name="Group 10"/>
          <p:cNvGrpSpPr/>
          <p:nvPr/>
        </p:nvGrpSpPr>
        <p:grpSpPr>
          <a:xfrm>
            <a:off x="5194876" y="3422315"/>
            <a:ext cx="2534037" cy="426534"/>
            <a:chOff x="5194876" y="3422315"/>
            <a:chExt cx="2534037" cy="426534"/>
          </a:xfrm>
        </p:grpSpPr>
        <p:sp>
          <p:nvSpPr>
            <p:cNvPr id="92" name="Rectangle 91"/>
            <p:cNvSpPr/>
            <p:nvPr/>
          </p:nvSpPr>
          <p:spPr>
            <a:xfrm>
              <a:off x="5681173" y="3447779"/>
              <a:ext cx="2047740" cy="353943"/>
            </a:xfrm>
            <a:prstGeom prst="rect">
              <a:avLst/>
            </a:prstGeom>
          </p:spPr>
          <p:txBody>
            <a:bodyPr wrap="none">
              <a:spAutoFit/>
            </a:bodyPr>
            <a:lstStyle/>
            <a:p>
              <a:pPr marL="0" marR="0" lvl="0" indent="0" algn="l" defTabSz="914400" rtl="0" eaLnBrk="1" fontAlgn="base" latinLnBrk="0" hangingPunct="1">
                <a:lnSpc>
                  <a:spcPct val="85000"/>
                </a:lnSpc>
                <a:spcBef>
                  <a:spcPct val="0"/>
                </a:spcBef>
                <a:spcAft>
                  <a:spcPct val="0"/>
                </a:spcAft>
                <a:buClrTx/>
                <a:buSzTx/>
                <a:buFontTx/>
                <a:buNone/>
                <a:tabLst/>
                <a:defRPr/>
              </a:pPr>
              <a:r>
                <a:rPr kumimoji="1" lang="en-US" sz="2000" b="0" i="0" u="none" strike="noStrike" kern="1200" cap="none" spc="0" normalizeH="0" baseline="0" noProof="0" dirty="0">
                  <a:ln>
                    <a:noFill/>
                  </a:ln>
                  <a:solidFill>
                    <a:srgbClr val="FFFFFF"/>
                  </a:solidFill>
                  <a:effectLst/>
                  <a:uLnTx/>
                  <a:uFillTx/>
                  <a:latin typeface="Rockwell" panose="02060603020205020403" pitchFamily="18" charset="0"/>
                  <a:ea typeface="+mn-ea"/>
                  <a:cs typeface="+mn-cs"/>
                </a:rPr>
                <a:t>Pension Income</a:t>
              </a:r>
            </a:p>
          </p:txBody>
        </p:sp>
        <p:grpSp>
          <p:nvGrpSpPr>
            <p:cNvPr id="147" name="Group 146"/>
            <p:cNvGrpSpPr/>
            <p:nvPr/>
          </p:nvGrpSpPr>
          <p:grpSpPr>
            <a:xfrm>
              <a:off x="5194876" y="3422315"/>
              <a:ext cx="288944" cy="426534"/>
              <a:chOff x="9966325" y="2238375"/>
              <a:chExt cx="1266825" cy="1870076"/>
            </a:xfrm>
          </p:grpSpPr>
          <p:sp>
            <p:nvSpPr>
              <p:cNvPr id="148" name="Oval 5"/>
              <p:cNvSpPr>
                <a:spLocks noChangeArrowheads="1"/>
              </p:cNvSpPr>
              <p:nvPr/>
            </p:nvSpPr>
            <p:spPr bwMode="auto">
              <a:xfrm>
                <a:off x="9966325" y="2238375"/>
                <a:ext cx="1266825" cy="1255713"/>
              </a:xfrm>
              <a:prstGeom prst="ellipse">
                <a:avLst/>
              </a:prstGeom>
              <a:solidFill>
                <a:srgbClr val="013A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92934"/>
                  </a:solidFill>
                  <a:effectLst/>
                  <a:uLnTx/>
                  <a:uFillTx/>
                  <a:latin typeface="Arial" charset="0"/>
                  <a:ea typeface="+mn-ea"/>
                  <a:cs typeface="+mn-cs"/>
                </a:endParaRPr>
              </a:p>
            </p:txBody>
          </p:sp>
          <p:sp>
            <p:nvSpPr>
              <p:cNvPr id="149" name="Freeform 8"/>
              <p:cNvSpPr>
                <a:spLocks/>
              </p:cNvSpPr>
              <p:nvPr/>
            </p:nvSpPr>
            <p:spPr bwMode="auto">
              <a:xfrm>
                <a:off x="10083800" y="3640138"/>
                <a:ext cx="1100138" cy="468313"/>
              </a:xfrm>
              <a:custGeom>
                <a:avLst/>
                <a:gdLst>
                  <a:gd name="T0" fmla="*/ 110 w 112"/>
                  <a:gd name="T1" fmla="*/ 10 h 48"/>
                  <a:gd name="T2" fmla="*/ 101 w 112"/>
                  <a:gd name="T3" fmla="*/ 8 h 48"/>
                  <a:gd name="T4" fmla="*/ 98 w 112"/>
                  <a:gd name="T5" fmla="*/ 10 h 48"/>
                  <a:gd name="T6" fmla="*/ 97 w 112"/>
                  <a:gd name="T7" fmla="*/ 8 h 48"/>
                  <a:gd name="T8" fmla="*/ 88 w 112"/>
                  <a:gd name="T9" fmla="*/ 6 h 48"/>
                  <a:gd name="T10" fmla="*/ 83 w 112"/>
                  <a:gd name="T11" fmla="*/ 9 h 48"/>
                  <a:gd name="T12" fmla="*/ 83 w 112"/>
                  <a:gd name="T13" fmla="*/ 8 h 48"/>
                  <a:gd name="T14" fmla="*/ 74 w 112"/>
                  <a:gd name="T15" fmla="*/ 5 h 48"/>
                  <a:gd name="T16" fmla="*/ 59 w 112"/>
                  <a:gd name="T17" fmla="*/ 14 h 48"/>
                  <a:gd name="T18" fmla="*/ 72 w 112"/>
                  <a:gd name="T19" fmla="*/ 14 h 48"/>
                  <a:gd name="T20" fmla="*/ 81 w 112"/>
                  <a:gd name="T21" fmla="*/ 23 h 48"/>
                  <a:gd name="T22" fmla="*/ 72 w 112"/>
                  <a:gd name="T23" fmla="*/ 32 h 48"/>
                  <a:gd name="T24" fmla="*/ 72 w 112"/>
                  <a:gd name="T25" fmla="*/ 32 h 48"/>
                  <a:gd name="T26" fmla="*/ 51 w 112"/>
                  <a:gd name="T27" fmla="*/ 33 h 48"/>
                  <a:gd name="T28" fmla="*/ 51 w 112"/>
                  <a:gd name="T29" fmla="*/ 33 h 48"/>
                  <a:gd name="T30" fmla="*/ 47 w 112"/>
                  <a:gd name="T31" fmla="*/ 32 h 48"/>
                  <a:gd name="T32" fmla="*/ 41 w 112"/>
                  <a:gd name="T33" fmla="*/ 30 h 48"/>
                  <a:gd name="T34" fmla="*/ 36 w 112"/>
                  <a:gd name="T35" fmla="*/ 24 h 48"/>
                  <a:gd name="T36" fmla="*/ 48 w 112"/>
                  <a:gd name="T37" fmla="*/ 29 h 48"/>
                  <a:gd name="T38" fmla="*/ 51 w 112"/>
                  <a:gd name="T39" fmla="*/ 30 h 48"/>
                  <a:gd name="T40" fmla="*/ 51 w 112"/>
                  <a:gd name="T41" fmla="*/ 30 h 48"/>
                  <a:gd name="T42" fmla="*/ 72 w 112"/>
                  <a:gd name="T43" fmla="*/ 29 h 48"/>
                  <a:gd name="T44" fmla="*/ 72 w 112"/>
                  <a:gd name="T45" fmla="*/ 29 h 48"/>
                  <a:gd name="T46" fmla="*/ 73 w 112"/>
                  <a:gd name="T47" fmla="*/ 29 h 48"/>
                  <a:gd name="T48" fmla="*/ 78 w 112"/>
                  <a:gd name="T49" fmla="*/ 23 h 48"/>
                  <a:gd name="T50" fmla="*/ 72 w 112"/>
                  <a:gd name="T51" fmla="*/ 17 h 48"/>
                  <a:gd name="T52" fmla="*/ 72 w 112"/>
                  <a:gd name="T53" fmla="*/ 17 h 48"/>
                  <a:gd name="T54" fmla="*/ 54 w 112"/>
                  <a:gd name="T55" fmla="*/ 17 h 48"/>
                  <a:gd name="T56" fmla="*/ 37 w 112"/>
                  <a:gd name="T57" fmla="*/ 6 h 48"/>
                  <a:gd name="T58" fmla="*/ 14 w 112"/>
                  <a:gd name="T59" fmla="*/ 5 h 48"/>
                  <a:gd name="T60" fmla="*/ 0 w 112"/>
                  <a:gd name="T61" fmla="*/ 12 h 48"/>
                  <a:gd name="T62" fmla="*/ 0 w 112"/>
                  <a:gd name="T63" fmla="*/ 12 h 48"/>
                  <a:gd name="T64" fmla="*/ 12 w 112"/>
                  <a:gd name="T65" fmla="*/ 40 h 48"/>
                  <a:gd name="T66" fmla="*/ 20 w 112"/>
                  <a:gd name="T67" fmla="*/ 36 h 48"/>
                  <a:gd name="T68" fmla="*/ 25 w 112"/>
                  <a:gd name="T69" fmla="*/ 36 h 48"/>
                  <a:gd name="T70" fmla="*/ 53 w 112"/>
                  <a:gd name="T71" fmla="*/ 47 h 48"/>
                  <a:gd name="T72" fmla="*/ 58 w 112"/>
                  <a:gd name="T73" fmla="*/ 48 h 48"/>
                  <a:gd name="T74" fmla="*/ 66 w 112"/>
                  <a:gd name="T75" fmla="*/ 46 h 48"/>
                  <a:gd name="T76" fmla="*/ 108 w 112"/>
                  <a:gd name="T77" fmla="*/ 19 h 48"/>
                  <a:gd name="T78" fmla="*/ 110 w 112"/>
                  <a:gd name="T79" fmla="*/ 1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2" h="48">
                    <a:moveTo>
                      <a:pt x="110" y="10"/>
                    </a:moveTo>
                    <a:cubicBezTo>
                      <a:pt x="108" y="7"/>
                      <a:pt x="104" y="6"/>
                      <a:pt x="101" y="8"/>
                    </a:cubicBezTo>
                    <a:cubicBezTo>
                      <a:pt x="100" y="8"/>
                      <a:pt x="99" y="9"/>
                      <a:pt x="98" y="10"/>
                    </a:cubicBezTo>
                    <a:cubicBezTo>
                      <a:pt x="98" y="9"/>
                      <a:pt x="97" y="9"/>
                      <a:pt x="97" y="8"/>
                    </a:cubicBezTo>
                    <a:cubicBezTo>
                      <a:pt x="95" y="5"/>
                      <a:pt x="91" y="4"/>
                      <a:pt x="88" y="6"/>
                    </a:cubicBezTo>
                    <a:cubicBezTo>
                      <a:pt x="83" y="9"/>
                      <a:pt x="83" y="9"/>
                      <a:pt x="83" y="9"/>
                    </a:cubicBezTo>
                    <a:cubicBezTo>
                      <a:pt x="83" y="8"/>
                      <a:pt x="83" y="8"/>
                      <a:pt x="83" y="8"/>
                    </a:cubicBezTo>
                    <a:cubicBezTo>
                      <a:pt x="81" y="5"/>
                      <a:pt x="77" y="4"/>
                      <a:pt x="74" y="5"/>
                    </a:cubicBezTo>
                    <a:cubicBezTo>
                      <a:pt x="59" y="14"/>
                      <a:pt x="59" y="14"/>
                      <a:pt x="59" y="14"/>
                    </a:cubicBezTo>
                    <a:cubicBezTo>
                      <a:pt x="72" y="14"/>
                      <a:pt x="72" y="14"/>
                      <a:pt x="72" y="14"/>
                    </a:cubicBezTo>
                    <a:cubicBezTo>
                      <a:pt x="77" y="14"/>
                      <a:pt x="81" y="18"/>
                      <a:pt x="81" y="23"/>
                    </a:cubicBezTo>
                    <a:cubicBezTo>
                      <a:pt x="81" y="28"/>
                      <a:pt x="77" y="32"/>
                      <a:pt x="72" y="32"/>
                    </a:cubicBezTo>
                    <a:cubicBezTo>
                      <a:pt x="72" y="32"/>
                      <a:pt x="72" y="32"/>
                      <a:pt x="72" y="32"/>
                    </a:cubicBezTo>
                    <a:cubicBezTo>
                      <a:pt x="51" y="33"/>
                      <a:pt x="51" y="33"/>
                      <a:pt x="51" y="33"/>
                    </a:cubicBezTo>
                    <a:cubicBezTo>
                      <a:pt x="51" y="33"/>
                      <a:pt x="51" y="33"/>
                      <a:pt x="51" y="33"/>
                    </a:cubicBezTo>
                    <a:cubicBezTo>
                      <a:pt x="49" y="33"/>
                      <a:pt x="48" y="33"/>
                      <a:pt x="47" y="32"/>
                    </a:cubicBezTo>
                    <a:cubicBezTo>
                      <a:pt x="41" y="30"/>
                      <a:pt x="41" y="30"/>
                      <a:pt x="41" y="30"/>
                    </a:cubicBezTo>
                    <a:cubicBezTo>
                      <a:pt x="38" y="29"/>
                      <a:pt x="37" y="27"/>
                      <a:pt x="36" y="24"/>
                    </a:cubicBezTo>
                    <a:cubicBezTo>
                      <a:pt x="48" y="29"/>
                      <a:pt x="48" y="29"/>
                      <a:pt x="48" y="29"/>
                    </a:cubicBezTo>
                    <a:cubicBezTo>
                      <a:pt x="49" y="30"/>
                      <a:pt x="50" y="30"/>
                      <a:pt x="51" y="30"/>
                    </a:cubicBezTo>
                    <a:cubicBezTo>
                      <a:pt x="51" y="30"/>
                      <a:pt x="51" y="30"/>
                      <a:pt x="51" y="30"/>
                    </a:cubicBezTo>
                    <a:cubicBezTo>
                      <a:pt x="72" y="29"/>
                      <a:pt x="72" y="29"/>
                      <a:pt x="72" y="29"/>
                    </a:cubicBezTo>
                    <a:cubicBezTo>
                      <a:pt x="72" y="29"/>
                      <a:pt x="72" y="29"/>
                      <a:pt x="72" y="29"/>
                    </a:cubicBezTo>
                    <a:cubicBezTo>
                      <a:pt x="73" y="29"/>
                      <a:pt x="73" y="29"/>
                      <a:pt x="73" y="29"/>
                    </a:cubicBezTo>
                    <a:cubicBezTo>
                      <a:pt x="76" y="29"/>
                      <a:pt x="78" y="26"/>
                      <a:pt x="78" y="23"/>
                    </a:cubicBezTo>
                    <a:cubicBezTo>
                      <a:pt x="78" y="20"/>
                      <a:pt x="75" y="17"/>
                      <a:pt x="72" y="17"/>
                    </a:cubicBezTo>
                    <a:cubicBezTo>
                      <a:pt x="72" y="17"/>
                      <a:pt x="72" y="17"/>
                      <a:pt x="72" y="17"/>
                    </a:cubicBezTo>
                    <a:cubicBezTo>
                      <a:pt x="54" y="17"/>
                      <a:pt x="54" y="17"/>
                      <a:pt x="54" y="17"/>
                    </a:cubicBezTo>
                    <a:cubicBezTo>
                      <a:pt x="51" y="15"/>
                      <a:pt x="43" y="9"/>
                      <a:pt x="37" y="6"/>
                    </a:cubicBezTo>
                    <a:cubicBezTo>
                      <a:pt x="30" y="1"/>
                      <a:pt x="22" y="0"/>
                      <a:pt x="14" y="5"/>
                    </a:cubicBezTo>
                    <a:cubicBezTo>
                      <a:pt x="7" y="8"/>
                      <a:pt x="0" y="12"/>
                      <a:pt x="0" y="12"/>
                    </a:cubicBezTo>
                    <a:cubicBezTo>
                      <a:pt x="0" y="12"/>
                      <a:pt x="0" y="12"/>
                      <a:pt x="0" y="12"/>
                    </a:cubicBezTo>
                    <a:cubicBezTo>
                      <a:pt x="12" y="40"/>
                      <a:pt x="12" y="40"/>
                      <a:pt x="12" y="40"/>
                    </a:cubicBezTo>
                    <a:cubicBezTo>
                      <a:pt x="15" y="38"/>
                      <a:pt x="19" y="37"/>
                      <a:pt x="20" y="36"/>
                    </a:cubicBezTo>
                    <a:cubicBezTo>
                      <a:pt x="21" y="36"/>
                      <a:pt x="23" y="35"/>
                      <a:pt x="25" y="36"/>
                    </a:cubicBezTo>
                    <a:cubicBezTo>
                      <a:pt x="27" y="37"/>
                      <a:pt x="45" y="44"/>
                      <a:pt x="53" y="47"/>
                    </a:cubicBezTo>
                    <a:cubicBezTo>
                      <a:pt x="55" y="48"/>
                      <a:pt x="56" y="48"/>
                      <a:pt x="58" y="48"/>
                    </a:cubicBezTo>
                    <a:cubicBezTo>
                      <a:pt x="61" y="48"/>
                      <a:pt x="64" y="47"/>
                      <a:pt x="66" y="46"/>
                    </a:cubicBezTo>
                    <a:cubicBezTo>
                      <a:pt x="68" y="45"/>
                      <a:pt x="92" y="29"/>
                      <a:pt x="108" y="19"/>
                    </a:cubicBezTo>
                    <a:cubicBezTo>
                      <a:pt x="111" y="17"/>
                      <a:pt x="112" y="13"/>
                      <a:pt x="110" y="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92934"/>
                  </a:solidFill>
                  <a:effectLst/>
                  <a:uLnTx/>
                  <a:uFillTx/>
                  <a:latin typeface="Arial" charset="0"/>
                  <a:ea typeface="+mn-ea"/>
                  <a:cs typeface="+mn-cs"/>
                </a:endParaRPr>
              </a:p>
            </p:txBody>
          </p:sp>
          <p:sp>
            <p:nvSpPr>
              <p:cNvPr id="150" name="Freeform 9"/>
              <p:cNvSpPr>
                <a:spLocks noEditPoints="1"/>
              </p:cNvSpPr>
              <p:nvPr/>
            </p:nvSpPr>
            <p:spPr bwMode="auto">
              <a:xfrm>
                <a:off x="10339388" y="2384425"/>
                <a:ext cx="549275" cy="1003300"/>
              </a:xfrm>
              <a:custGeom>
                <a:avLst/>
                <a:gdLst>
                  <a:gd name="T0" fmla="*/ 23 w 56"/>
                  <a:gd name="T1" fmla="*/ 0 h 103"/>
                  <a:gd name="T2" fmla="*/ 30 w 56"/>
                  <a:gd name="T3" fmla="*/ 0 h 103"/>
                  <a:gd name="T4" fmla="*/ 30 w 56"/>
                  <a:gd name="T5" fmla="*/ 9 h 103"/>
                  <a:gd name="T6" fmla="*/ 41 w 56"/>
                  <a:gd name="T7" fmla="*/ 14 h 103"/>
                  <a:gd name="T8" fmla="*/ 41 w 56"/>
                  <a:gd name="T9" fmla="*/ 10 h 103"/>
                  <a:gd name="T10" fmla="*/ 51 w 56"/>
                  <a:gd name="T11" fmla="*/ 10 h 103"/>
                  <a:gd name="T12" fmla="*/ 51 w 56"/>
                  <a:gd name="T13" fmla="*/ 34 h 103"/>
                  <a:gd name="T14" fmla="*/ 42 w 56"/>
                  <a:gd name="T15" fmla="*/ 34 h 103"/>
                  <a:gd name="T16" fmla="*/ 30 w 56"/>
                  <a:gd name="T17" fmla="*/ 20 h 103"/>
                  <a:gd name="T18" fmla="*/ 30 w 56"/>
                  <a:gd name="T19" fmla="*/ 42 h 103"/>
                  <a:gd name="T20" fmla="*/ 56 w 56"/>
                  <a:gd name="T21" fmla="*/ 68 h 103"/>
                  <a:gd name="T22" fmla="*/ 30 w 56"/>
                  <a:gd name="T23" fmla="*/ 93 h 103"/>
                  <a:gd name="T24" fmla="*/ 30 w 56"/>
                  <a:gd name="T25" fmla="*/ 103 h 103"/>
                  <a:gd name="T26" fmla="*/ 23 w 56"/>
                  <a:gd name="T27" fmla="*/ 103 h 103"/>
                  <a:gd name="T28" fmla="*/ 23 w 56"/>
                  <a:gd name="T29" fmla="*/ 92 h 103"/>
                  <a:gd name="T30" fmla="*/ 10 w 56"/>
                  <a:gd name="T31" fmla="*/ 86 h 103"/>
                  <a:gd name="T32" fmla="*/ 10 w 56"/>
                  <a:gd name="T33" fmla="*/ 92 h 103"/>
                  <a:gd name="T34" fmla="*/ 0 w 56"/>
                  <a:gd name="T35" fmla="*/ 92 h 103"/>
                  <a:gd name="T36" fmla="*/ 0 w 56"/>
                  <a:gd name="T37" fmla="*/ 65 h 103"/>
                  <a:gd name="T38" fmla="*/ 10 w 56"/>
                  <a:gd name="T39" fmla="*/ 65 h 103"/>
                  <a:gd name="T40" fmla="*/ 23 w 56"/>
                  <a:gd name="T41" fmla="*/ 80 h 103"/>
                  <a:gd name="T42" fmla="*/ 23 w 56"/>
                  <a:gd name="T43" fmla="*/ 55 h 103"/>
                  <a:gd name="T44" fmla="*/ 1 w 56"/>
                  <a:gd name="T45" fmla="*/ 33 h 103"/>
                  <a:gd name="T46" fmla="*/ 23 w 56"/>
                  <a:gd name="T47" fmla="*/ 9 h 103"/>
                  <a:gd name="T48" fmla="*/ 23 w 56"/>
                  <a:gd name="T49" fmla="*/ 0 h 103"/>
                  <a:gd name="T50" fmla="*/ 23 w 56"/>
                  <a:gd name="T51" fmla="*/ 20 h 103"/>
                  <a:gd name="T52" fmla="*/ 14 w 56"/>
                  <a:gd name="T53" fmla="*/ 29 h 103"/>
                  <a:gd name="T54" fmla="*/ 23 w 56"/>
                  <a:gd name="T55" fmla="*/ 40 h 103"/>
                  <a:gd name="T56" fmla="*/ 23 w 56"/>
                  <a:gd name="T57" fmla="*/ 20 h 103"/>
                  <a:gd name="T58" fmla="*/ 30 w 56"/>
                  <a:gd name="T59" fmla="*/ 81 h 103"/>
                  <a:gd name="T60" fmla="*/ 42 w 56"/>
                  <a:gd name="T61" fmla="*/ 69 h 103"/>
                  <a:gd name="T62" fmla="*/ 30 w 56"/>
                  <a:gd name="T63" fmla="*/ 57 h 103"/>
                  <a:gd name="T64" fmla="*/ 30 w 56"/>
                  <a:gd name="T65" fmla="*/ 81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6" h="103">
                    <a:moveTo>
                      <a:pt x="23" y="0"/>
                    </a:moveTo>
                    <a:cubicBezTo>
                      <a:pt x="30" y="0"/>
                      <a:pt x="30" y="0"/>
                      <a:pt x="30" y="0"/>
                    </a:cubicBezTo>
                    <a:cubicBezTo>
                      <a:pt x="30" y="9"/>
                      <a:pt x="30" y="9"/>
                      <a:pt x="30" y="9"/>
                    </a:cubicBezTo>
                    <a:cubicBezTo>
                      <a:pt x="34" y="10"/>
                      <a:pt x="38" y="12"/>
                      <a:pt x="41" y="14"/>
                    </a:cubicBezTo>
                    <a:cubicBezTo>
                      <a:pt x="41" y="10"/>
                      <a:pt x="41" y="10"/>
                      <a:pt x="41" y="10"/>
                    </a:cubicBezTo>
                    <a:cubicBezTo>
                      <a:pt x="51" y="10"/>
                      <a:pt x="51" y="10"/>
                      <a:pt x="51" y="10"/>
                    </a:cubicBezTo>
                    <a:cubicBezTo>
                      <a:pt x="51" y="34"/>
                      <a:pt x="51" y="34"/>
                      <a:pt x="51" y="34"/>
                    </a:cubicBezTo>
                    <a:cubicBezTo>
                      <a:pt x="42" y="34"/>
                      <a:pt x="42" y="34"/>
                      <a:pt x="42" y="34"/>
                    </a:cubicBezTo>
                    <a:cubicBezTo>
                      <a:pt x="41" y="27"/>
                      <a:pt x="37" y="22"/>
                      <a:pt x="30" y="20"/>
                    </a:cubicBezTo>
                    <a:cubicBezTo>
                      <a:pt x="30" y="42"/>
                      <a:pt x="30" y="42"/>
                      <a:pt x="30" y="42"/>
                    </a:cubicBezTo>
                    <a:cubicBezTo>
                      <a:pt x="44" y="46"/>
                      <a:pt x="56" y="52"/>
                      <a:pt x="56" y="68"/>
                    </a:cubicBezTo>
                    <a:cubicBezTo>
                      <a:pt x="56" y="80"/>
                      <a:pt x="47" y="93"/>
                      <a:pt x="30" y="93"/>
                    </a:cubicBezTo>
                    <a:cubicBezTo>
                      <a:pt x="30" y="103"/>
                      <a:pt x="30" y="103"/>
                      <a:pt x="30" y="103"/>
                    </a:cubicBezTo>
                    <a:cubicBezTo>
                      <a:pt x="23" y="103"/>
                      <a:pt x="23" y="103"/>
                      <a:pt x="23" y="103"/>
                    </a:cubicBezTo>
                    <a:cubicBezTo>
                      <a:pt x="23" y="92"/>
                      <a:pt x="23" y="92"/>
                      <a:pt x="23" y="92"/>
                    </a:cubicBezTo>
                    <a:cubicBezTo>
                      <a:pt x="18" y="92"/>
                      <a:pt x="13" y="89"/>
                      <a:pt x="10" y="86"/>
                    </a:cubicBezTo>
                    <a:cubicBezTo>
                      <a:pt x="10" y="92"/>
                      <a:pt x="10" y="92"/>
                      <a:pt x="10" y="92"/>
                    </a:cubicBezTo>
                    <a:cubicBezTo>
                      <a:pt x="0" y="92"/>
                      <a:pt x="0" y="92"/>
                      <a:pt x="0" y="92"/>
                    </a:cubicBezTo>
                    <a:cubicBezTo>
                      <a:pt x="0" y="65"/>
                      <a:pt x="0" y="65"/>
                      <a:pt x="0" y="65"/>
                    </a:cubicBezTo>
                    <a:cubicBezTo>
                      <a:pt x="10" y="65"/>
                      <a:pt x="10" y="65"/>
                      <a:pt x="10" y="65"/>
                    </a:cubicBezTo>
                    <a:cubicBezTo>
                      <a:pt x="10" y="72"/>
                      <a:pt x="16" y="79"/>
                      <a:pt x="23" y="80"/>
                    </a:cubicBezTo>
                    <a:cubicBezTo>
                      <a:pt x="23" y="55"/>
                      <a:pt x="23" y="55"/>
                      <a:pt x="23" y="55"/>
                    </a:cubicBezTo>
                    <a:cubicBezTo>
                      <a:pt x="12" y="51"/>
                      <a:pt x="1" y="45"/>
                      <a:pt x="1" y="33"/>
                    </a:cubicBezTo>
                    <a:cubicBezTo>
                      <a:pt x="1" y="19"/>
                      <a:pt x="10" y="9"/>
                      <a:pt x="23" y="9"/>
                    </a:cubicBezTo>
                    <a:lnTo>
                      <a:pt x="23" y="0"/>
                    </a:lnTo>
                    <a:close/>
                    <a:moveTo>
                      <a:pt x="23" y="20"/>
                    </a:moveTo>
                    <a:cubicBezTo>
                      <a:pt x="18" y="20"/>
                      <a:pt x="14" y="24"/>
                      <a:pt x="14" y="29"/>
                    </a:cubicBezTo>
                    <a:cubicBezTo>
                      <a:pt x="14" y="35"/>
                      <a:pt x="18" y="38"/>
                      <a:pt x="23" y="40"/>
                    </a:cubicBezTo>
                    <a:lnTo>
                      <a:pt x="23" y="20"/>
                    </a:lnTo>
                    <a:close/>
                    <a:moveTo>
                      <a:pt x="30" y="81"/>
                    </a:moveTo>
                    <a:cubicBezTo>
                      <a:pt x="37" y="81"/>
                      <a:pt x="42" y="76"/>
                      <a:pt x="42" y="69"/>
                    </a:cubicBezTo>
                    <a:cubicBezTo>
                      <a:pt x="42" y="61"/>
                      <a:pt x="36" y="59"/>
                      <a:pt x="30" y="57"/>
                    </a:cubicBezTo>
                    <a:lnTo>
                      <a:pt x="30" y="8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92934"/>
                  </a:solidFill>
                  <a:effectLst/>
                  <a:uLnTx/>
                  <a:uFillTx/>
                  <a:latin typeface="Arial" charset="0"/>
                  <a:ea typeface="+mn-ea"/>
                  <a:cs typeface="+mn-cs"/>
                </a:endParaRPr>
              </a:p>
            </p:txBody>
          </p:sp>
        </p:grpSp>
      </p:grpSp>
      <p:grpSp>
        <p:nvGrpSpPr>
          <p:cNvPr id="10" name="Group 9"/>
          <p:cNvGrpSpPr/>
          <p:nvPr/>
        </p:nvGrpSpPr>
        <p:grpSpPr>
          <a:xfrm>
            <a:off x="5205903" y="2842364"/>
            <a:ext cx="2249154" cy="367793"/>
            <a:chOff x="5205903" y="2842364"/>
            <a:chExt cx="2249154" cy="367793"/>
          </a:xfrm>
        </p:grpSpPr>
        <p:sp>
          <p:nvSpPr>
            <p:cNvPr id="90" name="Rectangle 89"/>
            <p:cNvSpPr/>
            <p:nvPr/>
          </p:nvSpPr>
          <p:spPr>
            <a:xfrm>
              <a:off x="5681173" y="2856214"/>
              <a:ext cx="1773884" cy="353943"/>
            </a:xfrm>
            <a:prstGeom prst="rect">
              <a:avLst/>
            </a:prstGeom>
          </p:spPr>
          <p:txBody>
            <a:bodyPr wrap="none">
              <a:spAutoFit/>
            </a:bodyPr>
            <a:lstStyle/>
            <a:p>
              <a:pPr marL="0" marR="0" lvl="0" indent="0" algn="l" defTabSz="914400" rtl="0" eaLnBrk="1" fontAlgn="base" latinLnBrk="0" hangingPunct="1">
                <a:lnSpc>
                  <a:spcPct val="85000"/>
                </a:lnSpc>
                <a:spcBef>
                  <a:spcPct val="0"/>
                </a:spcBef>
                <a:spcAft>
                  <a:spcPct val="0"/>
                </a:spcAft>
                <a:buClrTx/>
                <a:buSzTx/>
                <a:buFontTx/>
                <a:buNone/>
                <a:tabLst/>
                <a:defRPr/>
              </a:pPr>
              <a:r>
                <a:rPr kumimoji="1" lang="en-US" sz="2000" b="0" i="0" u="none" strike="noStrike" kern="1200" cap="none" spc="0" normalizeH="0" baseline="0" noProof="0" dirty="0">
                  <a:ln>
                    <a:noFill/>
                  </a:ln>
                  <a:solidFill>
                    <a:srgbClr val="FFFFFF"/>
                  </a:solidFill>
                  <a:effectLst/>
                  <a:uLnTx/>
                  <a:uFillTx/>
                  <a:latin typeface="Rockwell" panose="02060603020205020403" pitchFamily="18" charset="0"/>
                  <a:ea typeface="+mn-ea"/>
                  <a:cs typeface="+mn-cs"/>
                </a:rPr>
                <a:t>Earnings Test</a:t>
              </a:r>
            </a:p>
          </p:txBody>
        </p:sp>
        <p:grpSp>
          <p:nvGrpSpPr>
            <p:cNvPr id="26" name="Group 25"/>
            <p:cNvGrpSpPr/>
            <p:nvPr/>
          </p:nvGrpSpPr>
          <p:grpSpPr>
            <a:xfrm>
              <a:off x="5205903" y="2842364"/>
              <a:ext cx="266890" cy="309592"/>
              <a:chOff x="5117880" y="2651520"/>
              <a:chExt cx="344874" cy="400054"/>
            </a:xfrm>
          </p:grpSpPr>
          <p:sp>
            <p:nvSpPr>
              <p:cNvPr id="25" name="Rectangle 24"/>
              <p:cNvSpPr/>
              <p:nvPr/>
            </p:nvSpPr>
            <p:spPr>
              <a:xfrm>
                <a:off x="5170884" y="2780766"/>
                <a:ext cx="245269" cy="2219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nvGrpSpPr>
              <p:cNvPr id="192" name="Group 191"/>
              <p:cNvGrpSpPr/>
              <p:nvPr/>
            </p:nvGrpSpPr>
            <p:grpSpPr>
              <a:xfrm>
                <a:off x="5117880" y="2651520"/>
                <a:ext cx="344874" cy="400054"/>
                <a:chOff x="6777038" y="617538"/>
                <a:chExt cx="674687" cy="782638"/>
              </a:xfrm>
              <a:solidFill>
                <a:schemeClr val="accent1"/>
              </a:solidFill>
            </p:grpSpPr>
            <p:sp>
              <p:nvSpPr>
                <p:cNvPr id="193" name="Freeform 16"/>
                <p:cNvSpPr>
                  <a:spLocks/>
                </p:cNvSpPr>
                <p:nvPr/>
              </p:nvSpPr>
              <p:spPr bwMode="auto">
                <a:xfrm>
                  <a:off x="7223125" y="617538"/>
                  <a:ext cx="228600" cy="223838"/>
                </a:xfrm>
                <a:custGeom>
                  <a:avLst/>
                  <a:gdLst/>
                  <a:ahLst/>
                  <a:cxnLst>
                    <a:cxn ang="0">
                      <a:pos x="19" y="13"/>
                    </a:cxn>
                    <a:cxn ang="0">
                      <a:pos x="0" y="2"/>
                    </a:cxn>
                    <a:cxn ang="0">
                      <a:pos x="10" y="25"/>
                    </a:cxn>
                    <a:cxn ang="0">
                      <a:pos x="10" y="37"/>
                    </a:cxn>
                    <a:cxn ang="0">
                      <a:pos x="24" y="52"/>
                    </a:cxn>
                    <a:cxn ang="0">
                      <a:pos x="33" y="52"/>
                    </a:cxn>
                    <a:cxn ang="0">
                      <a:pos x="59" y="60"/>
                    </a:cxn>
                    <a:cxn ang="0">
                      <a:pos x="44" y="41"/>
                    </a:cxn>
                    <a:cxn ang="0">
                      <a:pos x="19" y="13"/>
                    </a:cxn>
                  </a:cxnLst>
                  <a:rect l="0" t="0" r="r" b="b"/>
                  <a:pathLst>
                    <a:path w="61" h="60">
                      <a:moveTo>
                        <a:pt x="19" y="13"/>
                      </a:moveTo>
                      <a:cubicBezTo>
                        <a:pt x="14" y="7"/>
                        <a:pt x="0" y="0"/>
                        <a:pt x="0" y="2"/>
                      </a:cubicBezTo>
                      <a:cubicBezTo>
                        <a:pt x="0" y="4"/>
                        <a:pt x="10" y="11"/>
                        <a:pt x="10" y="25"/>
                      </a:cubicBezTo>
                      <a:cubicBezTo>
                        <a:pt x="10" y="37"/>
                        <a:pt x="10" y="37"/>
                        <a:pt x="10" y="37"/>
                      </a:cubicBezTo>
                      <a:cubicBezTo>
                        <a:pt x="10" y="45"/>
                        <a:pt x="16" y="52"/>
                        <a:pt x="24" y="52"/>
                      </a:cubicBezTo>
                      <a:cubicBezTo>
                        <a:pt x="33" y="52"/>
                        <a:pt x="33" y="52"/>
                        <a:pt x="33" y="52"/>
                      </a:cubicBezTo>
                      <a:cubicBezTo>
                        <a:pt x="49" y="51"/>
                        <a:pt x="57" y="60"/>
                        <a:pt x="59" y="60"/>
                      </a:cubicBezTo>
                      <a:cubicBezTo>
                        <a:pt x="61" y="60"/>
                        <a:pt x="50" y="46"/>
                        <a:pt x="44" y="41"/>
                      </a:cubicBezTo>
                      <a:lnTo>
                        <a:pt x="19" y="13"/>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94" name="Freeform 17"/>
                <p:cNvSpPr>
                  <a:spLocks noEditPoints="1"/>
                </p:cNvSpPr>
                <p:nvPr/>
              </p:nvSpPr>
              <p:spPr bwMode="auto">
                <a:xfrm>
                  <a:off x="6777038" y="617538"/>
                  <a:ext cx="663575" cy="782638"/>
                </a:xfrm>
                <a:custGeom>
                  <a:avLst/>
                  <a:gdLst/>
                  <a:ahLst/>
                  <a:cxnLst>
                    <a:cxn ang="0">
                      <a:pos x="163" y="62"/>
                    </a:cxn>
                    <a:cxn ang="0">
                      <a:pos x="132" y="63"/>
                    </a:cxn>
                    <a:cxn ang="0">
                      <a:pos x="117" y="49"/>
                    </a:cxn>
                    <a:cxn ang="0">
                      <a:pos x="116" y="15"/>
                    </a:cxn>
                    <a:cxn ang="0">
                      <a:pos x="101" y="0"/>
                    </a:cxn>
                    <a:cxn ang="0">
                      <a:pos x="14" y="0"/>
                    </a:cxn>
                    <a:cxn ang="0">
                      <a:pos x="0" y="15"/>
                    </a:cxn>
                    <a:cxn ang="0">
                      <a:pos x="0" y="194"/>
                    </a:cxn>
                    <a:cxn ang="0">
                      <a:pos x="14" y="209"/>
                    </a:cxn>
                    <a:cxn ang="0">
                      <a:pos x="163" y="209"/>
                    </a:cxn>
                    <a:cxn ang="0">
                      <a:pos x="177" y="194"/>
                    </a:cxn>
                    <a:cxn ang="0">
                      <a:pos x="177" y="77"/>
                    </a:cxn>
                    <a:cxn ang="0">
                      <a:pos x="163" y="62"/>
                    </a:cxn>
                    <a:cxn ang="0">
                      <a:pos x="132" y="87"/>
                    </a:cxn>
                    <a:cxn ang="0">
                      <a:pos x="84" y="165"/>
                    </a:cxn>
                    <a:cxn ang="0">
                      <a:pos x="77" y="171"/>
                    </a:cxn>
                    <a:cxn ang="0">
                      <a:pos x="74" y="170"/>
                    </a:cxn>
                    <a:cxn ang="0">
                      <a:pos x="70" y="166"/>
                    </a:cxn>
                    <a:cxn ang="0">
                      <a:pos x="69" y="166"/>
                    </a:cxn>
                    <a:cxn ang="0">
                      <a:pos x="45" y="128"/>
                    </a:cxn>
                    <a:cxn ang="0">
                      <a:pos x="48" y="117"/>
                    </a:cxn>
                    <a:cxn ang="0">
                      <a:pos x="59" y="120"/>
                    </a:cxn>
                    <a:cxn ang="0">
                      <a:pos x="75" y="144"/>
                    </a:cxn>
                    <a:cxn ang="0">
                      <a:pos x="117" y="81"/>
                    </a:cxn>
                    <a:cxn ang="0">
                      <a:pos x="128" y="77"/>
                    </a:cxn>
                    <a:cxn ang="0">
                      <a:pos x="132" y="87"/>
                    </a:cxn>
                  </a:cxnLst>
                  <a:rect l="0" t="0" r="r" b="b"/>
                  <a:pathLst>
                    <a:path w="177" h="209">
                      <a:moveTo>
                        <a:pt x="163" y="62"/>
                      </a:moveTo>
                      <a:cubicBezTo>
                        <a:pt x="132" y="63"/>
                        <a:pt x="132" y="63"/>
                        <a:pt x="132" y="63"/>
                      </a:cubicBezTo>
                      <a:cubicBezTo>
                        <a:pt x="124" y="63"/>
                        <a:pt x="117" y="57"/>
                        <a:pt x="117" y="49"/>
                      </a:cubicBezTo>
                      <a:cubicBezTo>
                        <a:pt x="116" y="15"/>
                        <a:pt x="116" y="15"/>
                        <a:pt x="116" y="15"/>
                      </a:cubicBezTo>
                      <a:cubicBezTo>
                        <a:pt x="116" y="7"/>
                        <a:pt x="109" y="0"/>
                        <a:pt x="101" y="0"/>
                      </a:cubicBezTo>
                      <a:cubicBezTo>
                        <a:pt x="14" y="0"/>
                        <a:pt x="14" y="0"/>
                        <a:pt x="14" y="0"/>
                      </a:cubicBezTo>
                      <a:cubicBezTo>
                        <a:pt x="6" y="0"/>
                        <a:pt x="0" y="7"/>
                        <a:pt x="0" y="15"/>
                      </a:cubicBezTo>
                      <a:cubicBezTo>
                        <a:pt x="0" y="194"/>
                        <a:pt x="0" y="194"/>
                        <a:pt x="0" y="194"/>
                      </a:cubicBezTo>
                      <a:cubicBezTo>
                        <a:pt x="0" y="202"/>
                        <a:pt x="6" y="209"/>
                        <a:pt x="14" y="209"/>
                      </a:cubicBezTo>
                      <a:cubicBezTo>
                        <a:pt x="163" y="209"/>
                        <a:pt x="163" y="209"/>
                        <a:pt x="163" y="209"/>
                      </a:cubicBezTo>
                      <a:cubicBezTo>
                        <a:pt x="171" y="209"/>
                        <a:pt x="177" y="202"/>
                        <a:pt x="177" y="194"/>
                      </a:cubicBezTo>
                      <a:cubicBezTo>
                        <a:pt x="177" y="77"/>
                        <a:pt x="177" y="77"/>
                        <a:pt x="177" y="77"/>
                      </a:cubicBezTo>
                      <a:cubicBezTo>
                        <a:pt x="177" y="69"/>
                        <a:pt x="171" y="62"/>
                        <a:pt x="163" y="62"/>
                      </a:cubicBezTo>
                      <a:close/>
                      <a:moveTo>
                        <a:pt x="132" y="87"/>
                      </a:moveTo>
                      <a:cubicBezTo>
                        <a:pt x="84" y="165"/>
                        <a:pt x="84" y="165"/>
                        <a:pt x="84" y="165"/>
                      </a:cubicBezTo>
                      <a:cubicBezTo>
                        <a:pt x="83" y="169"/>
                        <a:pt x="80" y="171"/>
                        <a:pt x="77" y="171"/>
                      </a:cubicBezTo>
                      <a:cubicBezTo>
                        <a:pt x="76" y="171"/>
                        <a:pt x="75" y="170"/>
                        <a:pt x="74" y="170"/>
                      </a:cubicBezTo>
                      <a:cubicBezTo>
                        <a:pt x="72" y="169"/>
                        <a:pt x="71" y="168"/>
                        <a:pt x="70" y="166"/>
                      </a:cubicBezTo>
                      <a:cubicBezTo>
                        <a:pt x="70" y="166"/>
                        <a:pt x="69" y="166"/>
                        <a:pt x="69" y="166"/>
                      </a:cubicBezTo>
                      <a:cubicBezTo>
                        <a:pt x="45" y="128"/>
                        <a:pt x="45" y="128"/>
                        <a:pt x="45" y="128"/>
                      </a:cubicBezTo>
                      <a:cubicBezTo>
                        <a:pt x="43" y="124"/>
                        <a:pt x="44" y="119"/>
                        <a:pt x="48" y="117"/>
                      </a:cubicBezTo>
                      <a:cubicBezTo>
                        <a:pt x="52" y="115"/>
                        <a:pt x="57" y="116"/>
                        <a:pt x="59" y="120"/>
                      </a:cubicBezTo>
                      <a:cubicBezTo>
                        <a:pt x="75" y="144"/>
                        <a:pt x="75" y="144"/>
                        <a:pt x="75" y="144"/>
                      </a:cubicBezTo>
                      <a:cubicBezTo>
                        <a:pt x="117" y="81"/>
                        <a:pt x="117" y="81"/>
                        <a:pt x="117" y="81"/>
                      </a:cubicBezTo>
                      <a:cubicBezTo>
                        <a:pt x="119" y="77"/>
                        <a:pt x="123" y="75"/>
                        <a:pt x="128" y="77"/>
                      </a:cubicBezTo>
                      <a:cubicBezTo>
                        <a:pt x="132" y="78"/>
                        <a:pt x="134" y="83"/>
                        <a:pt x="132" y="87"/>
                      </a:cubicBezTo>
                      <a:close/>
                    </a:path>
                  </a:pathLst>
                </a:custGeom>
                <a:solidFill>
                  <a:srgbClr val="013A94"/>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grpSp>
        </p:grpSp>
      </p:grpSp>
      <p:grpSp>
        <p:nvGrpSpPr>
          <p:cNvPr id="13" name="Group 12"/>
          <p:cNvGrpSpPr/>
          <p:nvPr/>
        </p:nvGrpSpPr>
        <p:grpSpPr>
          <a:xfrm>
            <a:off x="5187320" y="4630909"/>
            <a:ext cx="3170483" cy="353943"/>
            <a:chOff x="5187320" y="4630909"/>
            <a:chExt cx="3170483" cy="353943"/>
          </a:xfrm>
        </p:grpSpPr>
        <p:sp>
          <p:nvSpPr>
            <p:cNvPr id="96" name="Rectangle 95"/>
            <p:cNvSpPr/>
            <p:nvPr/>
          </p:nvSpPr>
          <p:spPr>
            <a:xfrm>
              <a:off x="5681173" y="4630909"/>
              <a:ext cx="2676630" cy="353943"/>
            </a:xfrm>
            <a:prstGeom prst="rect">
              <a:avLst/>
            </a:prstGeom>
          </p:spPr>
          <p:txBody>
            <a:bodyPr wrap="none">
              <a:spAutoFit/>
            </a:bodyPr>
            <a:lstStyle/>
            <a:p>
              <a:pPr marL="0" marR="0" lvl="0" indent="0" algn="l" defTabSz="914400" rtl="0" eaLnBrk="1" fontAlgn="base" latinLnBrk="0" hangingPunct="1">
                <a:lnSpc>
                  <a:spcPct val="85000"/>
                </a:lnSpc>
                <a:spcBef>
                  <a:spcPct val="0"/>
                </a:spcBef>
                <a:spcAft>
                  <a:spcPct val="0"/>
                </a:spcAft>
                <a:buClrTx/>
                <a:buSzTx/>
                <a:buFontTx/>
                <a:buNone/>
                <a:tabLst/>
                <a:defRPr/>
              </a:pPr>
              <a:r>
                <a:rPr kumimoji="1" lang="en-US" sz="2000" b="0" i="0" u="none" strike="noStrike" kern="1200" cap="none" spc="0" normalizeH="0" baseline="0" noProof="0" dirty="0">
                  <a:ln>
                    <a:noFill/>
                  </a:ln>
                  <a:solidFill>
                    <a:srgbClr val="FFFFFF"/>
                  </a:solidFill>
                  <a:effectLst/>
                  <a:uLnTx/>
                  <a:uFillTx/>
                  <a:latin typeface="Rockwell" panose="02060603020205020403" pitchFamily="18" charset="0"/>
                  <a:ea typeface="+mn-ea"/>
                  <a:cs typeface="+mn-cs"/>
                </a:rPr>
                <a:t>Inflation Adjustments</a:t>
              </a:r>
            </a:p>
          </p:txBody>
        </p:sp>
        <p:grpSp>
          <p:nvGrpSpPr>
            <p:cNvPr id="27" name="Group 26"/>
            <p:cNvGrpSpPr/>
            <p:nvPr/>
          </p:nvGrpSpPr>
          <p:grpSpPr>
            <a:xfrm>
              <a:off x="5187320" y="4632749"/>
              <a:ext cx="304056" cy="303658"/>
              <a:chOff x="5457543" y="3205221"/>
              <a:chExt cx="498424" cy="497771"/>
            </a:xfrm>
          </p:grpSpPr>
          <p:sp>
            <p:nvSpPr>
              <p:cNvPr id="197" name="Freeform 87"/>
              <p:cNvSpPr>
                <a:spLocks/>
              </p:cNvSpPr>
              <p:nvPr/>
            </p:nvSpPr>
            <p:spPr bwMode="auto">
              <a:xfrm>
                <a:off x="5457543" y="3521214"/>
                <a:ext cx="349874" cy="181778"/>
              </a:xfrm>
              <a:custGeom>
                <a:avLst/>
                <a:gdLst>
                  <a:gd name="T0" fmla="*/ 174 w 537"/>
                  <a:gd name="T1" fmla="*/ 279 h 279"/>
                  <a:gd name="T2" fmla="*/ 179 w 537"/>
                  <a:gd name="T3" fmla="*/ 278 h 279"/>
                  <a:gd name="T4" fmla="*/ 188 w 537"/>
                  <a:gd name="T5" fmla="*/ 270 h 279"/>
                  <a:gd name="T6" fmla="*/ 188 w 537"/>
                  <a:gd name="T7" fmla="*/ 265 h 279"/>
                  <a:gd name="T8" fmla="*/ 184 w 537"/>
                  <a:gd name="T9" fmla="*/ 254 h 279"/>
                  <a:gd name="T10" fmla="*/ 148 w 537"/>
                  <a:gd name="T11" fmla="*/ 217 h 279"/>
                  <a:gd name="T12" fmla="*/ 197 w 537"/>
                  <a:gd name="T13" fmla="*/ 175 h 279"/>
                  <a:gd name="T14" fmla="*/ 254 w 537"/>
                  <a:gd name="T15" fmla="*/ 144 h 279"/>
                  <a:gd name="T16" fmla="*/ 316 w 537"/>
                  <a:gd name="T17" fmla="*/ 126 h 279"/>
                  <a:gd name="T18" fmla="*/ 383 w 537"/>
                  <a:gd name="T19" fmla="*/ 119 h 279"/>
                  <a:gd name="T20" fmla="*/ 404 w 537"/>
                  <a:gd name="T21" fmla="*/ 119 h 279"/>
                  <a:gd name="T22" fmla="*/ 444 w 537"/>
                  <a:gd name="T23" fmla="*/ 124 h 279"/>
                  <a:gd name="T24" fmla="*/ 482 w 537"/>
                  <a:gd name="T25" fmla="*/ 133 h 279"/>
                  <a:gd name="T26" fmla="*/ 520 w 537"/>
                  <a:gd name="T27" fmla="*/ 148 h 279"/>
                  <a:gd name="T28" fmla="*/ 537 w 537"/>
                  <a:gd name="T29" fmla="*/ 157 h 279"/>
                  <a:gd name="T30" fmla="*/ 500 w 537"/>
                  <a:gd name="T31" fmla="*/ 86 h 279"/>
                  <a:gd name="T32" fmla="*/ 473 w 537"/>
                  <a:gd name="T33" fmla="*/ 9 h 279"/>
                  <a:gd name="T34" fmla="*/ 451 w 537"/>
                  <a:gd name="T35" fmla="*/ 6 h 279"/>
                  <a:gd name="T36" fmla="*/ 407 w 537"/>
                  <a:gd name="T37" fmla="*/ 0 h 279"/>
                  <a:gd name="T38" fmla="*/ 383 w 537"/>
                  <a:gd name="T39" fmla="*/ 0 h 279"/>
                  <a:gd name="T40" fmla="*/ 338 w 537"/>
                  <a:gd name="T41" fmla="*/ 2 h 279"/>
                  <a:gd name="T42" fmla="*/ 292 w 537"/>
                  <a:gd name="T43" fmla="*/ 9 h 279"/>
                  <a:gd name="T44" fmla="*/ 248 w 537"/>
                  <a:gd name="T45" fmla="*/ 20 h 279"/>
                  <a:gd name="T46" fmla="*/ 168 w 537"/>
                  <a:gd name="T47" fmla="*/ 55 h 279"/>
                  <a:gd name="T48" fmla="*/ 97 w 537"/>
                  <a:gd name="T49" fmla="*/ 102 h 279"/>
                  <a:gd name="T50" fmla="*/ 28 w 537"/>
                  <a:gd name="T51" fmla="*/ 95 h 279"/>
                  <a:gd name="T52" fmla="*/ 22 w 537"/>
                  <a:gd name="T53" fmla="*/ 91 h 279"/>
                  <a:gd name="T54" fmla="*/ 15 w 537"/>
                  <a:gd name="T55" fmla="*/ 91 h 279"/>
                  <a:gd name="T56" fmla="*/ 6 w 537"/>
                  <a:gd name="T57" fmla="*/ 97 h 279"/>
                  <a:gd name="T58" fmla="*/ 0 w 537"/>
                  <a:gd name="T59" fmla="*/ 108 h 279"/>
                  <a:gd name="T60" fmla="*/ 0 w 537"/>
                  <a:gd name="T61" fmla="*/ 265 h 279"/>
                  <a:gd name="T62" fmla="*/ 2 w 537"/>
                  <a:gd name="T63" fmla="*/ 270 h 279"/>
                  <a:gd name="T64" fmla="*/ 9 w 537"/>
                  <a:gd name="T65" fmla="*/ 278 h 279"/>
                  <a:gd name="T66" fmla="*/ 17 w 537"/>
                  <a:gd name="T67" fmla="*/ 279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37" h="279">
                    <a:moveTo>
                      <a:pt x="17" y="279"/>
                    </a:moveTo>
                    <a:lnTo>
                      <a:pt x="174" y="279"/>
                    </a:lnTo>
                    <a:lnTo>
                      <a:pt x="174" y="279"/>
                    </a:lnTo>
                    <a:lnTo>
                      <a:pt x="179" y="278"/>
                    </a:lnTo>
                    <a:lnTo>
                      <a:pt x="184" y="276"/>
                    </a:lnTo>
                    <a:lnTo>
                      <a:pt x="188" y="270"/>
                    </a:lnTo>
                    <a:lnTo>
                      <a:pt x="188" y="265"/>
                    </a:lnTo>
                    <a:lnTo>
                      <a:pt x="188" y="265"/>
                    </a:lnTo>
                    <a:lnTo>
                      <a:pt x="188" y="259"/>
                    </a:lnTo>
                    <a:lnTo>
                      <a:pt x="184" y="254"/>
                    </a:lnTo>
                    <a:lnTo>
                      <a:pt x="148" y="217"/>
                    </a:lnTo>
                    <a:lnTo>
                      <a:pt x="148" y="217"/>
                    </a:lnTo>
                    <a:lnTo>
                      <a:pt x="172" y="195"/>
                    </a:lnTo>
                    <a:lnTo>
                      <a:pt x="197" y="175"/>
                    </a:lnTo>
                    <a:lnTo>
                      <a:pt x="225" y="159"/>
                    </a:lnTo>
                    <a:lnTo>
                      <a:pt x="254" y="144"/>
                    </a:lnTo>
                    <a:lnTo>
                      <a:pt x="285" y="133"/>
                    </a:lnTo>
                    <a:lnTo>
                      <a:pt x="316" y="126"/>
                    </a:lnTo>
                    <a:lnTo>
                      <a:pt x="349" y="121"/>
                    </a:lnTo>
                    <a:lnTo>
                      <a:pt x="383" y="119"/>
                    </a:lnTo>
                    <a:lnTo>
                      <a:pt x="383" y="119"/>
                    </a:lnTo>
                    <a:lnTo>
                      <a:pt x="404" y="119"/>
                    </a:lnTo>
                    <a:lnTo>
                      <a:pt x="424" y="121"/>
                    </a:lnTo>
                    <a:lnTo>
                      <a:pt x="444" y="124"/>
                    </a:lnTo>
                    <a:lnTo>
                      <a:pt x="464" y="128"/>
                    </a:lnTo>
                    <a:lnTo>
                      <a:pt x="482" y="133"/>
                    </a:lnTo>
                    <a:lnTo>
                      <a:pt x="502" y="141"/>
                    </a:lnTo>
                    <a:lnTo>
                      <a:pt x="520" y="148"/>
                    </a:lnTo>
                    <a:lnTo>
                      <a:pt x="537" y="157"/>
                    </a:lnTo>
                    <a:lnTo>
                      <a:pt x="537" y="157"/>
                    </a:lnTo>
                    <a:lnTo>
                      <a:pt x="517" y="122"/>
                    </a:lnTo>
                    <a:lnTo>
                      <a:pt x="500" y="86"/>
                    </a:lnTo>
                    <a:lnTo>
                      <a:pt x="486" y="48"/>
                    </a:lnTo>
                    <a:lnTo>
                      <a:pt x="473" y="9"/>
                    </a:lnTo>
                    <a:lnTo>
                      <a:pt x="473" y="9"/>
                    </a:lnTo>
                    <a:lnTo>
                      <a:pt x="451" y="6"/>
                    </a:lnTo>
                    <a:lnTo>
                      <a:pt x="429" y="2"/>
                    </a:lnTo>
                    <a:lnTo>
                      <a:pt x="407" y="0"/>
                    </a:lnTo>
                    <a:lnTo>
                      <a:pt x="383" y="0"/>
                    </a:lnTo>
                    <a:lnTo>
                      <a:pt x="383" y="0"/>
                    </a:lnTo>
                    <a:lnTo>
                      <a:pt x="360" y="0"/>
                    </a:lnTo>
                    <a:lnTo>
                      <a:pt x="338" y="2"/>
                    </a:lnTo>
                    <a:lnTo>
                      <a:pt x="314" y="6"/>
                    </a:lnTo>
                    <a:lnTo>
                      <a:pt x="292" y="9"/>
                    </a:lnTo>
                    <a:lnTo>
                      <a:pt x="270" y="15"/>
                    </a:lnTo>
                    <a:lnTo>
                      <a:pt x="248" y="20"/>
                    </a:lnTo>
                    <a:lnTo>
                      <a:pt x="208" y="35"/>
                    </a:lnTo>
                    <a:lnTo>
                      <a:pt x="168" y="55"/>
                    </a:lnTo>
                    <a:lnTo>
                      <a:pt x="132" y="77"/>
                    </a:lnTo>
                    <a:lnTo>
                      <a:pt x="97" y="102"/>
                    </a:lnTo>
                    <a:lnTo>
                      <a:pt x="64" y="132"/>
                    </a:lnTo>
                    <a:lnTo>
                      <a:pt x="28" y="95"/>
                    </a:lnTo>
                    <a:lnTo>
                      <a:pt x="28" y="95"/>
                    </a:lnTo>
                    <a:lnTo>
                      <a:pt x="22" y="91"/>
                    </a:lnTo>
                    <a:lnTo>
                      <a:pt x="15" y="91"/>
                    </a:lnTo>
                    <a:lnTo>
                      <a:pt x="15" y="91"/>
                    </a:lnTo>
                    <a:lnTo>
                      <a:pt x="9" y="93"/>
                    </a:lnTo>
                    <a:lnTo>
                      <a:pt x="6" y="97"/>
                    </a:lnTo>
                    <a:lnTo>
                      <a:pt x="2" y="100"/>
                    </a:lnTo>
                    <a:lnTo>
                      <a:pt x="0" y="108"/>
                    </a:lnTo>
                    <a:lnTo>
                      <a:pt x="0" y="108"/>
                    </a:lnTo>
                    <a:lnTo>
                      <a:pt x="0" y="265"/>
                    </a:lnTo>
                    <a:lnTo>
                      <a:pt x="0" y="265"/>
                    </a:lnTo>
                    <a:lnTo>
                      <a:pt x="2" y="270"/>
                    </a:lnTo>
                    <a:lnTo>
                      <a:pt x="6" y="276"/>
                    </a:lnTo>
                    <a:lnTo>
                      <a:pt x="9" y="278"/>
                    </a:lnTo>
                    <a:lnTo>
                      <a:pt x="17" y="279"/>
                    </a:lnTo>
                    <a:lnTo>
                      <a:pt x="17" y="279"/>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5" tIns="45718" rIns="91435" bIns="45718"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98" name="Freeform 88"/>
              <p:cNvSpPr>
                <a:spLocks/>
              </p:cNvSpPr>
              <p:nvPr/>
            </p:nvSpPr>
            <p:spPr bwMode="auto">
              <a:xfrm>
                <a:off x="5606093" y="3205221"/>
                <a:ext cx="349874" cy="181778"/>
              </a:xfrm>
              <a:custGeom>
                <a:avLst/>
                <a:gdLst>
                  <a:gd name="T0" fmla="*/ 365 w 537"/>
                  <a:gd name="T1" fmla="*/ 0 h 279"/>
                  <a:gd name="T2" fmla="*/ 360 w 537"/>
                  <a:gd name="T3" fmla="*/ 1 h 279"/>
                  <a:gd name="T4" fmla="*/ 351 w 537"/>
                  <a:gd name="T5" fmla="*/ 9 h 279"/>
                  <a:gd name="T6" fmla="*/ 349 w 537"/>
                  <a:gd name="T7" fmla="*/ 14 h 279"/>
                  <a:gd name="T8" fmla="*/ 353 w 537"/>
                  <a:gd name="T9" fmla="*/ 25 h 279"/>
                  <a:gd name="T10" fmla="*/ 391 w 537"/>
                  <a:gd name="T11" fmla="*/ 62 h 279"/>
                  <a:gd name="T12" fmla="*/ 342 w 537"/>
                  <a:gd name="T13" fmla="*/ 104 h 279"/>
                  <a:gd name="T14" fmla="*/ 285 w 537"/>
                  <a:gd name="T15" fmla="*/ 135 h 279"/>
                  <a:gd name="T16" fmla="*/ 221 w 537"/>
                  <a:gd name="T17" fmla="*/ 153 h 279"/>
                  <a:gd name="T18" fmla="*/ 155 w 537"/>
                  <a:gd name="T19" fmla="*/ 160 h 279"/>
                  <a:gd name="T20" fmla="*/ 134 w 537"/>
                  <a:gd name="T21" fmla="*/ 160 h 279"/>
                  <a:gd name="T22" fmla="*/ 93 w 537"/>
                  <a:gd name="T23" fmla="*/ 155 h 279"/>
                  <a:gd name="T24" fmla="*/ 55 w 537"/>
                  <a:gd name="T25" fmla="*/ 146 h 279"/>
                  <a:gd name="T26" fmla="*/ 19 w 537"/>
                  <a:gd name="T27" fmla="*/ 131 h 279"/>
                  <a:gd name="T28" fmla="*/ 0 w 537"/>
                  <a:gd name="T29" fmla="*/ 122 h 279"/>
                  <a:gd name="T30" fmla="*/ 39 w 537"/>
                  <a:gd name="T31" fmla="*/ 193 h 279"/>
                  <a:gd name="T32" fmla="*/ 64 w 537"/>
                  <a:gd name="T33" fmla="*/ 270 h 279"/>
                  <a:gd name="T34" fmla="*/ 86 w 537"/>
                  <a:gd name="T35" fmla="*/ 273 h 279"/>
                  <a:gd name="T36" fmla="*/ 132 w 537"/>
                  <a:gd name="T37" fmla="*/ 279 h 279"/>
                  <a:gd name="T38" fmla="*/ 155 w 537"/>
                  <a:gd name="T39" fmla="*/ 279 h 279"/>
                  <a:gd name="T40" fmla="*/ 201 w 537"/>
                  <a:gd name="T41" fmla="*/ 277 h 279"/>
                  <a:gd name="T42" fmla="*/ 247 w 537"/>
                  <a:gd name="T43" fmla="*/ 270 h 279"/>
                  <a:gd name="T44" fmla="*/ 289 w 537"/>
                  <a:gd name="T45" fmla="*/ 259 h 279"/>
                  <a:gd name="T46" fmla="*/ 371 w 537"/>
                  <a:gd name="T47" fmla="*/ 224 h 279"/>
                  <a:gd name="T48" fmla="*/ 442 w 537"/>
                  <a:gd name="T49" fmla="*/ 175 h 279"/>
                  <a:gd name="T50" fmla="*/ 511 w 537"/>
                  <a:gd name="T51" fmla="*/ 184 h 279"/>
                  <a:gd name="T52" fmla="*/ 517 w 537"/>
                  <a:gd name="T53" fmla="*/ 186 h 279"/>
                  <a:gd name="T54" fmla="*/ 522 w 537"/>
                  <a:gd name="T55" fmla="*/ 188 h 279"/>
                  <a:gd name="T56" fmla="*/ 533 w 537"/>
                  <a:gd name="T57" fmla="*/ 182 h 279"/>
                  <a:gd name="T58" fmla="*/ 537 w 537"/>
                  <a:gd name="T59" fmla="*/ 171 h 279"/>
                  <a:gd name="T60" fmla="*/ 537 w 537"/>
                  <a:gd name="T61" fmla="*/ 14 h 279"/>
                  <a:gd name="T62" fmla="*/ 535 w 537"/>
                  <a:gd name="T63" fmla="*/ 9 h 279"/>
                  <a:gd name="T64" fmla="*/ 528 w 537"/>
                  <a:gd name="T65" fmla="*/ 1 h 279"/>
                  <a:gd name="T66" fmla="*/ 522 w 537"/>
                  <a:gd name="T67" fmla="*/ 0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37" h="279">
                    <a:moveTo>
                      <a:pt x="522" y="0"/>
                    </a:moveTo>
                    <a:lnTo>
                      <a:pt x="365" y="0"/>
                    </a:lnTo>
                    <a:lnTo>
                      <a:pt x="365" y="0"/>
                    </a:lnTo>
                    <a:lnTo>
                      <a:pt x="360" y="1"/>
                    </a:lnTo>
                    <a:lnTo>
                      <a:pt x="354" y="3"/>
                    </a:lnTo>
                    <a:lnTo>
                      <a:pt x="351" y="9"/>
                    </a:lnTo>
                    <a:lnTo>
                      <a:pt x="349" y="14"/>
                    </a:lnTo>
                    <a:lnTo>
                      <a:pt x="349" y="14"/>
                    </a:lnTo>
                    <a:lnTo>
                      <a:pt x="351" y="20"/>
                    </a:lnTo>
                    <a:lnTo>
                      <a:pt x="353" y="25"/>
                    </a:lnTo>
                    <a:lnTo>
                      <a:pt x="391" y="62"/>
                    </a:lnTo>
                    <a:lnTo>
                      <a:pt x="391" y="62"/>
                    </a:lnTo>
                    <a:lnTo>
                      <a:pt x="367" y="84"/>
                    </a:lnTo>
                    <a:lnTo>
                      <a:pt x="342" y="104"/>
                    </a:lnTo>
                    <a:lnTo>
                      <a:pt x="314" y="120"/>
                    </a:lnTo>
                    <a:lnTo>
                      <a:pt x="285" y="135"/>
                    </a:lnTo>
                    <a:lnTo>
                      <a:pt x="254" y="146"/>
                    </a:lnTo>
                    <a:lnTo>
                      <a:pt x="221" y="153"/>
                    </a:lnTo>
                    <a:lnTo>
                      <a:pt x="188" y="158"/>
                    </a:lnTo>
                    <a:lnTo>
                      <a:pt x="155" y="160"/>
                    </a:lnTo>
                    <a:lnTo>
                      <a:pt x="155" y="160"/>
                    </a:lnTo>
                    <a:lnTo>
                      <a:pt x="134" y="160"/>
                    </a:lnTo>
                    <a:lnTo>
                      <a:pt x="113" y="158"/>
                    </a:lnTo>
                    <a:lnTo>
                      <a:pt x="93" y="155"/>
                    </a:lnTo>
                    <a:lnTo>
                      <a:pt x="75" y="151"/>
                    </a:lnTo>
                    <a:lnTo>
                      <a:pt x="55" y="146"/>
                    </a:lnTo>
                    <a:lnTo>
                      <a:pt x="37" y="138"/>
                    </a:lnTo>
                    <a:lnTo>
                      <a:pt x="19" y="131"/>
                    </a:lnTo>
                    <a:lnTo>
                      <a:pt x="0" y="122"/>
                    </a:lnTo>
                    <a:lnTo>
                      <a:pt x="0" y="122"/>
                    </a:lnTo>
                    <a:lnTo>
                      <a:pt x="20" y="157"/>
                    </a:lnTo>
                    <a:lnTo>
                      <a:pt x="39" y="193"/>
                    </a:lnTo>
                    <a:lnTo>
                      <a:pt x="53" y="230"/>
                    </a:lnTo>
                    <a:lnTo>
                      <a:pt x="64" y="270"/>
                    </a:lnTo>
                    <a:lnTo>
                      <a:pt x="64" y="270"/>
                    </a:lnTo>
                    <a:lnTo>
                      <a:pt x="86" y="273"/>
                    </a:lnTo>
                    <a:lnTo>
                      <a:pt x="110" y="277"/>
                    </a:lnTo>
                    <a:lnTo>
                      <a:pt x="132" y="279"/>
                    </a:lnTo>
                    <a:lnTo>
                      <a:pt x="155" y="279"/>
                    </a:lnTo>
                    <a:lnTo>
                      <a:pt x="155" y="279"/>
                    </a:lnTo>
                    <a:lnTo>
                      <a:pt x="177" y="279"/>
                    </a:lnTo>
                    <a:lnTo>
                      <a:pt x="201" y="277"/>
                    </a:lnTo>
                    <a:lnTo>
                      <a:pt x="223" y="273"/>
                    </a:lnTo>
                    <a:lnTo>
                      <a:pt x="247" y="270"/>
                    </a:lnTo>
                    <a:lnTo>
                      <a:pt x="267" y="264"/>
                    </a:lnTo>
                    <a:lnTo>
                      <a:pt x="289" y="259"/>
                    </a:lnTo>
                    <a:lnTo>
                      <a:pt x="331" y="242"/>
                    </a:lnTo>
                    <a:lnTo>
                      <a:pt x="371" y="224"/>
                    </a:lnTo>
                    <a:lnTo>
                      <a:pt x="407" y="202"/>
                    </a:lnTo>
                    <a:lnTo>
                      <a:pt x="442" y="175"/>
                    </a:lnTo>
                    <a:lnTo>
                      <a:pt x="475" y="146"/>
                    </a:lnTo>
                    <a:lnTo>
                      <a:pt x="511" y="184"/>
                    </a:lnTo>
                    <a:lnTo>
                      <a:pt x="511" y="184"/>
                    </a:lnTo>
                    <a:lnTo>
                      <a:pt x="517" y="186"/>
                    </a:lnTo>
                    <a:lnTo>
                      <a:pt x="522" y="188"/>
                    </a:lnTo>
                    <a:lnTo>
                      <a:pt x="522" y="188"/>
                    </a:lnTo>
                    <a:lnTo>
                      <a:pt x="528" y="186"/>
                    </a:lnTo>
                    <a:lnTo>
                      <a:pt x="533" y="182"/>
                    </a:lnTo>
                    <a:lnTo>
                      <a:pt x="535" y="179"/>
                    </a:lnTo>
                    <a:lnTo>
                      <a:pt x="537" y="171"/>
                    </a:lnTo>
                    <a:lnTo>
                      <a:pt x="537" y="171"/>
                    </a:lnTo>
                    <a:lnTo>
                      <a:pt x="537" y="14"/>
                    </a:lnTo>
                    <a:lnTo>
                      <a:pt x="537" y="14"/>
                    </a:lnTo>
                    <a:lnTo>
                      <a:pt x="535" y="9"/>
                    </a:lnTo>
                    <a:lnTo>
                      <a:pt x="533" y="3"/>
                    </a:lnTo>
                    <a:lnTo>
                      <a:pt x="528" y="1"/>
                    </a:lnTo>
                    <a:lnTo>
                      <a:pt x="522" y="0"/>
                    </a:lnTo>
                    <a:lnTo>
                      <a:pt x="522"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5" tIns="45718" rIns="91435" bIns="45718"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99" name="Freeform 90"/>
              <p:cNvSpPr>
                <a:spLocks/>
              </p:cNvSpPr>
              <p:nvPr/>
            </p:nvSpPr>
            <p:spPr bwMode="auto">
              <a:xfrm>
                <a:off x="5774189" y="3353770"/>
                <a:ext cx="181778" cy="349221"/>
              </a:xfrm>
              <a:custGeom>
                <a:avLst/>
                <a:gdLst>
                  <a:gd name="T0" fmla="*/ 279 w 279"/>
                  <a:gd name="T1" fmla="*/ 365 h 536"/>
                  <a:gd name="T2" fmla="*/ 279 w 279"/>
                  <a:gd name="T3" fmla="*/ 357 h 536"/>
                  <a:gd name="T4" fmla="*/ 270 w 279"/>
                  <a:gd name="T5" fmla="*/ 350 h 536"/>
                  <a:gd name="T6" fmla="*/ 264 w 279"/>
                  <a:gd name="T7" fmla="*/ 348 h 536"/>
                  <a:gd name="T8" fmla="*/ 253 w 279"/>
                  <a:gd name="T9" fmla="*/ 352 h 536"/>
                  <a:gd name="T10" fmla="*/ 217 w 279"/>
                  <a:gd name="T11" fmla="*/ 389 h 536"/>
                  <a:gd name="T12" fmla="*/ 175 w 279"/>
                  <a:gd name="T13" fmla="*/ 339 h 536"/>
                  <a:gd name="T14" fmla="*/ 146 w 279"/>
                  <a:gd name="T15" fmla="*/ 283 h 536"/>
                  <a:gd name="T16" fmla="*/ 126 w 279"/>
                  <a:gd name="T17" fmla="*/ 221 h 536"/>
                  <a:gd name="T18" fmla="*/ 118 w 279"/>
                  <a:gd name="T19" fmla="*/ 155 h 536"/>
                  <a:gd name="T20" fmla="*/ 118 w 279"/>
                  <a:gd name="T21" fmla="*/ 133 h 536"/>
                  <a:gd name="T22" fmla="*/ 124 w 279"/>
                  <a:gd name="T23" fmla="*/ 93 h 536"/>
                  <a:gd name="T24" fmla="*/ 135 w 279"/>
                  <a:gd name="T25" fmla="*/ 55 h 536"/>
                  <a:gd name="T26" fmla="*/ 147 w 279"/>
                  <a:gd name="T27" fmla="*/ 16 h 536"/>
                  <a:gd name="T28" fmla="*/ 157 w 279"/>
                  <a:gd name="T29" fmla="*/ 0 h 536"/>
                  <a:gd name="T30" fmla="*/ 85 w 279"/>
                  <a:gd name="T31" fmla="*/ 36 h 536"/>
                  <a:gd name="T32" fmla="*/ 9 w 279"/>
                  <a:gd name="T33" fmla="*/ 64 h 536"/>
                  <a:gd name="T34" fmla="*/ 5 w 279"/>
                  <a:gd name="T35" fmla="*/ 86 h 536"/>
                  <a:gd name="T36" fmla="*/ 1 w 279"/>
                  <a:gd name="T37" fmla="*/ 131 h 536"/>
                  <a:gd name="T38" fmla="*/ 0 w 279"/>
                  <a:gd name="T39" fmla="*/ 155 h 536"/>
                  <a:gd name="T40" fmla="*/ 1 w 279"/>
                  <a:gd name="T41" fmla="*/ 201 h 536"/>
                  <a:gd name="T42" fmla="*/ 9 w 279"/>
                  <a:gd name="T43" fmla="*/ 244 h 536"/>
                  <a:gd name="T44" fmla="*/ 20 w 279"/>
                  <a:gd name="T45" fmla="*/ 288 h 536"/>
                  <a:gd name="T46" fmla="*/ 54 w 279"/>
                  <a:gd name="T47" fmla="*/ 368 h 536"/>
                  <a:gd name="T48" fmla="*/ 104 w 279"/>
                  <a:gd name="T49" fmla="*/ 441 h 536"/>
                  <a:gd name="T50" fmla="*/ 95 w 279"/>
                  <a:gd name="T51" fmla="*/ 511 h 536"/>
                  <a:gd name="T52" fmla="*/ 93 w 279"/>
                  <a:gd name="T53" fmla="*/ 516 h 536"/>
                  <a:gd name="T54" fmla="*/ 91 w 279"/>
                  <a:gd name="T55" fmla="*/ 522 h 536"/>
                  <a:gd name="T56" fmla="*/ 96 w 279"/>
                  <a:gd name="T57" fmla="*/ 533 h 536"/>
                  <a:gd name="T58" fmla="*/ 107 w 279"/>
                  <a:gd name="T59" fmla="*/ 536 h 536"/>
                  <a:gd name="T60" fmla="*/ 264 w 279"/>
                  <a:gd name="T61" fmla="*/ 536 h 536"/>
                  <a:gd name="T62" fmla="*/ 270 w 279"/>
                  <a:gd name="T63" fmla="*/ 535 h 536"/>
                  <a:gd name="T64" fmla="*/ 277 w 279"/>
                  <a:gd name="T65" fmla="*/ 527 h 536"/>
                  <a:gd name="T66" fmla="*/ 279 w 279"/>
                  <a:gd name="T67" fmla="*/ 522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79" h="536">
                    <a:moveTo>
                      <a:pt x="279" y="522"/>
                    </a:moveTo>
                    <a:lnTo>
                      <a:pt x="279" y="365"/>
                    </a:lnTo>
                    <a:lnTo>
                      <a:pt x="279" y="365"/>
                    </a:lnTo>
                    <a:lnTo>
                      <a:pt x="279" y="357"/>
                    </a:lnTo>
                    <a:lnTo>
                      <a:pt x="275" y="354"/>
                    </a:lnTo>
                    <a:lnTo>
                      <a:pt x="270" y="350"/>
                    </a:lnTo>
                    <a:lnTo>
                      <a:pt x="264" y="348"/>
                    </a:lnTo>
                    <a:lnTo>
                      <a:pt x="264" y="348"/>
                    </a:lnTo>
                    <a:lnTo>
                      <a:pt x="259" y="348"/>
                    </a:lnTo>
                    <a:lnTo>
                      <a:pt x="253" y="352"/>
                    </a:lnTo>
                    <a:lnTo>
                      <a:pt x="217" y="389"/>
                    </a:lnTo>
                    <a:lnTo>
                      <a:pt x="217" y="389"/>
                    </a:lnTo>
                    <a:lnTo>
                      <a:pt x="195" y="365"/>
                    </a:lnTo>
                    <a:lnTo>
                      <a:pt x="175" y="339"/>
                    </a:lnTo>
                    <a:lnTo>
                      <a:pt x="158" y="312"/>
                    </a:lnTo>
                    <a:lnTo>
                      <a:pt x="146" y="283"/>
                    </a:lnTo>
                    <a:lnTo>
                      <a:pt x="133" y="253"/>
                    </a:lnTo>
                    <a:lnTo>
                      <a:pt x="126" y="221"/>
                    </a:lnTo>
                    <a:lnTo>
                      <a:pt x="120" y="188"/>
                    </a:lnTo>
                    <a:lnTo>
                      <a:pt x="118" y="155"/>
                    </a:lnTo>
                    <a:lnTo>
                      <a:pt x="118" y="155"/>
                    </a:lnTo>
                    <a:lnTo>
                      <a:pt x="118" y="133"/>
                    </a:lnTo>
                    <a:lnTo>
                      <a:pt x="122" y="113"/>
                    </a:lnTo>
                    <a:lnTo>
                      <a:pt x="124" y="93"/>
                    </a:lnTo>
                    <a:lnTo>
                      <a:pt x="129" y="73"/>
                    </a:lnTo>
                    <a:lnTo>
                      <a:pt x="135" y="55"/>
                    </a:lnTo>
                    <a:lnTo>
                      <a:pt x="140" y="34"/>
                    </a:lnTo>
                    <a:lnTo>
                      <a:pt x="147" y="16"/>
                    </a:lnTo>
                    <a:lnTo>
                      <a:pt x="157" y="0"/>
                    </a:lnTo>
                    <a:lnTo>
                      <a:pt x="157" y="0"/>
                    </a:lnTo>
                    <a:lnTo>
                      <a:pt x="122" y="20"/>
                    </a:lnTo>
                    <a:lnTo>
                      <a:pt x="85" y="36"/>
                    </a:lnTo>
                    <a:lnTo>
                      <a:pt x="49" y="51"/>
                    </a:lnTo>
                    <a:lnTo>
                      <a:pt x="9" y="64"/>
                    </a:lnTo>
                    <a:lnTo>
                      <a:pt x="9" y="64"/>
                    </a:lnTo>
                    <a:lnTo>
                      <a:pt x="5" y="86"/>
                    </a:lnTo>
                    <a:lnTo>
                      <a:pt x="1" y="107"/>
                    </a:lnTo>
                    <a:lnTo>
                      <a:pt x="1" y="131"/>
                    </a:lnTo>
                    <a:lnTo>
                      <a:pt x="0" y="155"/>
                    </a:lnTo>
                    <a:lnTo>
                      <a:pt x="0" y="155"/>
                    </a:lnTo>
                    <a:lnTo>
                      <a:pt x="1" y="177"/>
                    </a:lnTo>
                    <a:lnTo>
                      <a:pt x="1" y="201"/>
                    </a:lnTo>
                    <a:lnTo>
                      <a:pt x="5" y="222"/>
                    </a:lnTo>
                    <a:lnTo>
                      <a:pt x="9" y="244"/>
                    </a:lnTo>
                    <a:lnTo>
                      <a:pt x="14" y="266"/>
                    </a:lnTo>
                    <a:lnTo>
                      <a:pt x="20" y="288"/>
                    </a:lnTo>
                    <a:lnTo>
                      <a:pt x="36" y="330"/>
                    </a:lnTo>
                    <a:lnTo>
                      <a:pt x="54" y="368"/>
                    </a:lnTo>
                    <a:lnTo>
                      <a:pt x="76" y="407"/>
                    </a:lnTo>
                    <a:lnTo>
                      <a:pt x="104" y="441"/>
                    </a:lnTo>
                    <a:lnTo>
                      <a:pt x="133" y="474"/>
                    </a:lnTo>
                    <a:lnTo>
                      <a:pt x="95" y="511"/>
                    </a:lnTo>
                    <a:lnTo>
                      <a:pt x="95" y="511"/>
                    </a:lnTo>
                    <a:lnTo>
                      <a:pt x="93" y="516"/>
                    </a:lnTo>
                    <a:lnTo>
                      <a:pt x="91" y="522"/>
                    </a:lnTo>
                    <a:lnTo>
                      <a:pt x="91" y="522"/>
                    </a:lnTo>
                    <a:lnTo>
                      <a:pt x="93" y="527"/>
                    </a:lnTo>
                    <a:lnTo>
                      <a:pt x="96" y="533"/>
                    </a:lnTo>
                    <a:lnTo>
                      <a:pt x="102" y="535"/>
                    </a:lnTo>
                    <a:lnTo>
                      <a:pt x="107" y="536"/>
                    </a:lnTo>
                    <a:lnTo>
                      <a:pt x="107" y="536"/>
                    </a:lnTo>
                    <a:lnTo>
                      <a:pt x="264" y="536"/>
                    </a:lnTo>
                    <a:lnTo>
                      <a:pt x="264" y="536"/>
                    </a:lnTo>
                    <a:lnTo>
                      <a:pt x="270" y="535"/>
                    </a:lnTo>
                    <a:lnTo>
                      <a:pt x="275" y="533"/>
                    </a:lnTo>
                    <a:lnTo>
                      <a:pt x="277" y="527"/>
                    </a:lnTo>
                    <a:lnTo>
                      <a:pt x="279" y="522"/>
                    </a:lnTo>
                    <a:lnTo>
                      <a:pt x="279" y="522"/>
                    </a:lnTo>
                    <a:close/>
                  </a:path>
                </a:pathLst>
              </a:custGeom>
              <a:solidFill>
                <a:srgbClr val="013A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5" tIns="45718" rIns="91435" bIns="45718"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00" name="Freeform 91"/>
              <p:cNvSpPr>
                <a:spLocks/>
              </p:cNvSpPr>
              <p:nvPr/>
            </p:nvSpPr>
            <p:spPr bwMode="auto">
              <a:xfrm>
                <a:off x="5457543" y="3205221"/>
                <a:ext cx="181778" cy="349221"/>
              </a:xfrm>
              <a:custGeom>
                <a:avLst/>
                <a:gdLst>
                  <a:gd name="T0" fmla="*/ 148 w 279"/>
                  <a:gd name="T1" fmla="*/ 62 h 536"/>
                  <a:gd name="T2" fmla="*/ 203 w 279"/>
                  <a:gd name="T3" fmla="*/ 129 h 536"/>
                  <a:gd name="T4" fmla="*/ 245 w 279"/>
                  <a:gd name="T5" fmla="*/ 206 h 536"/>
                  <a:gd name="T6" fmla="*/ 267 w 279"/>
                  <a:gd name="T7" fmla="*/ 270 h 536"/>
                  <a:gd name="T8" fmla="*/ 276 w 279"/>
                  <a:gd name="T9" fmla="*/ 314 h 536"/>
                  <a:gd name="T10" fmla="*/ 279 w 279"/>
                  <a:gd name="T11" fmla="*/ 359 h 536"/>
                  <a:gd name="T12" fmla="*/ 279 w 279"/>
                  <a:gd name="T13" fmla="*/ 383 h 536"/>
                  <a:gd name="T14" fmla="*/ 278 w 279"/>
                  <a:gd name="T15" fmla="*/ 429 h 536"/>
                  <a:gd name="T16" fmla="*/ 270 w 279"/>
                  <a:gd name="T17" fmla="*/ 472 h 536"/>
                  <a:gd name="T18" fmla="*/ 232 w 279"/>
                  <a:gd name="T19" fmla="*/ 485 h 536"/>
                  <a:gd name="T20" fmla="*/ 157 w 279"/>
                  <a:gd name="T21" fmla="*/ 516 h 536"/>
                  <a:gd name="T22" fmla="*/ 124 w 279"/>
                  <a:gd name="T23" fmla="*/ 536 h 536"/>
                  <a:gd name="T24" fmla="*/ 141 w 279"/>
                  <a:gd name="T25" fmla="*/ 502 h 536"/>
                  <a:gd name="T26" fmla="*/ 152 w 279"/>
                  <a:gd name="T27" fmla="*/ 463 h 536"/>
                  <a:gd name="T28" fmla="*/ 159 w 279"/>
                  <a:gd name="T29" fmla="*/ 423 h 536"/>
                  <a:gd name="T30" fmla="*/ 161 w 279"/>
                  <a:gd name="T31" fmla="*/ 383 h 536"/>
                  <a:gd name="T32" fmla="*/ 161 w 279"/>
                  <a:gd name="T33" fmla="*/ 348 h 536"/>
                  <a:gd name="T34" fmla="*/ 146 w 279"/>
                  <a:gd name="T35" fmla="*/ 283 h 536"/>
                  <a:gd name="T36" fmla="*/ 121 w 279"/>
                  <a:gd name="T37" fmla="*/ 224 h 536"/>
                  <a:gd name="T38" fmla="*/ 86 w 279"/>
                  <a:gd name="T39" fmla="*/ 169 h 536"/>
                  <a:gd name="T40" fmla="*/ 28 w 279"/>
                  <a:gd name="T41" fmla="*/ 184 h 536"/>
                  <a:gd name="T42" fmla="*/ 22 w 279"/>
                  <a:gd name="T43" fmla="*/ 186 h 536"/>
                  <a:gd name="T44" fmla="*/ 15 w 279"/>
                  <a:gd name="T45" fmla="*/ 188 h 536"/>
                  <a:gd name="T46" fmla="*/ 6 w 279"/>
                  <a:gd name="T47" fmla="*/ 182 h 536"/>
                  <a:gd name="T48" fmla="*/ 0 w 279"/>
                  <a:gd name="T49" fmla="*/ 171 h 536"/>
                  <a:gd name="T50" fmla="*/ 0 w 279"/>
                  <a:gd name="T51" fmla="*/ 14 h 536"/>
                  <a:gd name="T52" fmla="*/ 6 w 279"/>
                  <a:gd name="T53" fmla="*/ 3 h 536"/>
                  <a:gd name="T54" fmla="*/ 17 w 279"/>
                  <a:gd name="T55" fmla="*/ 0 h 536"/>
                  <a:gd name="T56" fmla="*/ 174 w 279"/>
                  <a:gd name="T57" fmla="*/ 0 h 536"/>
                  <a:gd name="T58" fmla="*/ 179 w 279"/>
                  <a:gd name="T59" fmla="*/ 1 h 536"/>
                  <a:gd name="T60" fmla="*/ 188 w 279"/>
                  <a:gd name="T61" fmla="*/ 9 h 536"/>
                  <a:gd name="T62" fmla="*/ 188 w 279"/>
                  <a:gd name="T63" fmla="*/ 14 h 536"/>
                  <a:gd name="T64" fmla="*/ 184 w 279"/>
                  <a:gd name="T65" fmla="*/ 25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79" h="536">
                    <a:moveTo>
                      <a:pt x="148" y="62"/>
                    </a:moveTo>
                    <a:lnTo>
                      <a:pt x="148" y="62"/>
                    </a:lnTo>
                    <a:lnTo>
                      <a:pt x="177" y="95"/>
                    </a:lnTo>
                    <a:lnTo>
                      <a:pt x="203" y="129"/>
                    </a:lnTo>
                    <a:lnTo>
                      <a:pt x="226" y="168"/>
                    </a:lnTo>
                    <a:lnTo>
                      <a:pt x="245" y="206"/>
                    </a:lnTo>
                    <a:lnTo>
                      <a:pt x="259" y="248"/>
                    </a:lnTo>
                    <a:lnTo>
                      <a:pt x="267" y="270"/>
                    </a:lnTo>
                    <a:lnTo>
                      <a:pt x="270" y="292"/>
                    </a:lnTo>
                    <a:lnTo>
                      <a:pt x="276" y="314"/>
                    </a:lnTo>
                    <a:lnTo>
                      <a:pt x="278" y="335"/>
                    </a:lnTo>
                    <a:lnTo>
                      <a:pt x="279" y="359"/>
                    </a:lnTo>
                    <a:lnTo>
                      <a:pt x="279" y="383"/>
                    </a:lnTo>
                    <a:lnTo>
                      <a:pt x="279" y="383"/>
                    </a:lnTo>
                    <a:lnTo>
                      <a:pt x="279" y="405"/>
                    </a:lnTo>
                    <a:lnTo>
                      <a:pt x="278" y="429"/>
                    </a:lnTo>
                    <a:lnTo>
                      <a:pt x="276" y="450"/>
                    </a:lnTo>
                    <a:lnTo>
                      <a:pt x="270" y="472"/>
                    </a:lnTo>
                    <a:lnTo>
                      <a:pt x="270" y="472"/>
                    </a:lnTo>
                    <a:lnTo>
                      <a:pt x="232" y="485"/>
                    </a:lnTo>
                    <a:lnTo>
                      <a:pt x="194" y="498"/>
                    </a:lnTo>
                    <a:lnTo>
                      <a:pt x="157" y="516"/>
                    </a:lnTo>
                    <a:lnTo>
                      <a:pt x="124" y="536"/>
                    </a:lnTo>
                    <a:lnTo>
                      <a:pt x="124" y="536"/>
                    </a:lnTo>
                    <a:lnTo>
                      <a:pt x="132" y="518"/>
                    </a:lnTo>
                    <a:lnTo>
                      <a:pt x="141" y="502"/>
                    </a:lnTo>
                    <a:lnTo>
                      <a:pt x="146" y="481"/>
                    </a:lnTo>
                    <a:lnTo>
                      <a:pt x="152" y="463"/>
                    </a:lnTo>
                    <a:lnTo>
                      <a:pt x="155" y="443"/>
                    </a:lnTo>
                    <a:lnTo>
                      <a:pt x="159" y="423"/>
                    </a:lnTo>
                    <a:lnTo>
                      <a:pt x="161" y="403"/>
                    </a:lnTo>
                    <a:lnTo>
                      <a:pt x="161" y="383"/>
                    </a:lnTo>
                    <a:lnTo>
                      <a:pt x="161" y="383"/>
                    </a:lnTo>
                    <a:lnTo>
                      <a:pt x="161" y="348"/>
                    </a:lnTo>
                    <a:lnTo>
                      <a:pt x="155" y="315"/>
                    </a:lnTo>
                    <a:lnTo>
                      <a:pt x="146" y="283"/>
                    </a:lnTo>
                    <a:lnTo>
                      <a:pt x="135" y="253"/>
                    </a:lnTo>
                    <a:lnTo>
                      <a:pt x="121" y="224"/>
                    </a:lnTo>
                    <a:lnTo>
                      <a:pt x="104" y="197"/>
                    </a:lnTo>
                    <a:lnTo>
                      <a:pt x="86" y="169"/>
                    </a:lnTo>
                    <a:lnTo>
                      <a:pt x="64" y="146"/>
                    </a:lnTo>
                    <a:lnTo>
                      <a:pt x="28" y="184"/>
                    </a:lnTo>
                    <a:lnTo>
                      <a:pt x="28" y="184"/>
                    </a:lnTo>
                    <a:lnTo>
                      <a:pt x="22" y="186"/>
                    </a:lnTo>
                    <a:lnTo>
                      <a:pt x="15" y="188"/>
                    </a:lnTo>
                    <a:lnTo>
                      <a:pt x="15" y="188"/>
                    </a:lnTo>
                    <a:lnTo>
                      <a:pt x="9" y="186"/>
                    </a:lnTo>
                    <a:lnTo>
                      <a:pt x="6" y="182"/>
                    </a:lnTo>
                    <a:lnTo>
                      <a:pt x="2" y="179"/>
                    </a:lnTo>
                    <a:lnTo>
                      <a:pt x="0" y="171"/>
                    </a:lnTo>
                    <a:lnTo>
                      <a:pt x="0" y="14"/>
                    </a:lnTo>
                    <a:lnTo>
                      <a:pt x="0" y="14"/>
                    </a:lnTo>
                    <a:lnTo>
                      <a:pt x="2" y="9"/>
                    </a:lnTo>
                    <a:lnTo>
                      <a:pt x="6" y="3"/>
                    </a:lnTo>
                    <a:lnTo>
                      <a:pt x="9" y="1"/>
                    </a:lnTo>
                    <a:lnTo>
                      <a:pt x="17" y="0"/>
                    </a:lnTo>
                    <a:lnTo>
                      <a:pt x="17" y="0"/>
                    </a:lnTo>
                    <a:lnTo>
                      <a:pt x="174" y="0"/>
                    </a:lnTo>
                    <a:lnTo>
                      <a:pt x="174" y="0"/>
                    </a:lnTo>
                    <a:lnTo>
                      <a:pt x="179" y="1"/>
                    </a:lnTo>
                    <a:lnTo>
                      <a:pt x="184" y="3"/>
                    </a:lnTo>
                    <a:lnTo>
                      <a:pt x="188" y="9"/>
                    </a:lnTo>
                    <a:lnTo>
                      <a:pt x="188" y="14"/>
                    </a:lnTo>
                    <a:lnTo>
                      <a:pt x="188" y="14"/>
                    </a:lnTo>
                    <a:lnTo>
                      <a:pt x="188" y="20"/>
                    </a:lnTo>
                    <a:lnTo>
                      <a:pt x="184" y="25"/>
                    </a:lnTo>
                    <a:lnTo>
                      <a:pt x="148" y="62"/>
                    </a:lnTo>
                    <a:close/>
                  </a:path>
                </a:pathLst>
              </a:custGeom>
              <a:solidFill>
                <a:srgbClr val="013A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5" tIns="45718" rIns="91435" bIns="45718"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grpSp>
      </p:grpSp>
      <p:grpSp>
        <p:nvGrpSpPr>
          <p:cNvPr id="9" name="Group 8"/>
          <p:cNvGrpSpPr/>
          <p:nvPr/>
        </p:nvGrpSpPr>
        <p:grpSpPr>
          <a:xfrm>
            <a:off x="5107021" y="2198723"/>
            <a:ext cx="2748402" cy="419869"/>
            <a:chOff x="5145121" y="2198723"/>
            <a:chExt cx="2748402" cy="419869"/>
          </a:xfrm>
        </p:grpSpPr>
        <p:sp>
          <p:nvSpPr>
            <p:cNvPr id="88" name="Rectangle 87"/>
            <p:cNvSpPr/>
            <p:nvPr/>
          </p:nvSpPr>
          <p:spPr>
            <a:xfrm>
              <a:off x="5719273" y="2264649"/>
              <a:ext cx="2174250" cy="353943"/>
            </a:xfrm>
            <a:prstGeom prst="rect">
              <a:avLst/>
            </a:prstGeom>
          </p:spPr>
          <p:txBody>
            <a:bodyPr wrap="none">
              <a:spAutoFit/>
            </a:bodyPr>
            <a:lstStyle/>
            <a:p>
              <a:pPr marL="0" marR="0" lvl="0" indent="0" algn="l" defTabSz="914400" rtl="0" eaLnBrk="1" fontAlgn="base" latinLnBrk="0" hangingPunct="1">
                <a:lnSpc>
                  <a:spcPct val="85000"/>
                </a:lnSpc>
                <a:spcBef>
                  <a:spcPct val="0"/>
                </a:spcBef>
                <a:spcAft>
                  <a:spcPct val="0"/>
                </a:spcAft>
                <a:buClrTx/>
                <a:buSzTx/>
                <a:buFontTx/>
                <a:buNone/>
                <a:tabLst/>
                <a:defRPr/>
              </a:pPr>
              <a:r>
                <a:rPr kumimoji="1" lang="en-US" sz="2000" b="0" i="0" u="none" strike="noStrike" kern="1200" cap="none" spc="0" normalizeH="0" baseline="0" noProof="0" dirty="0">
                  <a:ln>
                    <a:noFill/>
                  </a:ln>
                  <a:solidFill>
                    <a:srgbClr val="FFFFFF"/>
                  </a:solidFill>
                  <a:effectLst/>
                  <a:uLnTx/>
                  <a:uFillTx/>
                  <a:latin typeface="Rockwell" panose="02060603020205020403" pitchFamily="18" charset="0"/>
                  <a:ea typeface="+mn-ea"/>
                  <a:cs typeface="+mn-cs"/>
                </a:rPr>
                <a:t>Survivor Benefits</a:t>
              </a:r>
            </a:p>
          </p:txBody>
        </p:sp>
        <p:grpSp>
          <p:nvGrpSpPr>
            <p:cNvPr id="123" name="Group 122"/>
            <p:cNvGrpSpPr/>
            <p:nvPr/>
          </p:nvGrpSpPr>
          <p:grpSpPr>
            <a:xfrm>
              <a:off x="5145121" y="2198723"/>
              <a:ext cx="388452" cy="388450"/>
              <a:chOff x="4992078" y="2010659"/>
              <a:chExt cx="509566" cy="509564"/>
            </a:xfrm>
            <a:solidFill>
              <a:schemeClr val="accent1">
                <a:lumMod val="60000"/>
                <a:lumOff val="40000"/>
              </a:schemeClr>
            </a:solidFill>
          </p:grpSpPr>
          <p:grpSp>
            <p:nvGrpSpPr>
              <p:cNvPr id="117" name="Group 24"/>
              <p:cNvGrpSpPr>
                <a:grpSpLocks noChangeAspect="1"/>
              </p:cNvGrpSpPr>
              <p:nvPr/>
            </p:nvGrpSpPr>
            <p:grpSpPr bwMode="auto">
              <a:xfrm>
                <a:off x="5259393" y="2068517"/>
                <a:ext cx="174625" cy="201613"/>
                <a:chOff x="3313" y="1303"/>
                <a:chExt cx="110" cy="127"/>
              </a:xfrm>
              <a:grpFill/>
            </p:grpSpPr>
            <p:sp>
              <p:nvSpPr>
                <p:cNvPr id="121" name="Freeform 27"/>
                <p:cNvSpPr>
                  <a:spLocks/>
                </p:cNvSpPr>
                <p:nvPr/>
              </p:nvSpPr>
              <p:spPr bwMode="auto">
                <a:xfrm>
                  <a:off x="3336" y="1303"/>
                  <a:ext cx="64" cy="83"/>
                </a:xfrm>
                <a:custGeom>
                  <a:avLst/>
                  <a:gdLst>
                    <a:gd name="T0" fmla="*/ 219 w 438"/>
                    <a:gd name="T1" fmla="*/ 0 h 574"/>
                    <a:gd name="T2" fmla="*/ 45 w 438"/>
                    <a:gd name="T3" fmla="*/ 88 h 574"/>
                    <a:gd name="T4" fmla="*/ 21 w 438"/>
                    <a:gd name="T5" fmla="*/ 176 h 574"/>
                    <a:gd name="T6" fmla="*/ 20 w 438"/>
                    <a:gd name="T7" fmla="*/ 251 h 574"/>
                    <a:gd name="T8" fmla="*/ 16 w 438"/>
                    <a:gd name="T9" fmla="*/ 253 h 574"/>
                    <a:gd name="T10" fmla="*/ 5 w 438"/>
                    <a:gd name="T11" fmla="*/ 268 h 574"/>
                    <a:gd name="T12" fmla="*/ 0 w 438"/>
                    <a:gd name="T13" fmla="*/ 306 h 574"/>
                    <a:gd name="T14" fmla="*/ 56 w 438"/>
                    <a:gd name="T15" fmla="*/ 430 h 574"/>
                    <a:gd name="T16" fmla="*/ 219 w 438"/>
                    <a:gd name="T17" fmla="*/ 574 h 574"/>
                    <a:gd name="T18" fmla="*/ 382 w 438"/>
                    <a:gd name="T19" fmla="*/ 430 h 574"/>
                    <a:gd name="T20" fmla="*/ 438 w 438"/>
                    <a:gd name="T21" fmla="*/ 306 h 574"/>
                    <a:gd name="T22" fmla="*/ 433 w 438"/>
                    <a:gd name="T23" fmla="*/ 268 h 574"/>
                    <a:gd name="T24" fmla="*/ 422 w 438"/>
                    <a:gd name="T25" fmla="*/ 253 h 574"/>
                    <a:gd name="T26" fmla="*/ 418 w 438"/>
                    <a:gd name="T27" fmla="*/ 251 h 574"/>
                    <a:gd name="T28" fmla="*/ 417 w 438"/>
                    <a:gd name="T29" fmla="*/ 176 h 574"/>
                    <a:gd name="T30" fmla="*/ 384 w 438"/>
                    <a:gd name="T31" fmla="*/ 102 h 574"/>
                    <a:gd name="T32" fmla="*/ 320 w 438"/>
                    <a:gd name="T33" fmla="*/ 22 h 574"/>
                    <a:gd name="T34" fmla="*/ 219 w 438"/>
                    <a:gd name="T35" fmla="*/ 0 h 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38" h="574">
                      <a:moveTo>
                        <a:pt x="219" y="0"/>
                      </a:moveTo>
                      <a:cubicBezTo>
                        <a:pt x="123" y="2"/>
                        <a:pt x="70" y="45"/>
                        <a:pt x="45" y="88"/>
                      </a:cubicBezTo>
                      <a:cubicBezTo>
                        <a:pt x="20" y="132"/>
                        <a:pt x="21" y="175"/>
                        <a:pt x="21" y="176"/>
                      </a:cubicBezTo>
                      <a:cubicBezTo>
                        <a:pt x="21" y="176"/>
                        <a:pt x="20" y="251"/>
                        <a:pt x="20" y="251"/>
                      </a:cubicBezTo>
                      <a:cubicBezTo>
                        <a:pt x="19" y="251"/>
                        <a:pt x="17" y="252"/>
                        <a:pt x="16" y="253"/>
                      </a:cubicBezTo>
                      <a:cubicBezTo>
                        <a:pt x="11" y="257"/>
                        <a:pt x="7" y="262"/>
                        <a:pt x="5" y="268"/>
                      </a:cubicBezTo>
                      <a:cubicBezTo>
                        <a:pt x="0" y="279"/>
                        <a:pt x="0" y="291"/>
                        <a:pt x="0" y="306"/>
                      </a:cubicBezTo>
                      <a:cubicBezTo>
                        <a:pt x="0" y="355"/>
                        <a:pt x="28" y="402"/>
                        <a:pt x="56" y="430"/>
                      </a:cubicBezTo>
                      <a:cubicBezTo>
                        <a:pt x="78" y="511"/>
                        <a:pt x="142" y="572"/>
                        <a:pt x="219" y="574"/>
                      </a:cubicBezTo>
                      <a:cubicBezTo>
                        <a:pt x="296" y="572"/>
                        <a:pt x="360" y="511"/>
                        <a:pt x="382" y="430"/>
                      </a:cubicBezTo>
                      <a:cubicBezTo>
                        <a:pt x="410" y="402"/>
                        <a:pt x="438" y="355"/>
                        <a:pt x="438" y="306"/>
                      </a:cubicBezTo>
                      <a:cubicBezTo>
                        <a:pt x="438" y="291"/>
                        <a:pt x="438" y="279"/>
                        <a:pt x="433" y="268"/>
                      </a:cubicBezTo>
                      <a:cubicBezTo>
                        <a:pt x="431" y="262"/>
                        <a:pt x="428" y="257"/>
                        <a:pt x="422" y="253"/>
                      </a:cubicBezTo>
                      <a:cubicBezTo>
                        <a:pt x="421" y="252"/>
                        <a:pt x="420" y="251"/>
                        <a:pt x="418" y="251"/>
                      </a:cubicBezTo>
                      <a:cubicBezTo>
                        <a:pt x="418" y="251"/>
                        <a:pt x="423" y="212"/>
                        <a:pt x="417" y="176"/>
                      </a:cubicBezTo>
                      <a:cubicBezTo>
                        <a:pt x="412" y="141"/>
                        <a:pt x="403" y="117"/>
                        <a:pt x="384" y="102"/>
                      </a:cubicBezTo>
                      <a:cubicBezTo>
                        <a:pt x="377" y="58"/>
                        <a:pt x="357" y="38"/>
                        <a:pt x="320" y="22"/>
                      </a:cubicBezTo>
                      <a:cubicBezTo>
                        <a:pt x="296" y="11"/>
                        <a:pt x="261" y="1"/>
                        <a:pt x="219"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22" name="Freeform 28"/>
                <p:cNvSpPr>
                  <a:spLocks/>
                </p:cNvSpPr>
                <p:nvPr/>
              </p:nvSpPr>
              <p:spPr bwMode="auto">
                <a:xfrm>
                  <a:off x="3313" y="1377"/>
                  <a:ext cx="110" cy="53"/>
                </a:xfrm>
                <a:custGeom>
                  <a:avLst/>
                  <a:gdLst>
                    <a:gd name="T0" fmla="*/ 222 w 752"/>
                    <a:gd name="T1" fmla="*/ 0 h 366"/>
                    <a:gd name="T2" fmla="*/ 37 w 752"/>
                    <a:gd name="T3" fmla="*/ 82 h 366"/>
                    <a:gd name="T4" fmla="*/ 0 w 752"/>
                    <a:gd name="T5" fmla="*/ 113 h 366"/>
                    <a:gd name="T6" fmla="*/ 59 w 752"/>
                    <a:gd name="T7" fmla="*/ 196 h 366"/>
                    <a:gd name="T8" fmla="*/ 508 w 752"/>
                    <a:gd name="T9" fmla="*/ 315 h 366"/>
                    <a:gd name="T10" fmla="*/ 752 w 752"/>
                    <a:gd name="T11" fmla="*/ 113 h 366"/>
                    <a:gd name="T12" fmla="*/ 715 w 752"/>
                    <a:gd name="T13" fmla="*/ 82 h 366"/>
                    <a:gd name="T14" fmla="*/ 530 w 752"/>
                    <a:gd name="T15" fmla="*/ 0 h 366"/>
                    <a:gd name="T16" fmla="*/ 392 w 752"/>
                    <a:gd name="T17" fmla="*/ 88 h 366"/>
                    <a:gd name="T18" fmla="*/ 222 w 752"/>
                    <a:gd name="T19" fmla="*/ 0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52" h="366">
                      <a:moveTo>
                        <a:pt x="222" y="0"/>
                      </a:moveTo>
                      <a:cubicBezTo>
                        <a:pt x="211" y="4"/>
                        <a:pt x="75" y="57"/>
                        <a:pt x="37" y="82"/>
                      </a:cubicBezTo>
                      <a:cubicBezTo>
                        <a:pt x="23" y="92"/>
                        <a:pt x="11" y="102"/>
                        <a:pt x="0" y="113"/>
                      </a:cubicBezTo>
                      <a:cubicBezTo>
                        <a:pt x="16" y="143"/>
                        <a:pt x="36" y="171"/>
                        <a:pt x="59" y="196"/>
                      </a:cubicBezTo>
                      <a:cubicBezTo>
                        <a:pt x="167" y="320"/>
                        <a:pt x="352" y="366"/>
                        <a:pt x="508" y="315"/>
                      </a:cubicBezTo>
                      <a:cubicBezTo>
                        <a:pt x="613" y="284"/>
                        <a:pt x="700" y="208"/>
                        <a:pt x="752" y="113"/>
                      </a:cubicBezTo>
                      <a:cubicBezTo>
                        <a:pt x="742" y="102"/>
                        <a:pt x="729" y="92"/>
                        <a:pt x="715" y="82"/>
                      </a:cubicBezTo>
                      <a:cubicBezTo>
                        <a:pt x="678" y="57"/>
                        <a:pt x="543" y="5"/>
                        <a:pt x="530" y="0"/>
                      </a:cubicBezTo>
                      <a:cubicBezTo>
                        <a:pt x="499" y="47"/>
                        <a:pt x="449" y="82"/>
                        <a:pt x="392" y="88"/>
                      </a:cubicBezTo>
                      <a:cubicBezTo>
                        <a:pt x="324" y="95"/>
                        <a:pt x="259" y="55"/>
                        <a:pt x="222"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grpSp>
          <p:grpSp>
            <p:nvGrpSpPr>
              <p:cNvPr id="224" name="Group 223"/>
              <p:cNvGrpSpPr/>
              <p:nvPr/>
            </p:nvGrpSpPr>
            <p:grpSpPr>
              <a:xfrm>
                <a:off x="4992078" y="2010659"/>
                <a:ext cx="509566" cy="509564"/>
                <a:chOff x="6054725" y="676275"/>
                <a:chExt cx="1270000" cy="1270000"/>
              </a:xfrm>
              <a:grpFill/>
            </p:grpSpPr>
            <p:sp>
              <p:nvSpPr>
                <p:cNvPr id="225" name="Freeform 32"/>
                <p:cNvSpPr>
                  <a:spLocks noEditPoints="1"/>
                </p:cNvSpPr>
                <p:nvPr/>
              </p:nvSpPr>
              <p:spPr bwMode="auto">
                <a:xfrm>
                  <a:off x="6550024" y="676275"/>
                  <a:ext cx="774701" cy="774702"/>
                </a:xfrm>
                <a:custGeom>
                  <a:avLst/>
                  <a:gdLst>
                    <a:gd name="T0" fmla="*/ 220 w 488"/>
                    <a:gd name="T1" fmla="*/ 2 h 488"/>
                    <a:gd name="T2" fmla="*/ 150 w 488"/>
                    <a:gd name="T3" fmla="*/ 20 h 488"/>
                    <a:gd name="T4" fmla="*/ 90 w 488"/>
                    <a:gd name="T5" fmla="*/ 56 h 488"/>
                    <a:gd name="T6" fmla="*/ 42 w 488"/>
                    <a:gd name="T7" fmla="*/ 108 h 488"/>
                    <a:gd name="T8" fmla="*/ 12 w 488"/>
                    <a:gd name="T9" fmla="*/ 172 h 488"/>
                    <a:gd name="T10" fmla="*/ 0 w 488"/>
                    <a:gd name="T11" fmla="*/ 244 h 488"/>
                    <a:gd name="T12" fmla="*/ 6 w 488"/>
                    <a:gd name="T13" fmla="*/ 292 h 488"/>
                    <a:gd name="T14" fmla="*/ 30 w 488"/>
                    <a:gd name="T15" fmla="*/ 360 h 488"/>
                    <a:gd name="T16" fmla="*/ 72 w 488"/>
                    <a:gd name="T17" fmla="*/ 416 h 488"/>
                    <a:gd name="T18" fmla="*/ 128 w 488"/>
                    <a:gd name="T19" fmla="*/ 458 h 488"/>
                    <a:gd name="T20" fmla="*/ 196 w 488"/>
                    <a:gd name="T21" fmla="*/ 482 h 488"/>
                    <a:gd name="T22" fmla="*/ 244 w 488"/>
                    <a:gd name="T23" fmla="*/ 488 h 488"/>
                    <a:gd name="T24" fmla="*/ 316 w 488"/>
                    <a:gd name="T25" fmla="*/ 476 h 488"/>
                    <a:gd name="T26" fmla="*/ 380 w 488"/>
                    <a:gd name="T27" fmla="*/ 446 h 488"/>
                    <a:gd name="T28" fmla="*/ 432 w 488"/>
                    <a:gd name="T29" fmla="*/ 398 h 488"/>
                    <a:gd name="T30" fmla="*/ 468 w 488"/>
                    <a:gd name="T31" fmla="*/ 338 h 488"/>
                    <a:gd name="T32" fmla="*/ 486 w 488"/>
                    <a:gd name="T33" fmla="*/ 268 h 488"/>
                    <a:gd name="T34" fmla="*/ 486 w 488"/>
                    <a:gd name="T35" fmla="*/ 220 h 488"/>
                    <a:gd name="T36" fmla="*/ 468 w 488"/>
                    <a:gd name="T37" fmla="*/ 150 h 488"/>
                    <a:gd name="T38" fmla="*/ 432 w 488"/>
                    <a:gd name="T39" fmla="*/ 90 h 488"/>
                    <a:gd name="T40" fmla="*/ 380 w 488"/>
                    <a:gd name="T41" fmla="*/ 42 h 488"/>
                    <a:gd name="T42" fmla="*/ 316 w 488"/>
                    <a:gd name="T43" fmla="*/ 12 h 488"/>
                    <a:gd name="T44" fmla="*/ 244 w 488"/>
                    <a:gd name="T45" fmla="*/ 0 h 488"/>
                    <a:gd name="T46" fmla="*/ 244 w 488"/>
                    <a:gd name="T47" fmla="*/ 426 h 488"/>
                    <a:gd name="T48" fmla="*/ 190 w 488"/>
                    <a:gd name="T49" fmla="*/ 418 h 488"/>
                    <a:gd name="T50" fmla="*/ 142 w 488"/>
                    <a:gd name="T51" fmla="*/ 394 h 488"/>
                    <a:gd name="T52" fmla="*/ 102 w 488"/>
                    <a:gd name="T53" fmla="*/ 358 h 488"/>
                    <a:gd name="T54" fmla="*/ 76 w 488"/>
                    <a:gd name="T55" fmla="*/ 314 h 488"/>
                    <a:gd name="T56" fmla="*/ 62 w 488"/>
                    <a:gd name="T57" fmla="*/ 262 h 488"/>
                    <a:gd name="T58" fmla="*/ 62 w 488"/>
                    <a:gd name="T59" fmla="*/ 224 h 488"/>
                    <a:gd name="T60" fmla="*/ 76 w 488"/>
                    <a:gd name="T61" fmla="*/ 172 h 488"/>
                    <a:gd name="T62" fmla="*/ 102 w 488"/>
                    <a:gd name="T63" fmla="*/ 126 h 488"/>
                    <a:gd name="T64" fmla="*/ 142 w 488"/>
                    <a:gd name="T65" fmla="*/ 90 h 488"/>
                    <a:gd name="T66" fmla="*/ 190 w 488"/>
                    <a:gd name="T67" fmla="*/ 68 h 488"/>
                    <a:gd name="T68" fmla="*/ 244 w 488"/>
                    <a:gd name="T69" fmla="*/ 60 h 488"/>
                    <a:gd name="T70" fmla="*/ 282 w 488"/>
                    <a:gd name="T71" fmla="*/ 64 h 488"/>
                    <a:gd name="T72" fmla="*/ 332 w 488"/>
                    <a:gd name="T73" fmla="*/ 82 h 488"/>
                    <a:gd name="T74" fmla="*/ 374 w 488"/>
                    <a:gd name="T75" fmla="*/ 112 h 488"/>
                    <a:gd name="T76" fmla="*/ 406 w 488"/>
                    <a:gd name="T77" fmla="*/ 156 h 488"/>
                    <a:gd name="T78" fmla="*/ 424 w 488"/>
                    <a:gd name="T79" fmla="*/ 206 h 488"/>
                    <a:gd name="T80" fmla="*/ 428 w 488"/>
                    <a:gd name="T81" fmla="*/ 242 h 488"/>
                    <a:gd name="T82" fmla="*/ 420 w 488"/>
                    <a:gd name="T83" fmla="*/ 296 h 488"/>
                    <a:gd name="T84" fmla="*/ 396 w 488"/>
                    <a:gd name="T85" fmla="*/ 344 h 488"/>
                    <a:gd name="T86" fmla="*/ 360 w 488"/>
                    <a:gd name="T87" fmla="*/ 384 h 488"/>
                    <a:gd name="T88" fmla="*/ 316 w 488"/>
                    <a:gd name="T89" fmla="*/ 412 h 488"/>
                    <a:gd name="T90" fmla="*/ 262 w 488"/>
                    <a:gd name="T91" fmla="*/ 424 h 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88" h="488">
                      <a:moveTo>
                        <a:pt x="244" y="0"/>
                      </a:moveTo>
                      <a:lnTo>
                        <a:pt x="244" y="0"/>
                      </a:lnTo>
                      <a:lnTo>
                        <a:pt x="220" y="2"/>
                      </a:lnTo>
                      <a:lnTo>
                        <a:pt x="196" y="6"/>
                      </a:lnTo>
                      <a:lnTo>
                        <a:pt x="172" y="12"/>
                      </a:lnTo>
                      <a:lnTo>
                        <a:pt x="150" y="20"/>
                      </a:lnTo>
                      <a:lnTo>
                        <a:pt x="128" y="30"/>
                      </a:lnTo>
                      <a:lnTo>
                        <a:pt x="108" y="42"/>
                      </a:lnTo>
                      <a:lnTo>
                        <a:pt x="90" y="56"/>
                      </a:lnTo>
                      <a:lnTo>
                        <a:pt x="72" y="72"/>
                      </a:lnTo>
                      <a:lnTo>
                        <a:pt x="56" y="90"/>
                      </a:lnTo>
                      <a:lnTo>
                        <a:pt x="42" y="108"/>
                      </a:lnTo>
                      <a:lnTo>
                        <a:pt x="30" y="128"/>
                      </a:lnTo>
                      <a:lnTo>
                        <a:pt x="20" y="150"/>
                      </a:lnTo>
                      <a:lnTo>
                        <a:pt x="12" y="172"/>
                      </a:lnTo>
                      <a:lnTo>
                        <a:pt x="6" y="194"/>
                      </a:lnTo>
                      <a:lnTo>
                        <a:pt x="2" y="220"/>
                      </a:lnTo>
                      <a:lnTo>
                        <a:pt x="0" y="244"/>
                      </a:lnTo>
                      <a:lnTo>
                        <a:pt x="0" y="244"/>
                      </a:lnTo>
                      <a:lnTo>
                        <a:pt x="2" y="268"/>
                      </a:lnTo>
                      <a:lnTo>
                        <a:pt x="6" y="292"/>
                      </a:lnTo>
                      <a:lnTo>
                        <a:pt x="12" y="316"/>
                      </a:lnTo>
                      <a:lnTo>
                        <a:pt x="20" y="338"/>
                      </a:lnTo>
                      <a:lnTo>
                        <a:pt x="30" y="360"/>
                      </a:lnTo>
                      <a:lnTo>
                        <a:pt x="42" y="380"/>
                      </a:lnTo>
                      <a:lnTo>
                        <a:pt x="56" y="398"/>
                      </a:lnTo>
                      <a:lnTo>
                        <a:pt x="72" y="416"/>
                      </a:lnTo>
                      <a:lnTo>
                        <a:pt x="90" y="432"/>
                      </a:lnTo>
                      <a:lnTo>
                        <a:pt x="108" y="446"/>
                      </a:lnTo>
                      <a:lnTo>
                        <a:pt x="128" y="458"/>
                      </a:lnTo>
                      <a:lnTo>
                        <a:pt x="150" y="468"/>
                      </a:lnTo>
                      <a:lnTo>
                        <a:pt x="172" y="476"/>
                      </a:lnTo>
                      <a:lnTo>
                        <a:pt x="196" y="482"/>
                      </a:lnTo>
                      <a:lnTo>
                        <a:pt x="220" y="486"/>
                      </a:lnTo>
                      <a:lnTo>
                        <a:pt x="244" y="488"/>
                      </a:lnTo>
                      <a:lnTo>
                        <a:pt x="244" y="488"/>
                      </a:lnTo>
                      <a:lnTo>
                        <a:pt x="268" y="486"/>
                      </a:lnTo>
                      <a:lnTo>
                        <a:pt x="294" y="482"/>
                      </a:lnTo>
                      <a:lnTo>
                        <a:pt x="316" y="476"/>
                      </a:lnTo>
                      <a:lnTo>
                        <a:pt x="338" y="468"/>
                      </a:lnTo>
                      <a:lnTo>
                        <a:pt x="360" y="458"/>
                      </a:lnTo>
                      <a:lnTo>
                        <a:pt x="380" y="446"/>
                      </a:lnTo>
                      <a:lnTo>
                        <a:pt x="398" y="432"/>
                      </a:lnTo>
                      <a:lnTo>
                        <a:pt x="416" y="416"/>
                      </a:lnTo>
                      <a:lnTo>
                        <a:pt x="432" y="398"/>
                      </a:lnTo>
                      <a:lnTo>
                        <a:pt x="446" y="380"/>
                      </a:lnTo>
                      <a:lnTo>
                        <a:pt x="458" y="360"/>
                      </a:lnTo>
                      <a:lnTo>
                        <a:pt x="468" y="338"/>
                      </a:lnTo>
                      <a:lnTo>
                        <a:pt x="476" y="316"/>
                      </a:lnTo>
                      <a:lnTo>
                        <a:pt x="482" y="292"/>
                      </a:lnTo>
                      <a:lnTo>
                        <a:pt x="486" y="268"/>
                      </a:lnTo>
                      <a:lnTo>
                        <a:pt x="488" y="244"/>
                      </a:lnTo>
                      <a:lnTo>
                        <a:pt x="488" y="244"/>
                      </a:lnTo>
                      <a:lnTo>
                        <a:pt x="486" y="220"/>
                      </a:lnTo>
                      <a:lnTo>
                        <a:pt x="482" y="194"/>
                      </a:lnTo>
                      <a:lnTo>
                        <a:pt x="476" y="172"/>
                      </a:lnTo>
                      <a:lnTo>
                        <a:pt x="468" y="150"/>
                      </a:lnTo>
                      <a:lnTo>
                        <a:pt x="458" y="128"/>
                      </a:lnTo>
                      <a:lnTo>
                        <a:pt x="446" y="108"/>
                      </a:lnTo>
                      <a:lnTo>
                        <a:pt x="432" y="90"/>
                      </a:lnTo>
                      <a:lnTo>
                        <a:pt x="416" y="72"/>
                      </a:lnTo>
                      <a:lnTo>
                        <a:pt x="398" y="56"/>
                      </a:lnTo>
                      <a:lnTo>
                        <a:pt x="380" y="42"/>
                      </a:lnTo>
                      <a:lnTo>
                        <a:pt x="360" y="30"/>
                      </a:lnTo>
                      <a:lnTo>
                        <a:pt x="338" y="20"/>
                      </a:lnTo>
                      <a:lnTo>
                        <a:pt x="316" y="12"/>
                      </a:lnTo>
                      <a:lnTo>
                        <a:pt x="294" y="6"/>
                      </a:lnTo>
                      <a:lnTo>
                        <a:pt x="268" y="2"/>
                      </a:lnTo>
                      <a:lnTo>
                        <a:pt x="244" y="0"/>
                      </a:lnTo>
                      <a:lnTo>
                        <a:pt x="244" y="0"/>
                      </a:lnTo>
                      <a:close/>
                      <a:moveTo>
                        <a:pt x="244" y="426"/>
                      </a:moveTo>
                      <a:lnTo>
                        <a:pt x="244" y="426"/>
                      </a:lnTo>
                      <a:lnTo>
                        <a:pt x="226" y="424"/>
                      </a:lnTo>
                      <a:lnTo>
                        <a:pt x="208" y="422"/>
                      </a:lnTo>
                      <a:lnTo>
                        <a:pt x="190" y="418"/>
                      </a:lnTo>
                      <a:lnTo>
                        <a:pt x="172" y="412"/>
                      </a:lnTo>
                      <a:lnTo>
                        <a:pt x="156" y="404"/>
                      </a:lnTo>
                      <a:lnTo>
                        <a:pt x="142" y="394"/>
                      </a:lnTo>
                      <a:lnTo>
                        <a:pt x="128" y="384"/>
                      </a:lnTo>
                      <a:lnTo>
                        <a:pt x="114" y="372"/>
                      </a:lnTo>
                      <a:lnTo>
                        <a:pt x="102" y="358"/>
                      </a:lnTo>
                      <a:lnTo>
                        <a:pt x="92" y="344"/>
                      </a:lnTo>
                      <a:lnTo>
                        <a:pt x="84" y="330"/>
                      </a:lnTo>
                      <a:lnTo>
                        <a:pt x="76" y="314"/>
                      </a:lnTo>
                      <a:lnTo>
                        <a:pt x="70" y="296"/>
                      </a:lnTo>
                      <a:lnTo>
                        <a:pt x="64" y="280"/>
                      </a:lnTo>
                      <a:lnTo>
                        <a:pt x="62" y="262"/>
                      </a:lnTo>
                      <a:lnTo>
                        <a:pt x="62" y="242"/>
                      </a:lnTo>
                      <a:lnTo>
                        <a:pt x="62" y="242"/>
                      </a:lnTo>
                      <a:lnTo>
                        <a:pt x="62" y="224"/>
                      </a:lnTo>
                      <a:lnTo>
                        <a:pt x="64" y="206"/>
                      </a:lnTo>
                      <a:lnTo>
                        <a:pt x="70" y="188"/>
                      </a:lnTo>
                      <a:lnTo>
                        <a:pt x="76" y="172"/>
                      </a:lnTo>
                      <a:lnTo>
                        <a:pt x="84" y="156"/>
                      </a:lnTo>
                      <a:lnTo>
                        <a:pt x="92" y="140"/>
                      </a:lnTo>
                      <a:lnTo>
                        <a:pt x="102" y="126"/>
                      </a:lnTo>
                      <a:lnTo>
                        <a:pt x="114" y="112"/>
                      </a:lnTo>
                      <a:lnTo>
                        <a:pt x="128" y="102"/>
                      </a:lnTo>
                      <a:lnTo>
                        <a:pt x="142" y="90"/>
                      </a:lnTo>
                      <a:lnTo>
                        <a:pt x="156" y="82"/>
                      </a:lnTo>
                      <a:lnTo>
                        <a:pt x="172" y="74"/>
                      </a:lnTo>
                      <a:lnTo>
                        <a:pt x="190" y="68"/>
                      </a:lnTo>
                      <a:lnTo>
                        <a:pt x="208" y="64"/>
                      </a:lnTo>
                      <a:lnTo>
                        <a:pt x="226" y="60"/>
                      </a:lnTo>
                      <a:lnTo>
                        <a:pt x="244" y="60"/>
                      </a:lnTo>
                      <a:lnTo>
                        <a:pt x="244" y="60"/>
                      </a:lnTo>
                      <a:lnTo>
                        <a:pt x="262" y="60"/>
                      </a:lnTo>
                      <a:lnTo>
                        <a:pt x="282" y="64"/>
                      </a:lnTo>
                      <a:lnTo>
                        <a:pt x="298" y="68"/>
                      </a:lnTo>
                      <a:lnTo>
                        <a:pt x="316" y="74"/>
                      </a:lnTo>
                      <a:lnTo>
                        <a:pt x="332" y="82"/>
                      </a:lnTo>
                      <a:lnTo>
                        <a:pt x="346" y="90"/>
                      </a:lnTo>
                      <a:lnTo>
                        <a:pt x="360" y="102"/>
                      </a:lnTo>
                      <a:lnTo>
                        <a:pt x="374" y="112"/>
                      </a:lnTo>
                      <a:lnTo>
                        <a:pt x="386" y="126"/>
                      </a:lnTo>
                      <a:lnTo>
                        <a:pt x="396" y="140"/>
                      </a:lnTo>
                      <a:lnTo>
                        <a:pt x="406" y="156"/>
                      </a:lnTo>
                      <a:lnTo>
                        <a:pt x="412" y="172"/>
                      </a:lnTo>
                      <a:lnTo>
                        <a:pt x="420" y="188"/>
                      </a:lnTo>
                      <a:lnTo>
                        <a:pt x="424" y="206"/>
                      </a:lnTo>
                      <a:lnTo>
                        <a:pt x="426" y="224"/>
                      </a:lnTo>
                      <a:lnTo>
                        <a:pt x="428" y="242"/>
                      </a:lnTo>
                      <a:lnTo>
                        <a:pt x="428" y="242"/>
                      </a:lnTo>
                      <a:lnTo>
                        <a:pt x="426" y="262"/>
                      </a:lnTo>
                      <a:lnTo>
                        <a:pt x="424" y="280"/>
                      </a:lnTo>
                      <a:lnTo>
                        <a:pt x="420" y="296"/>
                      </a:lnTo>
                      <a:lnTo>
                        <a:pt x="412" y="314"/>
                      </a:lnTo>
                      <a:lnTo>
                        <a:pt x="406" y="330"/>
                      </a:lnTo>
                      <a:lnTo>
                        <a:pt x="396" y="344"/>
                      </a:lnTo>
                      <a:lnTo>
                        <a:pt x="386" y="358"/>
                      </a:lnTo>
                      <a:lnTo>
                        <a:pt x="374" y="372"/>
                      </a:lnTo>
                      <a:lnTo>
                        <a:pt x="360" y="384"/>
                      </a:lnTo>
                      <a:lnTo>
                        <a:pt x="346" y="394"/>
                      </a:lnTo>
                      <a:lnTo>
                        <a:pt x="332" y="404"/>
                      </a:lnTo>
                      <a:lnTo>
                        <a:pt x="316" y="412"/>
                      </a:lnTo>
                      <a:lnTo>
                        <a:pt x="298" y="418"/>
                      </a:lnTo>
                      <a:lnTo>
                        <a:pt x="282" y="422"/>
                      </a:lnTo>
                      <a:lnTo>
                        <a:pt x="262" y="424"/>
                      </a:lnTo>
                      <a:lnTo>
                        <a:pt x="244" y="426"/>
                      </a:lnTo>
                      <a:lnTo>
                        <a:pt x="244" y="426"/>
                      </a:lnTo>
                      <a:close/>
                    </a:path>
                  </a:pathLst>
                </a:custGeom>
                <a:solidFill>
                  <a:srgbClr val="013A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26" name="Freeform 34"/>
                <p:cNvSpPr>
                  <a:spLocks/>
                </p:cNvSpPr>
                <p:nvPr/>
              </p:nvSpPr>
              <p:spPr bwMode="auto">
                <a:xfrm>
                  <a:off x="6054725" y="1784350"/>
                  <a:ext cx="161925" cy="161925"/>
                </a:xfrm>
                <a:custGeom>
                  <a:avLst/>
                  <a:gdLst>
                    <a:gd name="T0" fmla="*/ 16 w 102"/>
                    <a:gd name="T1" fmla="*/ 86 h 102"/>
                    <a:gd name="T2" fmla="*/ 16 w 102"/>
                    <a:gd name="T3" fmla="*/ 86 h 102"/>
                    <a:gd name="T4" fmla="*/ 26 w 102"/>
                    <a:gd name="T5" fmla="*/ 92 h 102"/>
                    <a:gd name="T6" fmla="*/ 36 w 102"/>
                    <a:gd name="T7" fmla="*/ 98 h 102"/>
                    <a:gd name="T8" fmla="*/ 48 w 102"/>
                    <a:gd name="T9" fmla="*/ 102 h 102"/>
                    <a:gd name="T10" fmla="*/ 60 w 102"/>
                    <a:gd name="T11" fmla="*/ 102 h 102"/>
                    <a:gd name="T12" fmla="*/ 70 w 102"/>
                    <a:gd name="T13" fmla="*/ 102 h 102"/>
                    <a:gd name="T14" fmla="*/ 82 w 102"/>
                    <a:gd name="T15" fmla="*/ 98 h 102"/>
                    <a:gd name="T16" fmla="*/ 92 w 102"/>
                    <a:gd name="T17" fmla="*/ 92 h 102"/>
                    <a:gd name="T18" fmla="*/ 102 w 102"/>
                    <a:gd name="T19" fmla="*/ 86 h 102"/>
                    <a:gd name="T20" fmla="*/ 16 w 102"/>
                    <a:gd name="T21" fmla="*/ 0 h 102"/>
                    <a:gd name="T22" fmla="*/ 16 w 102"/>
                    <a:gd name="T23" fmla="*/ 0 h 102"/>
                    <a:gd name="T24" fmla="*/ 10 w 102"/>
                    <a:gd name="T25" fmla="*/ 10 h 102"/>
                    <a:gd name="T26" fmla="*/ 4 w 102"/>
                    <a:gd name="T27" fmla="*/ 20 h 102"/>
                    <a:gd name="T28" fmla="*/ 0 w 102"/>
                    <a:gd name="T29" fmla="*/ 32 h 102"/>
                    <a:gd name="T30" fmla="*/ 0 w 102"/>
                    <a:gd name="T31" fmla="*/ 42 h 102"/>
                    <a:gd name="T32" fmla="*/ 0 w 102"/>
                    <a:gd name="T33" fmla="*/ 54 h 102"/>
                    <a:gd name="T34" fmla="*/ 4 w 102"/>
                    <a:gd name="T35" fmla="*/ 66 h 102"/>
                    <a:gd name="T36" fmla="*/ 10 w 102"/>
                    <a:gd name="T37" fmla="*/ 76 h 102"/>
                    <a:gd name="T38" fmla="*/ 16 w 102"/>
                    <a:gd name="T39" fmla="*/ 86 h 102"/>
                    <a:gd name="T40" fmla="*/ 16 w 102"/>
                    <a:gd name="T41" fmla="*/ 86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2" h="102">
                      <a:moveTo>
                        <a:pt x="16" y="86"/>
                      </a:moveTo>
                      <a:lnTo>
                        <a:pt x="16" y="86"/>
                      </a:lnTo>
                      <a:lnTo>
                        <a:pt x="26" y="92"/>
                      </a:lnTo>
                      <a:lnTo>
                        <a:pt x="36" y="98"/>
                      </a:lnTo>
                      <a:lnTo>
                        <a:pt x="48" y="102"/>
                      </a:lnTo>
                      <a:lnTo>
                        <a:pt x="60" y="102"/>
                      </a:lnTo>
                      <a:lnTo>
                        <a:pt x="70" y="102"/>
                      </a:lnTo>
                      <a:lnTo>
                        <a:pt x="82" y="98"/>
                      </a:lnTo>
                      <a:lnTo>
                        <a:pt x="92" y="92"/>
                      </a:lnTo>
                      <a:lnTo>
                        <a:pt x="102" y="86"/>
                      </a:lnTo>
                      <a:lnTo>
                        <a:pt x="16" y="0"/>
                      </a:lnTo>
                      <a:lnTo>
                        <a:pt x="16" y="0"/>
                      </a:lnTo>
                      <a:lnTo>
                        <a:pt x="10" y="10"/>
                      </a:lnTo>
                      <a:lnTo>
                        <a:pt x="4" y="20"/>
                      </a:lnTo>
                      <a:lnTo>
                        <a:pt x="0" y="32"/>
                      </a:lnTo>
                      <a:lnTo>
                        <a:pt x="0" y="42"/>
                      </a:lnTo>
                      <a:lnTo>
                        <a:pt x="0" y="54"/>
                      </a:lnTo>
                      <a:lnTo>
                        <a:pt x="4" y="66"/>
                      </a:lnTo>
                      <a:lnTo>
                        <a:pt x="10" y="76"/>
                      </a:lnTo>
                      <a:lnTo>
                        <a:pt x="16" y="86"/>
                      </a:lnTo>
                      <a:lnTo>
                        <a:pt x="16" y="86"/>
                      </a:lnTo>
                      <a:close/>
                    </a:path>
                  </a:pathLst>
                </a:custGeom>
                <a:solidFill>
                  <a:srgbClr val="013A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27" name="Freeform 35"/>
                <p:cNvSpPr>
                  <a:spLocks/>
                </p:cNvSpPr>
                <p:nvPr/>
              </p:nvSpPr>
              <p:spPr bwMode="auto">
                <a:xfrm>
                  <a:off x="6467475" y="1343025"/>
                  <a:ext cx="190500" cy="190500"/>
                </a:xfrm>
                <a:custGeom>
                  <a:avLst/>
                  <a:gdLst>
                    <a:gd name="T0" fmla="*/ 96 w 120"/>
                    <a:gd name="T1" fmla="*/ 108 h 120"/>
                    <a:gd name="T2" fmla="*/ 96 w 120"/>
                    <a:gd name="T3" fmla="*/ 108 h 120"/>
                    <a:gd name="T4" fmla="*/ 98 w 120"/>
                    <a:gd name="T5" fmla="*/ 106 h 120"/>
                    <a:gd name="T6" fmla="*/ 100 w 120"/>
                    <a:gd name="T7" fmla="*/ 102 h 120"/>
                    <a:gd name="T8" fmla="*/ 98 w 120"/>
                    <a:gd name="T9" fmla="*/ 98 h 120"/>
                    <a:gd name="T10" fmla="*/ 96 w 120"/>
                    <a:gd name="T11" fmla="*/ 96 h 120"/>
                    <a:gd name="T12" fmla="*/ 88 w 120"/>
                    <a:gd name="T13" fmla="*/ 86 h 120"/>
                    <a:gd name="T14" fmla="*/ 88 w 120"/>
                    <a:gd name="T15" fmla="*/ 86 h 120"/>
                    <a:gd name="T16" fmla="*/ 86 w 120"/>
                    <a:gd name="T17" fmla="*/ 84 h 120"/>
                    <a:gd name="T18" fmla="*/ 86 w 120"/>
                    <a:gd name="T19" fmla="*/ 80 h 120"/>
                    <a:gd name="T20" fmla="*/ 86 w 120"/>
                    <a:gd name="T21" fmla="*/ 78 h 120"/>
                    <a:gd name="T22" fmla="*/ 88 w 120"/>
                    <a:gd name="T23" fmla="*/ 74 h 120"/>
                    <a:gd name="T24" fmla="*/ 118 w 120"/>
                    <a:gd name="T25" fmla="*/ 44 h 120"/>
                    <a:gd name="T26" fmla="*/ 118 w 120"/>
                    <a:gd name="T27" fmla="*/ 44 h 120"/>
                    <a:gd name="T28" fmla="*/ 120 w 120"/>
                    <a:gd name="T29" fmla="*/ 42 h 120"/>
                    <a:gd name="T30" fmla="*/ 120 w 120"/>
                    <a:gd name="T31" fmla="*/ 38 h 120"/>
                    <a:gd name="T32" fmla="*/ 120 w 120"/>
                    <a:gd name="T33" fmla="*/ 36 h 120"/>
                    <a:gd name="T34" fmla="*/ 118 w 120"/>
                    <a:gd name="T35" fmla="*/ 32 h 120"/>
                    <a:gd name="T36" fmla="*/ 88 w 120"/>
                    <a:gd name="T37" fmla="*/ 2 h 120"/>
                    <a:gd name="T38" fmla="*/ 88 w 120"/>
                    <a:gd name="T39" fmla="*/ 2 h 120"/>
                    <a:gd name="T40" fmla="*/ 84 w 120"/>
                    <a:gd name="T41" fmla="*/ 0 h 120"/>
                    <a:gd name="T42" fmla="*/ 82 w 120"/>
                    <a:gd name="T43" fmla="*/ 0 h 120"/>
                    <a:gd name="T44" fmla="*/ 78 w 120"/>
                    <a:gd name="T45" fmla="*/ 0 h 120"/>
                    <a:gd name="T46" fmla="*/ 76 w 120"/>
                    <a:gd name="T47" fmla="*/ 2 h 120"/>
                    <a:gd name="T48" fmla="*/ 46 w 120"/>
                    <a:gd name="T49" fmla="*/ 32 h 120"/>
                    <a:gd name="T50" fmla="*/ 46 w 120"/>
                    <a:gd name="T51" fmla="*/ 32 h 120"/>
                    <a:gd name="T52" fmla="*/ 42 w 120"/>
                    <a:gd name="T53" fmla="*/ 34 h 120"/>
                    <a:gd name="T54" fmla="*/ 40 w 120"/>
                    <a:gd name="T55" fmla="*/ 34 h 120"/>
                    <a:gd name="T56" fmla="*/ 36 w 120"/>
                    <a:gd name="T57" fmla="*/ 34 h 120"/>
                    <a:gd name="T58" fmla="*/ 34 w 120"/>
                    <a:gd name="T59" fmla="*/ 32 h 120"/>
                    <a:gd name="T60" fmla="*/ 24 w 120"/>
                    <a:gd name="T61" fmla="*/ 24 h 120"/>
                    <a:gd name="T62" fmla="*/ 24 w 120"/>
                    <a:gd name="T63" fmla="*/ 24 h 120"/>
                    <a:gd name="T64" fmla="*/ 22 w 120"/>
                    <a:gd name="T65" fmla="*/ 22 h 120"/>
                    <a:gd name="T66" fmla="*/ 18 w 120"/>
                    <a:gd name="T67" fmla="*/ 20 h 120"/>
                    <a:gd name="T68" fmla="*/ 14 w 120"/>
                    <a:gd name="T69" fmla="*/ 22 h 120"/>
                    <a:gd name="T70" fmla="*/ 12 w 120"/>
                    <a:gd name="T71" fmla="*/ 24 h 120"/>
                    <a:gd name="T72" fmla="*/ 0 w 120"/>
                    <a:gd name="T73" fmla="*/ 36 h 120"/>
                    <a:gd name="T74" fmla="*/ 84 w 120"/>
                    <a:gd name="T75" fmla="*/ 120 h 120"/>
                    <a:gd name="T76" fmla="*/ 96 w 120"/>
                    <a:gd name="T77" fmla="*/ 108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20" h="120">
                      <a:moveTo>
                        <a:pt x="96" y="108"/>
                      </a:moveTo>
                      <a:lnTo>
                        <a:pt x="96" y="108"/>
                      </a:lnTo>
                      <a:lnTo>
                        <a:pt x="98" y="106"/>
                      </a:lnTo>
                      <a:lnTo>
                        <a:pt x="100" y="102"/>
                      </a:lnTo>
                      <a:lnTo>
                        <a:pt x="98" y="98"/>
                      </a:lnTo>
                      <a:lnTo>
                        <a:pt x="96" y="96"/>
                      </a:lnTo>
                      <a:lnTo>
                        <a:pt x="88" y="86"/>
                      </a:lnTo>
                      <a:lnTo>
                        <a:pt x="88" y="86"/>
                      </a:lnTo>
                      <a:lnTo>
                        <a:pt x="86" y="84"/>
                      </a:lnTo>
                      <a:lnTo>
                        <a:pt x="86" y="80"/>
                      </a:lnTo>
                      <a:lnTo>
                        <a:pt x="86" y="78"/>
                      </a:lnTo>
                      <a:lnTo>
                        <a:pt x="88" y="74"/>
                      </a:lnTo>
                      <a:lnTo>
                        <a:pt x="118" y="44"/>
                      </a:lnTo>
                      <a:lnTo>
                        <a:pt x="118" y="44"/>
                      </a:lnTo>
                      <a:lnTo>
                        <a:pt x="120" y="42"/>
                      </a:lnTo>
                      <a:lnTo>
                        <a:pt x="120" y="38"/>
                      </a:lnTo>
                      <a:lnTo>
                        <a:pt x="120" y="36"/>
                      </a:lnTo>
                      <a:lnTo>
                        <a:pt x="118" y="32"/>
                      </a:lnTo>
                      <a:lnTo>
                        <a:pt x="88" y="2"/>
                      </a:lnTo>
                      <a:lnTo>
                        <a:pt x="88" y="2"/>
                      </a:lnTo>
                      <a:lnTo>
                        <a:pt x="84" y="0"/>
                      </a:lnTo>
                      <a:lnTo>
                        <a:pt x="82" y="0"/>
                      </a:lnTo>
                      <a:lnTo>
                        <a:pt x="78" y="0"/>
                      </a:lnTo>
                      <a:lnTo>
                        <a:pt x="76" y="2"/>
                      </a:lnTo>
                      <a:lnTo>
                        <a:pt x="46" y="32"/>
                      </a:lnTo>
                      <a:lnTo>
                        <a:pt x="46" y="32"/>
                      </a:lnTo>
                      <a:lnTo>
                        <a:pt x="42" y="34"/>
                      </a:lnTo>
                      <a:lnTo>
                        <a:pt x="40" y="34"/>
                      </a:lnTo>
                      <a:lnTo>
                        <a:pt x="36" y="34"/>
                      </a:lnTo>
                      <a:lnTo>
                        <a:pt x="34" y="32"/>
                      </a:lnTo>
                      <a:lnTo>
                        <a:pt x="24" y="24"/>
                      </a:lnTo>
                      <a:lnTo>
                        <a:pt x="24" y="24"/>
                      </a:lnTo>
                      <a:lnTo>
                        <a:pt x="22" y="22"/>
                      </a:lnTo>
                      <a:lnTo>
                        <a:pt x="18" y="20"/>
                      </a:lnTo>
                      <a:lnTo>
                        <a:pt x="14" y="22"/>
                      </a:lnTo>
                      <a:lnTo>
                        <a:pt x="12" y="24"/>
                      </a:lnTo>
                      <a:lnTo>
                        <a:pt x="0" y="36"/>
                      </a:lnTo>
                      <a:lnTo>
                        <a:pt x="84" y="120"/>
                      </a:lnTo>
                      <a:lnTo>
                        <a:pt x="96" y="108"/>
                      </a:lnTo>
                      <a:close/>
                    </a:path>
                  </a:pathLst>
                </a:custGeom>
                <a:solidFill>
                  <a:srgbClr val="013A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28" name="Freeform 36"/>
                <p:cNvSpPr>
                  <a:spLocks/>
                </p:cNvSpPr>
                <p:nvPr/>
              </p:nvSpPr>
              <p:spPr bwMode="auto">
                <a:xfrm>
                  <a:off x="6099179" y="1416050"/>
                  <a:ext cx="485775" cy="485775"/>
                </a:xfrm>
                <a:custGeom>
                  <a:avLst/>
                  <a:gdLst>
                    <a:gd name="T0" fmla="*/ 222 w 306"/>
                    <a:gd name="T1" fmla="*/ 0 h 306"/>
                    <a:gd name="T2" fmla="*/ 28 w 306"/>
                    <a:gd name="T3" fmla="*/ 194 h 306"/>
                    <a:gd name="T4" fmla="*/ 0 w 306"/>
                    <a:gd name="T5" fmla="*/ 222 h 306"/>
                    <a:gd name="T6" fmla="*/ 84 w 306"/>
                    <a:gd name="T7" fmla="*/ 306 h 306"/>
                    <a:gd name="T8" fmla="*/ 112 w 306"/>
                    <a:gd name="T9" fmla="*/ 278 h 306"/>
                    <a:gd name="T10" fmla="*/ 306 w 306"/>
                    <a:gd name="T11" fmla="*/ 84 h 306"/>
                    <a:gd name="T12" fmla="*/ 222 w 306"/>
                    <a:gd name="T13" fmla="*/ 0 h 306"/>
                  </a:gdLst>
                  <a:ahLst/>
                  <a:cxnLst>
                    <a:cxn ang="0">
                      <a:pos x="T0" y="T1"/>
                    </a:cxn>
                    <a:cxn ang="0">
                      <a:pos x="T2" y="T3"/>
                    </a:cxn>
                    <a:cxn ang="0">
                      <a:pos x="T4" y="T5"/>
                    </a:cxn>
                    <a:cxn ang="0">
                      <a:pos x="T6" y="T7"/>
                    </a:cxn>
                    <a:cxn ang="0">
                      <a:pos x="T8" y="T9"/>
                    </a:cxn>
                    <a:cxn ang="0">
                      <a:pos x="T10" y="T11"/>
                    </a:cxn>
                    <a:cxn ang="0">
                      <a:pos x="T12" y="T13"/>
                    </a:cxn>
                  </a:cxnLst>
                  <a:rect l="0" t="0" r="r" b="b"/>
                  <a:pathLst>
                    <a:path w="306" h="306">
                      <a:moveTo>
                        <a:pt x="222" y="0"/>
                      </a:moveTo>
                      <a:lnTo>
                        <a:pt x="28" y="194"/>
                      </a:lnTo>
                      <a:lnTo>
                        <a:pt x="0" y="222"/>
                      </a:lnTo>
                      <a:lnTo>
                        <a:pt x="84" y="306"/>
                      </a:lnTo>
                      <a:lnTo>
                        <a:pt x="112" y="278"/>
                      </a:lnTo>
                      <a:lnTo>
                        <a:pt x="306" y="84"/>
                      </a:lnTo>
                      <a:lnTo>
                        <a:pt x="222" y="0"/>
                      </a:lnTo>
                      <a:close/>
                    </a:path>
                  </a:pathLst>
                </a:custGeom>
                <a:solidFill>
                  <a:srgbClr val="013A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grpSp>
        </p:grpSp>
      </p:grpSp>
      <p:grpSp>
        <p:nvGrpSpPr>
          <p:cNvPr id="12" name="Group 11"/>
          <p:cNvGrpSpPr/>
          <p:nvPr/>
        </p:nvGrpSpPr>
        <p:grpSpPr>
          <a:xfrm>
            <a:off x="5217916" y="4039344"/>
            <a:ext cx="1648581" cy="353943"/>
            <a:chOff x="5217916" y="4039344"/>
            <a:chExt cx="1648581" cy="353943"/>
          </a:xfrm>
        </p:grpSpPr>
        <p:sp>
          <p:nvSpPr>
            <p:cNvPr id="94" name="Rectangle 93"/>
            <p:cNvSpPr/>
            <p:nvPr/>
          </p:nvSpPr>
          <p:spPr>
            <a:xfrm>
              <a:off x="5681173" y="4039344"/>
              <a:ext cx="1185324" cy="353943"/>
            </a:xfrm>
            <a:prstGeom prst="rect">
              <a:avLst/>
            </a:prstGeom>
          </p:spPr>
          <p:txBody>
            <a:bodyPr wrap="none">
              <a:spAutoFit/>
            </a:bodyPr>
            <a:lstStyle/>
            <a:p>
              <a:pPr marL="0" marR="0" lvl="0" indent="0" algn="l" defTabSz="914400" rtl="0" eaLnBrk="1" fontAlgn="base" latinLnBrk="0" hangingPunct="1">
                <a:lnSpc>
                  <a:spcPct val="85000"/>
                </a:lnSpc>
                <a:spcBef>
                  <a:spcPct val="0"/>
                </a:spcBef>
                <a:spcAft>
                  <a:spcPct val="0"/>
                </a:spcAft>
                <a:buClrTx/>
                <a:buSzTx/>
                <a:buFontTx/>
                <a:buNone/>
                <a:tabLst/>
                <a:defRPr/>
              </a:pPr>
              <a:r>
                <a:rPr kumimoji="1" lang="en-US" sz="2000" b="0" i="0" u="none" strike="noStrike" kern="1200" cap="none" spc="0" normalizeH="0" baseline="0" noProof="0" dirty="0">
                  <a:ln>
                    <a:noFill/>
                  </a:ln>
                  <a:solidFill>
                    <a:srgbClr val="FFFFFF"/>
                  </a:solidFill>
                  <a:effectLst/>
                  <a:uLnTx/>
                  <a:uFillTx/>
                  <a:latin typeface="Rockwell" panose="02060603020205020403" pitchFamily="18" charset="0"/>
                  <a:ea typeface="+mn-ea"/>
                  <a:cs typeface="+mn-cs"/>
                </a:rPr>
                <a:t>Taxation</a:t>
              </a:r>
            </a:p>
          </p:txBody>
        </p:sp>
        <p:grpSp>
          <p:nvGrpSpPr>
            <p:cNvPr id="125" name="Group 31"/>
            <p:cNvGrpSpPr>
              <a:grpSpLocks noChangeAspect="1"/>
            </p:cNvGrpSpPr>
            <p:nvPr/>
          </p:nvGrpSpPr>
          <p:grpSpPr bwMode="auto">
            <a:xfrm>
              <a:off x="5217916" y="4052088"/>
              <a:ext cx="242864" cy="309096"/>
              <a:chOff x="3312" y="2505"/>
              <a:chExt cx="132" cy="168"/>
            </a:xfrm>
            <a:solidFill>
              <a:schemeClr val="bg1"/>
            </a:solidFill>
          </p:grpSpPr>
          <p:sp>
            <p:nvSpPr>
              <p:cNvPr id="127" name="Freeform 32"/>
              <p:cNvSpPr>
                <a:spLocks/>
              </p:cNvSpPr>
              <p:nvPr/>
            </p:nvSpPr>
            <p:spPr bwMode="auto">
              <a:xfrm>
                <a:off x="3317" y="2505"/>
                <a:ext cx="121" cy="168"/>
              </a:xfrm>
              <a:custGeom>
                <a:avLst/>
                <a:gdLst>
                  <a:gd name="T0" fmla="*/ 17 w 97"/>
                  <a:gd name="T1" fmla="*/ 132 h 137"/>
                  <a:gd name="T2" fmla="*/ 5 w 97"/>
                  <a:gd name="T3" fmla="*/ 134 h 137"/>
                  <a:gd name="T4" fmla="*/ 3 w 97"/>
                  <a:gd name="T5" fmla="*/ 122 h 137"/>
                  <a:gd name="T6" fmla="*/ 80 w 97"/>
                  <a:gd name="T7" fmla="*/ 5 h 137"/>
                  <a:gd name="T8" fmla="*/ 92 w 97"/>
                  <a:gd name="T9" fmla="*/ 2 h 137"/>
                  <a:gd name="T10" fmla="*/ 95 w 97"/>
                  <a:gd name="T11" fmla="*/ 14 h 137"/>
                  <a:gd name="T12" fmla="*/ 17 w 97"/>
                  <a:gd name="T13" fmla="*/ 132 h 137"/>
                </a:gdLst>
                <a:ahLst/>
                <a:cxnLst>
                  <a:cxn ang="0">
                    <a:pos x="T0" y="T1"/>
                  </a:cxn>
                  <a:cxn ang="0">
                    <a:pos x="T2" y="T3"/>
                  </a:cxn>
                  <a:cxn ang="0">
                    <a:pos x="T4" y="T5"/>
                  </a:cxn>
                  <a:cxn ang="0">
                    <a:pos x="T6" y="T7"/>
                  </a:cxn>
                  <a:cxn ang="0">
                    <a:pos x="T8" y="T9"/>
                  </a:cxn>
                  <a:cxn ang="0">
                    <a:pos x="T10" y="T11"/>
                  </a:cxn>
                  <a:cxn ang="0">
                    <a:pos x="T12" y="T13"/>
                  </a:cxn>
                </a:cxnLst>
                <a:rect l="0" t="0" r="r" b="b"/>
                <a:pathLst>
                  <a:path w="97" h="137">
                    <a:moveTo>
                      <a:pt x="17" y="132"/>
                    </a:moveTo>
                    <a:cubicBezTo>
                      <a:pt x="15" y="136"/>
                      <a:pt x="9" y="137"/>
                      <a:pt x="5" y="134"/>
                    </a:cubicBezTo>
                    <a:cubicBezTo>
                      <a:pt x="1" y="132"/>
                      <a:pt x="0" y="126"/>
                      <a:pt x="3" y="122"/>
                    </a:cubicBezTo>
                    <a:cubicBezTo>
                      <a:pt x="80" y="5"/>
                      <a:pt x="80" y="5"/>
                      <a:pt x="80" y="5"/>
                    </a:cubicBezTo>
                    <a:cubicBezTo>
                      <a:pt x="83" y="1"/>
                      <a:pt x="88" y="0"/>
                      <a:pt x="92" y="2"/>
                    </a:cubicBezTo>
                    <a:cubicBezTo>
                      <a:pt x="96" y="5"/>
                      <a:pt x="97" y="10"/>
                      <a:pt x="95" y="14"/>
                    </a:cubicBezTo>
                    <a:lnTo>
                      <a:pt x="17" y="132"/>
                    </a:lnTo>
                    <a:close/>
                  </a:path>
                </a:pathLst>
              </a:custGeom>
              <a:solidFill>
                <a:srgbClr val="013A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29" name="Freeform 33"/>
              <p:cNvSpPr>
                <a:spLocks noEditPoints="1"/>
              </p:cNvSpPr>
              <p:nvPr/>
            </p:nvSpPr>
            <p:spPr bwMode="auto">
              <a:xfrm>
                <a:off x="3312" y="2506"/>
                <a:ext cx="69" cy="68"/>
              </a:xfrm>
              <a:custGeom>
                <a:avLst/>
                <a:gdLst>
                  <a:gd name="T0" fmla="*/ 27 w 55"/>
                  <a:gd name="T1" fmla="*/ 0 h 55"/>
                  <a:gd name="T2" fmla="*/ 55 w 55"/>
                  <a:gd name="T3" fmla="*/ 27 h 55"/>
                  <a:gd name="T4" fmla="*/ 27 w 55"/>
                  <a:gd name="T5" fmla="*/ 55 h 55"/>
                  <a:gd name="T6" fmla="*/ 0 w 55"/>
                  <a:gd name="T7" fmla="*/ 27 h 55"/>
                  <a:gd name="T8" fmla="*/ 27 w 55"/>
                  <a:gd name="T9" fmla="*/ 0 h 55"/>
                  <a:gd name="T10" fmla="*/ 27 w 55"/>
                  <a:gd name="T11" fmla="*/ 12 h 55"/>
                  <a:gd name="T12" fmla="*/ 12 w 55"/>
                  <a:gd name="T13" fmla="*/ 27 h 55"/>
                  <a:gd name="T14" fmla="*/ 27 w 55"/>
                  <a:gd name="T15" fmla="*/ 42 h 55"/>
                  <a:gd name="T16" fmla="*/ 42 w 55"/>
                  <a:gd name="T17" fmla="*/ 27 h 55"/>
                  <a:gd name="T18" fmla="*/ 27 w 55"/>
                  <a:gd name="T19" fmla="*/ 12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5" h="55">
                    <a:moveTo>
                      <a:pt x="27" y="0"/>
                    </a:moveTo>
                    <a:cubicBezTo>
                      <a:pt x="43" y="0"/>
                      <a:pt x="55" y="12"/>
                      <a:pt x="55" y="27"/>
                    </a:cubicBezTo>
                    <a:cubicBezTo>
                      <a:pt x="55" y="43"/>
                      <a:pt x="43" y="55"/>
                      <a:pt x="27" y="55"/>
                    </a:cubicBezTo>
                    <a:cubicBezTo>
                      <a:pt x="12" y="55"/>
                      <a:pt x="0" y="43"/>
                      <a:pt x="0" y="27"/>
                    </a:cubicBezTo>
                    <a:cubicBezTo>
                      <a:pt x="0" y="12"/>
                      <a:pt x="12" y="0"/>
                      <a:pt x="27" y="0"/>
                    </a:cubicBezTo>
                    <a:moveTo>
                      <a:pt x="27" y="12"/>
                    </a:moveTo>
                    <a:cubicBezTo>
                      <a:pt x="19" y="12"/>
                      <a:pt x="12" y="19"/>
                      <a:pt x="12" y="27"/>
                    </a:cubicBezTo>
                    <a:cubicBezTo>
                      <a:pt x="12" y="36"/>
                      <a:pt x="19" y="42"/>
                      <a:pt x="27" y="42"/>
                    </a:cubicBezTo>
                    <a:cubicBezTo>
                      <a:pt x="36" y="42"/>
                      <a:pt x="42" y="36"/>
                      <a:pt x="42" y="27"/>
                    </a:cubicBezTo>
                    <a:cubicBezTo>
                      <a:pt x="42" y="19"/>
                      <a:pt x="36" y="12"/>
                      <a:pt x="27"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30" name="Freeform 34"/>
              <p:cNvSpPr>
                <a:spLocks noEditPoints="1"/>
              </p:cNvSpPr>
              <p:nvPr/>
            </p:nvSpPr>
            <p:spPr bwMode="auto">
              <a:xfrm>
                <a:off x="3376" y="2603"/>
                <a:ext cx="68" cy="69"/>
              </a:xfrm>
              <a:custGeom>
                <a:avLst/>
                <a:gdLst>
                  <a:gd name="T0" fmla="*/ 28 w 55"/>
                  <a:gd name="T1" fmla="*/ 0 h 56"/>
                  <a:gd name="T2" fmla="*/ 55 w 55"/>
                  <a:gd name="T3" fmla="*/ 28 h 56"/>
                  <a:gd name="T4" fmla="*/ 28 w 55"/>
                  <a:gd name="T5" fmla="*/ 56 h 56"/>
                  <a:gd name="T6" fmla="*/ 0 w 55"/>
                  <a:gd name="T7" fmla="*/ 28 h 56"/>
                  <a:gd name="T8" fmla="*/ 28 w 55"/>
                  <a:gd name="T9" fmla="*/ 0 h 56"/>
                  <a:gd name="T10" fmla="*/ 28 w 55"/>
                  <a:gd name="T11" fmla="*/ 13 h 56"/>
                  <a:gd name="T12" fmla="*/ 13 w 55"/>
                  <a:gd name="T13" fmla="*/ 28 h 56"/>
                  <a:gd name="T14" fmla="*/ 28 w 55"/>
                  <a:gd name="T15" fmla="*/ 43 h 56"/>
                  <a:gd name="T16" fmla="*/ 43 w 55"/>
                  <a:gd name="T17" fmla="*/ 28 h 56"/>
                  <a:gd name="T18" fmla="*/ 28 w 55"/>
                  <a:gd name="T19" fmla="*/ 13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5" h="56">
                    <a:moveTo>
                      <a:pt x="28" y="0"/>
                    </a:moveTo>
                    <a:cubicBezTo>
                      <a:pt x="43" y="0"/>
                      <a:pt x="55" y="13"/>
                      <a:pt x="55" y="28"/>
                    </a:cubicBezTo>
                    <a:cubicBezTo>
                      <a:pt x="55" y="43"/>
                      <a:pt x="43" y="56"/>
                      <a:pt x="28" y="56"/>
                    </a:cubicBezTo>
                    <a:cubicBezTo>
                      <a:pt x="12" y="56"/>
                      <a:pt x="0" y="43"/>
                      <a:pt x="0" y="28"/>
                    </a:cubicBezTo>
                    <a:cubicBezTo>
                      <a:pt x="0" y="13"/>
                      <a:pt x="12" y="0"/>
                      <a:pt x="28" y="0"/>
                    </a:cubicBezTo>
                    <a:moveTo>
                      <a:pt x="28" y="13"/>
                    </a:moveTo>
                    <a:cubicBezTo>
                      <a:pt x="19" y="13"/>
                      <a:pt x="13" y="20"/>
                      <a:pt x="13" y="28"/>
                    </a:cubicBezTo>
                    <a:cubicBezTo>
                      <a:pt x="13" y="36"/>
                      <a:pt x="19" y="43"/>
                      <a:pt x="28" y="43"/>
                    </a:cubicBezTo>
                    <a:cubicBezTo>
                      <a:pt x="36" y="43"/>
                      <a:pt x="43" y="36"/>
                      <a:pt x="43" y="28"/>
                    </a:cubicBezTo>
                    <a:cubicBezTo>
                      <a:pt x="43" y="20"/>
                      <a:pt x="36" y="13"/>
                      <a:pt x="28"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grpSp>
      </p:grpSp>
      <p:sp>
        <p:nvSpPr>
          <p:cNvPr id="111" name="Slide Number Placeholder 15"/>
          <p:cNvSpPr>
            <a:spLocks noGrp="1"/>
          </p:cNvSpPr>
          <p:nvPr>
            <p:ph type="sldNum" sz="quarter" idx="4"/>
          </p:nvPr>
        </p:nvSpPr>
        <p:spPr>
          <a:xfrm>
            <a:off x="403477" y="5343266"/>
            <a:ext cx="217488" cy="303212"/>
          </a:xfrm>
        </p:spPr>
        <p:txBody>
          <a:bodyPr/>
          <a:lstStyle/>
          <a:p>
            <a:fld id="{B086DA8C-2EC5-4397-8842-B74E3AC9ED83}" type="slidenum">
              <a:rPr lang="en-US" smtClean="0"/>
              <a:pPr/>
              <a:t>16</a:t>
            </a:fld>
            <a:endParaRPr lang="en-US" dirty="0"/>
          </a:p>
        </p:txBody>
      </p:sp>
      <p:grpSp>
        <p:nvGrpSpPr>
          <p:cNvPr id="240" name="Group 239"/>
          <p:cNvGrpSpPr/>
          <p:nvPr/>
        </p:nvGrpSpPr>
        <p:grpSpPr>
          <a:xfrm>
            <a:off x="1697328" y="2794400"/>
            <a:ext cx="2846111" cy="427542"/>
            <a:chOff x="1697328" y="2794400"/>
            <a:chExt cx="2846111" cy="427542"/>
          </a:xfrm>
        </p:grpSpPr>
        <p:sp>
          <p:nvSpPr>
            <p:cNvPr id="79" name="Rectangle 78"/>
            <p:cNvSpPr/>
            <p:nvPr/>
          </p:nvSpPr>
          <p:spPr>
            <a:xfrm>
              <a:off x="2223573" y="2856214"/>
              <a:ext cx="2319866" cy="353943"/>
            </a:xfrm>
            <a:prstGeom prst="rect">
              <a:avLst/>
            </a:prstGeom>
          </p:spPr>
          <p:txBody>
            <a:bodyPr wrap="none">
              <a:spAutoFit/>
            </a:bodyPr>
            <a:lstStyle/>
            <a:p>
              <a:pPr marL="0" marR="0" lvl="0" indent="0" algn="l" defTabSz="914400" rtl="0" eaLnBrk="1" fontAlgn="base" latinLnBrk="0" hangingPunct="1">
                <a:lnSpc>
                  <a:spcPct val="85000"/>
                </a:lnSpc>
                <a:spcBef>
                  <a:spcPct val="0"/>
                </a:spcBef>
                <a:spcAft>
                  <a:spcPct val="0"/>
                </a:spcAft>
                <a:buClrTx/>
                <a:buSzTx/>
                <a:buFontTx/>
                <a:buNone/>
                <a:tabLst/>
                <a:defRPr/>
              </a:pPr>
              <a:r>
                <a:rPr kumimoji="1" lang="en-US" sz="2000" b="0" i="0" u="none" strike="noStrike" kern="1200" cap="none" spc="0" normalizeH="0" baseline="0" noProof="0" dirty="0">
                  <a:ln>
                    <a:noFill/>
                  </a:ln>
                  <a:solidFill>
                    <a:srgbClr val="FFFFFF"/>
                  </a:solidFill>
                  <a:effectLst/>
                  <a:uLnTx/>
                  <a:uFillTx/>
                  <a:latin typeface="Rockwell" panose="02060603020205020403" pitchFamily="18" charset="0"/>
                  <a:ea typeface="+mn-ea"/>
                  <a:cs typeface="+mn-cs"/>
                </a:rPr>
                <a:t>Insurance Amount</a:t>
              </a:r>
            </a:p>
          </p:txBody>
        </p:sp>
        <p:grpSp>
          <p:nvGrpSpPr>
            <p:cNvPr id="233" name="Group 4"/>
            <p:cNvGrpSpPr>
              <a:grpSpLocks noChangeAspect="1"/>
            </p:cNvGrpSpPr>
            <p:nvPr/>
          </p:nvGrpSpPr>
          <p:grpSpPr bwMode="auto">
            <a:xfrm>
              <a:off x="1697328" y="2794400"/>
              <a:ext cx="317210" cy="427542"/>
              <a:chOff x="2649" y="1055"/>
              <a:chExt cx="1104" cy="1488"/>
            </a:xfrm>
            <a:solidFill>
              <a:srgbClr val="013A94"/>
            </a:solidFill>
          </p:grpSpPr>
          <p:sp>
            <p:nvSpPr>
              <p:cNvPr id="236" name="Freeform 5"/>
              <p:cNvSpPr>
                <a:spLocks noEditPoints="1"/>
              </p:cNvSpPr>
              <p:nvPr/>
            </p:nvSpPr>
            <p:spPr bwMode="auto">
              <a:xfrm>
                <a:off x="2649" y="1235"/>
                <a:ext cx="930" cy="1308"/>
              </a:xfrm>
              <a:custGeom>
                <a:avLst/>
                <a:gdLst>
                  <a:gd name="T0" fmla="*/ 901 w 1135"/>
                  <a:gd name="T1" fmla="*/ 188 h 1603"/>
                  <a:gd name="T2" fmla="*/ 901 w 1135"/>
                  <a:gd name="T3" fmla="*/ 0 h 1603"/>
                  <a:gd name="T4" fmla="*/ 68 w 1135"/>
                  <a:gd name="T5" fmla="*/ 0 h 1603"/>
                  <a:gd name="T6" fmla="*/ 0 w 1135"/>
                  <a:gd name="T7" fmla="*/ 69 h 1603"/>
                  <a:gd name="T8" fmla="*/ 0 w 1135"/>
                  <a:gd name="T9" fmla="*/ 1534 h 1603"/>
                  <a:gd name="T10" fmla="*/ 68 w 1135"/>
                  <a:gd name="T11" fmla="*/ 1603 h 1603"/>
                  <a:gd name="T12" fmla="*/ 1066 w 1135"/>
                  <a:gd name="T13" fmla="*/ 1603 h 1603"/>
                  <a:gd name="T14" fmla="*/ 1135 w 1135"/>
                  <a:gd name="T15" fmla="*/ 1534 h 1603"/>
                  <a:gd name="T16" fmla="*/ 1135 w 1135"/>
                  <a:gd name="T17" fmla="*/ 215 h 1603"/>
                  <a:gd name="T18" fmla="*/ 929 w 1135"/>
                  <a:gd name="T19" fmla="*/ 215 h 1603"/>
                  <a:gd name="T20" fmla="*/ 901 w 1135"/>
                  <a:gd name="T21" fmla="*/ 188 h 1603"/>
                  <a:gd name="T22" fmla="*/ 983 w 1135"/>
                  <a:gd name="T23" fmla="*/ 1264 h 1603"/>
                  <a:gd name="T24" fmla="*/ 148 w 1135"/>
                  <a:gd name="T25" fmla="*/ 1264 h 1603"/>
                  <a:gd name="T26" fmla="*/ 121 w 1135"/>
                  <a:gd name="T27" fmla="*/ 1237 h 1603"/>
                  <a:gd name="T28" fmla="*/ 148 w 1135"/>
                  <a:gd name="T29" fmla="*/ 1209 h 1603"/>
                  <a:gd name="T30" fmla="*/ 983 w 1135"/>
                  <a:gd name="T31" fmla="*/ 1209 h 1603"/>
                  <a:gd name="T32" fmla="*/ 1011 w 1135"/>
                  <a:gd name="T33" fmla="*/ 1237 h 1603"/>
                  <a:gd name="T34" fmla="*/ 983 w 1135"/>
                  <a:gd name="T35" fmla="*/ 1264 h 1603"/>
                  <a:gd name="T36" fmla="*/ 983 w 1135"/>
                  <a:gd name="T37" fmla="*/ 1001 h 1603"/>
                  <a:gd name="T38" fmla="*/ 148 w 1135"/>
                  <a:gd name="T39" fmla="*/ 1001 h 1603"/>
                  <a:gd name="T40" fmla="*/ 121 w 1135"/>
                  <a:gd name="T41" fmla="*/ 974 h 1603"/>
                  <a:gd name="T42" fmla="*/ 148 w 1135"/>
                  <a:gd name="T43" fmla="*/ 946 h 1603"/>
                  <a:gd name="T44" fmla="*/ 983 w 1135"/>
                  <a:gd name="T45" fmla="*/ 946 h 1603"/>
                  <a:gd name="T46" fmla="*/ 1011 w 1135"/>
                  <a:gd name="T47" fmla="*/ 974 h 1603"/>
                  <a:gd name="T48" fmla="*/ 983 w 1135"/>
                  <a:gd name="T49" fmla="*/ 1001 h 1603"/>
                  <a:gd name="T50" fmla="*/ 983 w 1135"/>
                  <a:gd name="T51" fmla="*/ 720 h 1603"/>
                  <a:gd name="T52" fmla="*/ 533 w 1135"/>
                  <a:gd name="T53" fmla="*/ 720 h 1603"/>
                  <a:gd name="T54" fmla="*/ 505 w 1135"/>
                  <a:gd name="T55" fmla="*/ 693 h 1603"/>
                  <a:gd name="T56" fmla="*/ 533 w 1135"/>
                  <a:gd name="T57" fmla="*/ 665 h 1603"/>
                  <a:gd name="T58" fmla="*/ 983 w 1135"/>
                  <a:gd name="T59" fmla="*/ 665 h 1603"/>
                  <a:gd name="T60" fmla="*/ 1011 w 1135"/>
                  <a:gd name="T61" fmla="*/ 693 h 1603"/>
                  <a:gd name="T62" fmla="*/ 983 w 1135"/>
                  <a:gd name="T63" fmla="*/ 720 h 1603"/>
                  <a:gd name="T64" fmla="*/ 1011 w 1135"/>
                  <a:gd name="T65" fmla="*/ 439 h 1603"/>
                  <a:gd name="T66" fmla="*/ 983 w 1135"/>
                  <a:gd name="T67" fmla="*/ 466 h 1603"/>
                  <a:gd name="T68" fmla="*/ 533 w 1135"/>
                  <a:gd name="T69" fmla="*/ 466 h 1603"/>
                  <a:gd name="T70" fmla="*/ 505 w 1135"/>
                  <a:gd name="T71" fmla="*/ 439 h 1603"/>
                  <a:gd name="T72" fmla="*/ 533 w 1135"/>
                  <a:gd name="T73" fmla="*/ 412 h 1603"/>
                  <a:gd name="T74" fmla="*/ 983 w 1135"/>
                  <a:gd name="T75" fmla="*/ 412 h 1603"/>
                  <a:gd name="T76" fmla="*/ 1011 w 1135"/>
                  <a:gd name="T77" fmla="*/ 439 h 16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135" h="1603">
                    <a:moveTo>
                      <a:pt x="901" y="188"/>
                    </a:moveTo>
                    <a:cubicBezTo>
                      <a:pt x="901" y="0"/>
                      <a:pt x="901" y="0"/>
                      <a:pt x="901" y="0"/>
                    </a:cubicBezTo>
                    <a:cubicBezTo>
                      <a:pt x="68" y="0"/>
                      <a:pt x="68" y="0"/>
                      <a:pt x="68" y="0"/>
                    </a:cubicBezTo>
                    <a:cubicBezTo>
                      <a:pt x="31" y="0"/>
                      <a:pt x="0" y="31"/>
                      <a:pt x="0" y="69"/>
                    </a:cubicBezTo>
                    <a:cubicBezTo>
                      <a:pt x="0" y="1534"/>
                      <a:pt x="0" y="1534"/>
                      <a:pt x="0" y="1534"/>
                    </a:cubicBezTo>
                    <a:cubicBezTo>
                      <a:pt x="0" y="1572"/>
                      <a:pt x="31" y="1603"/>
                      <a:pt x="68" y="1603"/>
                    </a:cubicBezTo>
                    <a:cubicBezTo>
                      <a:pt x="1066" y="1603"/>
                      <a:pt x="1066" y="1603"/>
                      <a:pt x="1066" y="1603"/>
                    </a:cubicBezTo>
                    <a:cubicBezTo>
                      <a:pt x="1104" y="1603"/>
                      <a:pt x="1135" y="1572"/>
                      <a:pt x="1135" y="1534"/>
                    </a:cubicBezTo>
                    <a:cubicBezTo>
                      <a:pt x="1135" y="215"/>
                      <a:pt x="1135" y="215"/>
                      <a:pt x="1135" y="215"/>
                    </a:cubicBezTo>
                    <a:cubicBezTo>
                      <a:pt x="929" y="215"/>
                      <a:pt x="929" y="215"/>
                      <a:pt x="929" y="215"/>
                    </a:cubicBezTo>
                    <a:cubicBezTo>
                      <a:pt x="913" y="215"/>
                      <a:pt x="901" y="203"/>
                      <a:pt x="901" y="188"/>
                    </a:cubicBezTo>
                    <a:close/>
                    <a:moveTo>
                      <a:pt x="983" y="1264"/>
                    </a:moveTo>
                    <a:cubicBezTo>
                      <a:pt x="148" y="1264"/>
                      <a:pt x="148" y="1264"/>
                      <a:pt x="148" y="1264"/>
                    </a:cubicBezTo>
                    <a:cubicBezTo>
                      <a:pt x="133" y="1264"/>
                      <a:pt x="121" y="1252"/>
                      <a:pt x="121" y="1237"/>
                    </a:cubicBezTo>
                    <a:cubicBezTo>
                      <a:pt x="121" y="1222"/>
                      <a:pt x="133" y="1209"/>
                      <a:pt x="148" y="1209"/>
                    </a:cubicBezTo>
                    <a:cubicBezTo>
                      <a:pt x="983" y="1209"/>
                      <a:pt x="983" y="1209"/>
                      <a:pt x="983" y="1209"/>
                    </a:cubicBezTo>
                    <a:cubicBezTo>
                      <a:pt x="998" y="1209"/>
                      <a:pt x="1011" y="1222"/>
                      <a:pt x="1011" y="1237"/>
                    </a:cubicBezTo>
                    <a:cubicBezTo>
                      <a:pt x="1011" y="1252"/>
                      <a:pt x="998" y="1264"/>
                      <a:pt x="983" y="1264"/>
                    </a:cubicBezTo>
                    <a:close/>
                    <a:moveTo>
                      <a:pt x="983" y="1001"/>
                    </a:moveTo>
                    <a:cubicBezTo>
                      <a:pt x="148" y="1001"/>
                      <a:pt x="148" y="1001"/>
                      <a:pt x="148" y="1001"/>
                    </a:cubicBezTo>
                    <a:cubicBezTo>
                      <a:pt x="133" y="1001"/>
                      <a:pt x="121" y="989"/>
                      <a:pt x="121" y="974"/>
                    </a:cubicBezTo>
                    <a:cubicBezTo>
                      <a:pt x="121" y="959"/>
                      <a:pt x="133" y="946"/>
                      <a:pt x="148" y="946"/>
                    </a:cubicBezTo>
                    <a:cubicBezTo>
                      <a:pt x="983" y="946"/>
                      <a:pt x="983" y="946"/>
                      <a:pt x="983" y="946"/>
                    </a:cubicBezTo>
                    <a:cubicBezTo>
                      <a:pt x="998" y="946"/>
                      <a:pt x="1011" y="959"/>
                      <a:pt x="1011" y="974"/>
                    </a:cubicBezTo>
                    <a:cubicBezTo>
                      <a:pt x="1011" y="989"/>
                      <a:pt x="998" y="1001"/>
                      <a:pt x="983" y="1001"/>
                    </a:cubicBezTo>
                    <a:close/>
                    <a:moveTo>
                      <a:pt x="983" y="720"/>
                    </a:moveTo>
                    <a:cubicBezTo>
                      <a:pt x="533" y="720"/>
                      <a:pt x="533" y="720"/>
                      <a:pt x="533" y="720"/>
                    </a:cubicBezTo>
                    <a:cubicBezTo>
                      <a:pt x="518" y="720"/>
                      <a:pt x="505" y="708"/>
                      <a:pt x="505" y="693"/>
                    </a:cubicBezTo>
                    <a:cubicBezTo>
                      <a:pt x="505" y="677"/>
                      <a:pt x="518" y="665"/>
                      <a:pt x="533" y="665"/>
                    </a:cubicBezTo>
                    <a:cubicBezTo>
                      <a:pt x="983" y="665"/>
                      <a:pt x="983" y="665"/>
                      <a:pt x="983" y="665"/>
                    </a:cubicBezTo>
                    <a:cubicBezTo>
                      <a:pt x="998" y="665"/>
                      <a:pt x="1011" y="677"/>
                      <a:pt x="1011" y="693"/>
                    </a:cubicBezTo>
                    <a:cubicBezTo>
                      <a:pt x="1011" y="708"/>
                      <a:pt x="998" y="720"/>
                      <a:pt x="983" y="720"/>
                    </a:cubicBezTo>
                    <a:close/>
                    <a:moveTo>
                      <a:pt x="1011" y="439"/>
                    </a:moveTo>
                    <a:cubicBezTo>
                      <a:pt x="1011" y="454"/>
                      <a:pt x="998" y="466"/>
                      <a:pt x="983" y="466"/>
                    </a:cubicBezTo>
                    <a:cubicBezTo>
                      <a:pt x="533" y="466"/>
                      <a:pt x="533" y="466"/>
                      <a:pt x="533" y="466"/>
                    </a:cubicBezTo>
                    <a:cubicBezTo>
                      <a:pt x="518" y="466"/>
                      <a:pt x="505" y="454"/>
                      <a:pt x="505" y="439"/>
                    </a:cubicBezTo>
                    <a:cubicBezTo>
                      <a:pt x="505" y="424"/>
                      <a:pt x="518" y="412"/>
                      <a:pt x="533" y="412"/>
                    </a:cubicBezTo>
                    <a:cubicBezTo>
                      <a:pt x="983" y="412"/>
                      <a:pt x="983" y="412"/>
                      <a:pt x="983" y="412"/>
                    </a:cubicBezTo>
                    <a:cubicBezTo>
                      <a:pt x="998" y="412"/>
                      <a:pt x="1011" y="424"/>
                      <a:pt x="1011" y="4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7" name="Freeform 6"/>
              <p:cNvSpPr>
                <a:spLocks noEditPoints="1"/>
              </p:cNvSpPr>
              <p:nvPr/>
            </p:nvSpPr>
            <p:spPr bwMode="auto">
              <a:xfrm>
                <a:off x="2764" y="1442"/>
                <a:ext cx="246" cy="453"/>
              </a:xfrm>
              <a:custGeom>
                <a:avLst/>
                <a:gdLst>
                  <a:gd name="T0" fmla="*/ 124 w 301"/>
                  <a:gd name="T1" fmla="*/ 0 h 555"/>
                  <a:gd name="T2" fmla="*/ 161 w 301"/>
                  <a:gd name="T3" fmla="*/ 0 h 555"/>
                  <a:gd name="T4" fmla="*/ 161 w 301"/>
                  <a:gd name="T5" fmla="*/ 48 h 555"/>
                  <a:gd name="T6" fmla="*/ 221 w 301"/>
                  <a:gd name="T7" fmla="*/ 75 h 555"/>
                  <a:gd name="T8" fmla="*/ 221 w 301"/>
                  <a:gd name="T9" fmla="*/ 54 h 555"/>
                  <a:gd name="T10" fmla="*/ 274 w 301"/>
                  <a:gd name="T11" fmla="*/ 54 h 555"/>
                  <a:gd name="T12" fmla="*/ 274 w 301"/>
                  <a:gd name="T13" fmla="*/ 183 h 555"/>
                  <a:gd name="T14" fmla="*/ 226 w 301"/>
                  <a:gd name="T15" fmla="*/ 183 h 555"/>
                  <a:gd name="T16" fmla="*/ 161 w 301"/>
                  <a:gd name="T17" fmla="*/ 107 h 555"/>
                  <a:gd name="T18" fmla="*/ 161 w 301"/>
                  <a:gd name="T19" fmla="*/ 226 h 555"/>
                  <a:gd name="T20" fmla="*/ 301 w 301"/>
                  <a:gd name="T21" fmla="*/ 366 h 555"/>
                  <a:gd name="T22" fmla="*/ 161 w 301"/>
                  <a:gd name="T23" fmla="*/ 501 h 555"/>
                  <a:gd name="T24" fmla="*/ 161 w 301"/>
                  <a:gd name="T25" fmla="*/ 555 h 555"/>
                  <a:gd name="T26" fmla="*/ 124 w 301"/>
                  <a:gd name="T27" fmla="*/ 555 h 555"/>
                  <a:gd name="T28" fmla="*/ 124 w 301"/>
                  <a:gd name="T29" fmla="*/ 496 h 555"/>
                  <a:gd name="T30" fmla="*/ 54 w 301"/>
                  <a:gd name="T31" fmla="*/ 463 h 555"/>
                  <a:gd name="T32" fmla="*/ 54 w 301"/>
                  <a:gd name="T33" fmla="*/ 496 h 555"/>
                  <a:gd name="T34" fmla="*/ 0 w 301"/>
                  <a:gd name="T35" fmla="*/ 496 h 555"/>
                  <a:gd name="T36" fmla="*/ 0 w 301"/>
                  <a:gd name="T37" fmla="*/ 350 h 555"/>
                  <a:gd name="T38" fmla="*/ 54 w 301"/>
                  <a:gd name="T39" fmla="*/ 350 h 555"/>
                  <a:gd name="T40" fmla="*/ 124 w 301"/>
                  <a:gd name="T41" fmla="*/ 431 h 555"/>
                  <a:gd name="T42" fmla="*/ 124 w 301"/>
                  <a:gd name="T43" fmla="*/ 296 h 555"/>
                  <a:gd name="T44" fmla="*/ 5 w 301"/>
                  <a:gd name="T45" fmla="*/ 178 h 555"/>
                  <a:gd name="T46" fmla="*/ 124 w 301"/>
                  <a:gd name="T47" fmla="*/ 48 h 555"/>
                  <a:gd name="T48" fmla="*/ 124 w 301"/>
                  <a:gd name="T49" fmla="*/ 0 h 555"/>
                  <a:gd name="T50" fmla="*/ 124 w 301"/>
                  <a:gd name="T51" fmla="*/ 0 h 555"/>
                  <a:gd name="T52" fmla="*/ 124 w 301"/>
                  <a:gd name="T53" fmla="*/ 107 h 555"/>
                  <a:gd name="T54" fmla="*/ 75 w 301"/>
                  <a:gd name="T55" fmla="*/ 156 h 555"/>
                  <a:gd name="T56" fmla="*/ 124 w 301"/>
                  <a:gd name="T57" fmla="*/ 215 h 555"/>
                  <a:gd name="T58" fmla="*/ 124 w 301"/>
                  <a:gd name="T59" fmla="*/ 107 h 555"/>
                  <a:gd name="T60" fmla="*/ 124 w 301"/>
                  <a:gd name="T61" fmla="*/ 107 h 555"/>
                  <a:gd name="T62" fmla="*/ 161 w 301"/>
                  <a:gd name="T63" fmla="*/ 436 h 555"/>
                  <a:gd name="T64" fmla="*/ 226 w 301"/>
                  <a:gd name="T65" fmla="*/ 372 h 555"/>
                  <a:gd name="T66" fmla="*/ 161 w 301"/>
                  <a:gd name="T67" fmla="*/ 307 h 555"/>
                  <a:gd name="T68" fmla="*/ 161 w 301"/>
                  <a:gd name="T69" fmla="*/ 436 h 555"/>
                  <a:gd name="T70" fmla="*/ 161 w 301"/>
                  <a:gd name="T71" fmla="*/ 436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1" h="555">
                    <a:moveTo>
                      <a:pt x="124" y="0"/>
                    </a:moveTo>
                    <a:cubicBezTo>
                      <a:pt x="161" y="0"/>
                      <a:pt x="161" y="0"/>
                      <a:pt x="161" y="0"/>
                    </a:cubicBezTo>
                    <a:cubicBezTo>
                      <a:pt x="161" y="48"/>
                      <a:pt x="161" y="48"/>
                      <a:pt x="161" y="48"/>
                    </a:cubicBezTo>
                    <a:cubicBezTo>
                      <a:pt x="183" y="54"/>
                      <a:pt x="204" y="64"/>
                      <a:pt x="221" y="75"/>
                    </a:cubicBezTo>
                    <a:cubicBezTo>
                      <a:pt x="221" y="54"/>
                      <a:pt x="221" y="54"/>
                      <a:pt x="221" y="54"/>
                    </a:cubicBezTo>
                    <a:cubicBezTo>
                      <a:pt x="274" y="54"/>
                      <a:pt x="274" y="54"/>
                      <a:pt x="274" y="54"/>
                    </a:cubicBezTo>
                    <a:cubicBezTo>
                      <a:pt x="274" y="183"/>
                      <a:pt x="274" y="183"/>
                      <a:pt x="274" y="183"/>
                    </a:cubicBezTo>
                    <a:cubicBezTo>
                      <a:pt x="226" y="183"/>
                      <a:pt x="226" y="183"/>
                      <a:pt x="226" y="183"/>
                    </a:cubicBezTo>
                    <a:cubicBezTo>
                      <a:pt x="221" y="145"/>
                      <a:pt x="199" y="118"/>
                      <a:pt x="161" y="107"/>
                    </a:cubicBezTo>
                    <a:cubicBezTo>
                      <a:pt x="161" y="226"/>
                      <a:pt x="161" y="226"/>
                      <a:pt x="161" y="226"/>
                    </a:cubicBezTo>
                    <a:cubicBezTo>
                      <a:pt x="237" y="248"/>
                      <a:pt x="301" y="280"/>
                      <a:pt x="301" y="366"/>
                    </a:cubicBezTo>
                    <a:cubicBezTo>
                      <a:pt x="301" y="431"/>
                      <a:pt x="253" y="501"/>
                      <a:pt x="161" y="501"/>
                    </a:cubicBezTo>
                    <a:cubicBezTo>
                      <a:pt x="161" y="555"/>
                      <a:pt x="161" y="555"/>
                      <a:pt x="161" y="555"/>
                    </a:cubicBezTo>
                    <a:cubicBezTo>
                      <a:pt x="124" y="555"/>
                      <a:pt x="124" y="555"/>
                      <a:pt x="124" y="555"/>
                    </a:cubicBezTo>
                    <a:cubicBezTo>
                      <a:pt x="124" y="496"/>
                      <a:pt x="124" y="496"/>
                      <a:pt x="124" y="496"/>
                    </a:cubicBezTo>
                    <a:cubicBezTo>
                      <a:pt x="97" y="496"/>
                      <a:pt x="70" y="479"/>
                      <a:pt x="54" y="463"/>
                    </a:cubicBezTo>
                    <a:cubicBezTo>
                      <a:pt x="54" y="496"/>
                      <a:pt x="54" y="496"/>
                      <a:pt x="54" y="496"/>
                    </a:cubicBezTo>
                    <a:cubicBezTo>
                      <a:pt x="0" y="496"/>
                      <a:pt x="0" y="496"/>
                      <a:pt x="0" y="496"/>
                    </a:cubicBezTo>
                    <a:cubicBezTo>
                      <a:pt x="0" y="350"/>
                      <a:pt x="0" y="350"/>
                      <a:pt x="0" y="350"/>
                    </a:cubicBezTo>
                    <a:cubicBezTo>
                      <a:pt x="54" y="350"/>
                      <a:pt x="54" y="350"/>
                      <a:pt x="54" y="350"/>
                    </a:cubicBezTo>
                    <a:cubicBezTo>
                      <a:pt x="54" y="388"/>
                      <a:pt x="86" y="426"/>
                      <a:pt x="124" y="431"/>
                    </a:cubicBezTo>
                    <a:cubicBezTo>
                      <a:pt x="124" y="296"/>
                      <a:pt x="124" y="296"/>
                      <a:pt x="124" y="296"/>
                    </a:cubicBezTo>
                    <a:cubicBezTo>
                      <a:pt x="64" y="275"/>
                      <a:pt x="5" y="242"/>
                      <a:pt x="5" y="178"/>
                    </a:cubicBezTo>
                    <a:cubicBezTo>
                      <a:pt x="5" y="102"/>
                      <a:pt x="54" y="48"/>
                      <a:pt x="124" y="48"/>
                    </a:cubicBezTo>
                    <a:cubicBezTo>
                      <a:pt x="124" y="0"/>
                      <a:pt x="124" y="0"/>
                      <a:pt x="124" y="0"/>
                    </a:cubicBezTo>
                    <a:cubicBezTo>
                      <a:pt x="124" y="0"/>
                      <a:pt x="124" y="0"/>
                      <a:pt x="124" y="0"/>
                    </a:cubicBezTo>
                    <a:close/>
                    <a:moveTo>
                      <a:pt x="124" y="107"/>
                    </a:moveTo>
                    <a:cubicBezTo>
                      <a:pt x="97" y="107"/>
                      <a:pt x="75" y="129"/>
                      <a:pt x="75" y="156"/>
                    </a:cubicBezTo>
                    <a:cubicBezTo>
                      <a:pt x="75" y="188"/>
                      <a:pt x="97" y="205"/>
                      <a:pt x="124" y="215"/>
                    </a:cubicBezTo>
                    <a:cubicBezTo>
                      <a:pt x="124" y="107"/>
                      <a:pt x="124" y="107"/>
                      <a:pt x="124" y="107"/>
                    </a:cubicBezTo>
                    <a:cubicBezTo>
                      <a:pt x="124" y="107"/>
                      <a:pt x="124" y="107"/>
                      <a:pt x="124" y="107"/>
                    </a:cubicBezTo>
                    <a:close/>
                    <a:moveTo>
                      <a:pt x="161" y="436"/>
                    </a:moveTo>
                    <a:cubicBezTo>
                      <a:pt x="199" y="436"/>
                      <a:pt x="226" y="409"/>
                      <a:pt x="226" y="372"/>
                    </a:cubicBezTo>
                    <a:cubicBezTo>
                      <a:pt x="226" y="329"/>
                      <a:pt x="194" y="318"/>
                      <a:pt x="161" y="307"/>
                    </a:cubicBezTo>
                    <a:cubicBezTo>
                      <a:pt x="161" y="436"/>
                      <a:pt x="161" y="436"/>
                      <a:pt x="161" y="436"/>
                    </a:cubicBezTo>
                    <a:cubicBezTo>
                      <a:pt x="161" y="436"/>
                      <a:pt x="161" y="436"/>
                      <a:pt x="161" y="436"/>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8" name="Freeform 7"/>
              <p:cNvSpPr>
                <a:spLocks/>
              </p:cNvSpPr>
              <p:nvPr/>
            </p:nvSpPr>
            <p:spPr bwMode="auto">
              <a:xfrm>
                <a:off x="2823" y="1055"/>
                <a:ext cx="930" cy="1307"/>
              </a:xfrm>
              <a:custGeom>
                <a:avLst/>
                <a:gdLst>
                  <a:gd name="T0" fmla="*/ 1067 w 1135"/>
                  <a:gd name="T1" fmla="*/ 0 h 1602"/>
                  <a:gd name="T2" fmla="*/ 69 w 1135"/>
                  <a:gd name="T3" fmla="*/ 0 h 1602"/>
                  <a:gd name="T4" fmla="*/ 0 w 1135"/>
                  <a:gd name="T5" fmla="*/ 68 h 1602"/>
                  <a:gd name="T6" fmla="*/ 0 w 1135"/>
                  <a:gd name="T7" fmla="*/ 166 h 1602"/>
                  <a:gd name="T8" fmla="*/ 716 w 1135"/>
                  <a:gd name="T9" fmla="*/ 166 h 1602"/>
                  <a:gd name="T10" fmla="*/ 717 w 1135"/>
                  <a:gd name="T11" fmla="*/ 166 h 1602"/>
                  <a:gd name="T12" fmla="*/ 722 w 1135"/>
                  <a:gd name="T13" fmla="*/ 167 h 1602"/>
                  <a:gd name="T14" fmla="*/ 725 w 1135"/>
                  <a:gd name="T15" fmla="*/ 168 h 1602"/>
                  <a:gd name="T16" fmla="*/ 727 w 1135"/>
                  <a:gd name="T17" fmla="*/ 168 h 1602"/>
                  <a:gd name="T18" fmla="*/ 729 w 1135"/>
                  <a:gd name="T19" fmla="*/ 169 h 1602"/>
                  <a:gd name="T20" fmla="*/ 730 w 1135"/>
                  <a:gd name="T21" fmla="*/ 170 h 1602"/>
                  <a:gd name="T22" fmla="*/ 732 w 1135"/>
                  <a:gd name="T23" fmla="*/ 171 h 1602"/>
                  <a:gd name="T24" fmla="*/ 732 w 1135"/>
                  <a:gd name="T25" fmla="*/ 171 h 1602"/>
                  <a:gd name="T26" fmla="*/ 734 w 1135"/>
                  <a:gd name="T27" fmla="*/ 172 h 1602"/>
                  <a:gd name="T28" fmla="*/ 735 w 1135"/>
                  <a:gd name="T29" fmla="*/ 173 h 1602"/>
                  <a:gd name="T30" fmla="*/ 969 w 1135"/>
                  <a:gd name="T31" fmla="*/ 389 h 1602"/>
                  <a:gd name="T32" fmla="*/ 970 w 1135"/>
                  <a:gd name="T33" fmla="*/ 389 h 1602"/>
                  <a:gd name="T34" fmla="*/ 970 w 1135"/>
                  <a:gd name="T35" fmla="*/ 390 h 1602"/>
                  <a:gd name="T36" fmla="*/ 970 w 1135"/>
                  <a:gd name="T37" fmla="*/ 390 h 1602"/>
                  <a:gd name="T38" fmla="*/ 970 w 1135"/>
                  <a:gd name="T39" fmla="*/ 390 h 1602"/>
                  <a:gd name="T40" fmla="*/ 971 w 1135"/>
                  <a:gd name="T41" fmla="*/ 391 h 1602"/>
                  <a:gd name="T42" fmla="*/ 972 w 1135"/>
                  <a:gd name="T43" fmla="*/ 392 h 1602"/>
                  <a:gd name="T44" fmla="*/ 972 w 1135"/>
                  <a:gd name="T45" fmla="*/ 393 h 1602"/>
                  <a:gd name="T46" fmla="*/ 973 w 1135"/>
                  <a:gd name="T47" fmla="*/ 394 h 1602"/>
                  <a:gd name="T48" fmla="*/ 973 w 1135"/>
                  <a:gd name="T49" fmla="*/ 394 h 1602"/>
                  <a:gd name="T50" fmla="*/ 974 w 1135"/>
                  <a:gd name="T51" fmla="*/ 396 h 1602"/>
                  <a:gd name="T52" fmla="*/ 975 w 1135"/>
                  <a:gd name="T53" fmla="*/ 397 h 1602"/>
                  <a:gd name="T54" fmla="*/ 976 w 1135"/>
                  <a:gd name="T55" fmla="*/ 398 h 1602"/>
                  <a:gd name="T56" fmla="*/ 976 w 1135"/>
                  <a:gd name="T57" fmla="*/ 399 h 1602"/>
                  <a:gd name="T58" fmla="*/ 977 w 1135"/>
                  <a:gd name="T59" fmla="*/ 400 h 1602"/>
                  <a:gd name="T60" fmla="*/ 977 w 1135"/>
                  <a:gd name="T61" fmla="*/ 403 h 1602"/>
                  <a:gd name="T62" fmla="*/ 978 w 1135"/>
                  <a:gd name="T63" fmla="*/ 406 h 1602"/>
                  <a:gd name="T64" fmla="*/ 978 w 1135"/>
                  <a:gd name="T65" fmla="*/ 406 h 1602"/>
                  <a:gd name="T66" fmla="*/ 978 w 1135"/>
                  <a:gd name="T67" fmla="*/ 406 h 1602"/>
                  <a:gd name="T68" fmla="*/ 978 w 1135"/>
                  <a:gd name="T69" fmla="*/ 408 h 1602"/>
                  <a:gd name="T70" fmla="*/ 978 w 1135"/>
                  <a:gd name="T71" fmla="*/ 409 h 1602"/>
                  <a:gd name="T72" fmla="*/ 978 w 1135"/>
                  <a:gd name="T73" fmla="*/ 1602 h 1602"/>
                  <a:gd name="T74" fmla="*/ 1067 w 1135"/>
                  <a:gd name="T75" fmla="*/ 1602 h 1602"/>
                  <a:gd name="T76" fmla="*/ 1135 w 1135"/>
                  <a:gd name="T77" fmla="*/ 1534 h 1602"/>
                  <a:gd name="T78" fmla="*/ 1135 w 1135"/>
                  <a:gd name="T79" fmla="*/ 68 h 1602"/>
                  <a:gd name="T80" fmla="*/ 1067 w 1135"/>
                  <a:gd name="T81" fmla="*/ 0 h 1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135" h="1602">
                    <a:moveTo>
                      <a:pt x="1067" y="0"/>
                    </a:moveTo>
                    <a:cubicBezTo>
                      <a:pt x="69" y="0"/>
                      <a:pt x="69" y="0"/>
                      <a:pt x="69" y="0"/>
                    </a:cubicBezTo>
                    <a:cubicBezTo>
                      <a:pt x="31" y="0"/>
                      <a:pt x="0" y="30"/>
                      <a:pt x="0" y="68"/>
                    </a:cubicBezTo>
                    <a:cubicBezTo>
                      <a:pt x="0" y="166"/>
                      <a:pt x="0" y="166"/>
                      <a:pt x="0" y="166"/>
                    </a:cubicBezTo>
                    <a:cubicBezTo>
                      <a:pt x="716" y="166"/>
                      <a:pt x="716" y="166"/>
                      <a:pt x="716" y="166"/>
                    </a:cubicBezTo>
                    <a:cubicBezTo>
                      <a:pt x="716" y="166"/>
                      <a:pt x="717" y="166"/>
                      <a:pt x="717" y="166"/>
                    </a:cubicBezTo>
                    <a:cubicBezTo>
                      <a:pt x="719" y="166"/>
                      <a:pt x="721" y="166"/>
                      <a:pt x="722" y="167"/>
                    </a:cubicBezTo>
                    <a:cubicBezTo>
                      <a:pt x="723" y="167"/>
                      <a:pt x="724" y="167"/>
                      <a:pt x="725" y="168"/>
                    </a:cubicBezTo>
                    <a:cubicBezTo>
                      <a:pt x="726" y="168"/>
                      <a:pt x="727" y="168"/>
                      <a:pt x="727" y="168"/>
                    </a:cubicBezTo>
                    <a:cubicBezTo>
                      <a:pt x="728" y="169"/>
                      <a:pt x="729" y="169"/>
                      <a:pt x="729" y="169"/>
                    </a:cubicBezTo>
                    <a:cubicBezTo>
                      <a:pt x="730" y="169"/>
                      <a:pt x="730" y="170"/>
                      <a:pt x="730" y="170"/>
                    </a:cubicBezTo>
                    <a:cubicBezTo>
                      <a:pt x="730" y="170"/>
                      <a:pt x="731" y="170"/>
                      <a:pt x="732" y="171"/>
                    </a:cubicBezTo>
                    <a:cubicBezTo>
                      <a:pt x="732" y="171"/>
                      <a:pt x="732" y="171"/>
                      <a:pt x="732" y="171"/>
                    </a:cubicBezTo>
                    <a:cubicBezTo>
                      <a:pt x="733" y="171"/>
                      <a:pt x="733" y="172"/>
                      <a:pt x="734" y="172"/>
                    </a:cubicBezTo>
                    <a:cubicBezTo>
                      <a:pt x="734" y="173"/>
                      <a:pt x="735" y="173"/>
                      <a:pt x="735" y="173"/>
                    </a:cubicBezTo>
                    <a:cubicBezTo>
                      <a:pt x="969" y="389"/>
                      <a:pt x="969" y="389"/>
                      <a:pt x="969" y="389"/>
                    </a:cubicBezTo>
                    <a:cubicBezTo>
                      <a:pt x="969" y="389"/>
                      <a:pt x="970" y="389"/>
                      <a:pt x="970" y="389"/>
                    </a:cubicBezTo>
                    <a:cubicBezTo>
                      <a:pt x="970" y="389"/>
                      <a:pt x="970" y="389"/>
                      <a:pt x="970" y="390"/>
                    </a:cubicBezTo>
                    <a:cubicBezTo>
                      <a:pt x="970" y="390"/>
                      <a:pt x="970" y="390"/>
                      <a:pt x="970" y="390"/>
                    </a:cubicBezTo>
                    <a:cubicBezTo>
                      <a:pt x="970" y="390"/>
                      <a:pt x="970" y="390"/>
                      <a:pt x="970" y="390"/>
                    </a:cubicBezTo>
                    <a:cubicBezTo>
                      <a:pt x="970" y="390"/>
                      <a:pt x="971" y="390"/>
                      <a:pt x="971" y="391"/>
                    </a:cubicBezTo>
                    <a:cubicBezTo>
                      <a:pt x="971" y="391"/>
                      <a:pt x="971" y="391"/>
                      <a:pt x="972" y="392"/>
                    </a:cubicBezTo>
                    <a:cubicBezTo>
                      <a:pt x="972" y="392"/>
                      <a:pt x="972" y="392"/>
                      <a:pt x="972" y="393"/>
                    </a:cubicBezTo>
                    <a:cubicBezTo>
                      <a:pt x="973" y="393"/>
                      <a:pt x="973" y="393"/>
                      <a:pt x="973" y="394"/>
                    </a:cubicBezTo>
                    <a:cubicBezTo>
                      <a:pt x="973" y="394"/>
                      <a:pt x="973" y="394"/>
                      <a:pt x="973" y="394"/>
                    </a:cubicBezTo>
                    <a:cubicBezTo>
                      <a:pt x="974" y="394"/>
                      <a:pt x="974" y="395"/>
                      <a:pt x="974" y="396"/>
                    </a:cubicBezTo>
                    <a:cubicBezTo>
                      <a:pt x="975" y="396"/>
                      <a:pt x="975" y="397"/>
                      <a:pt x="975" y="397"/>
                    </a:cubicBezTo>
                    <a:cubicBezTo>
                      <a:pt x="975" y="398"/>
                      <a:pt x="976" y="398"/>
                      <a:pt x="976" y="398"/>
                    </a:cubicBezTo>
                    <a:cubicBezTo>
                      <a:pt x="976" y="398"/>
                      <a:pt x="976" y="399"/>
                      <a:pt x="976" y="399"/>
                    </a:cubicBezTo>
                    <a:cubicBezTo>
                      <a:pt x="976" y="399"/>
                      <a:pt x="976" y="400"/>
                      <a:pt x="977" y="400"/>
                    </a:cubicBezTo>
                    <a:cubicBezTo>
                      <a:pt x="977" y="401"/>
                      <a:pt x="977" y="402"/>
                      <a:pt x="977" y="403"/>
                    </a:cubicBezTo>
                    <a:cubicBezTo>
                      <a:pt x="978" y="404"/>
                      <a:pt x="978" y="405"/>
                      <a:pt x="978" y="406"/>
                    </a:cubicBezTo>
                    <a:cubicBezTo>
                      <a:pt x="978" y="406"/>
                      <a:pt x="978" y="406"/>
                      <a:pt x="978" y="406"/>
                    </a:cubicBezTo>
                    <a:cubicBezTo>
                      <a:pt x="978" y="406"/>
                      <a:pt x="978" y="406"/>
                      <a:pt x="978" y="406"/>
                    </a:cubicBezTo>
                    <a:cubicBezTo>
                      <a:pt x="978" y="407"/>
                      <a:pt x="978" y="408"/>
                      <a:pt x="978" y="408"/>
                    </a:cubicBezTo>
                    <a:cubicBezTo>
                      <a:pt x="978" y="408"/>
                      <a:pt x="978" y="409"/>
                      <a:pt x="978" y="409"/>
                    </a:cubicBezTo>
                    <a:cubicBezTo>
                      <a:pt x="978" y="1602"/>
                      <a:pt x="978" y="1602"/>
                      <a:pt x="978" y="1602"/>
                    </a:cubicBezTo>
                    <a:cubicBezTo>
                      <a:pt x="1067" y="1602"/>
                      <a:pt x="1067" y="1602"/>
                      <a:pt x="1067" y="1602"/>
                    </a:cubicBezTo>
                    <a:cubicBezTo>
                      <a:pt x="1104" y="1602"/>
                      <a:pt x="1135" y="1572"/>
                      <a:pt x="1135" y="1534"/>
                    </a:cubicBezTo>
                    <a:cubicBezTo>
                      <a:pt x="1135" y="68"/>
                      <a:pt x="1135" y="68"/>
                      <a:pt x="1135" y="68"/>
                    </a:cubicBezTo>
                    <a:cubicBezTo>
                      <a:pt x="1135" y="30"/>
                      <a:pt x="1104" y="0"/>
                      <a:pt x="106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9" name="Freeform 8"/>
              <p:cNvSpPr>
                <a:spLocks/>
              </p:cNvSpPr>
              <p:nvPr/>
            </p:nvSpPr>
            <p:spPr bwMode="auto">
              <a:xfrm>
                <a:off x="3432" y="1264"/>
                <a:ext cx="112" cy="103"/>
              </a:xfrm>
              <a:custGeom>
                <a:avLst/>
                <a:gdLst>
                  <a:gd name="T0" fmla="*/ 0 w 112"/>
                  <a:gd name="T1" fmla="*/ 103 h 103"/>
                  <a:gd name="T2" fmla="*/ 112 w 112"/>
                  <a:gd name="T3" fmla="*/ 103 h 103"/>
                  <a:gd name="T4" fmla="*/ 0 w 112"/>
                  <a:gd name="T5" fmla="*/ 0 h 103"/>
                  <a:gd name="T6" fmla="*/ 0 w 112"/>
                  <a:gd name="T7" fmla="*/ 103 h 103"/>
                </a:gdLst>
                <a:ahLst/>
                <a:cxnLst>
                  <a:cxn ang="0">
                    <a:pos x="T0" y="T1"/>
                  </a:cxn>
                  <a:cxn ang="0">
                    <a:pos x="T2" y="T3"/>
                  </a:cxn>
                  <a:cxn ang="0">
                    <a:pos x="T4" y="T5"/>
                  </a:cxn>
                  <a:cxn ang="0">
                    <a:pos x="T6" y="T7"/>
                  </a:cxn>
                </a:cxnLst>
                <a:rect l="0" t="0" r="r" b="b"/>
                <a:pathLst>
                  <a:path w="112" h="103">
                    <a:moveTo>
                      <a:pt x="0" y="103"/>
                    </a:moveTo>
                    <a:lnTo>
                      <a:pt x="112" y="103"/>
                    </a:lnTo>
                    <a:lnTo>
                      <a:pt x="0" y="0"/>
                    </a:lnTo>
                    <a:lnTo>
                      <a:pt x="0" y="10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pic>
        <p:nvPicPr>
          <p:cNvPr id="91" name="Picture 90">
            <a:extLst>
              <a:ext uri="{FF2B5EF4-FFF2-40B4-BE49-F238E27FC236}">
                <a16:creationId xmlns:a16="http://schemas.microsoft.com/office/drawing/2014/main" id="{A19BE2DA-975D-0C41-A604-6BA4769387D3}"/>
              </a:ext>
            </a:extLst>
          </p:cNvPr>
          <p:cNvPicPr>
            <a:picLocks noChangeAspect="1"/>
          </p:cNvPicPr>
          <p:nvPr/>
        </p:nvPicPr>
        <p:blipFill>
          <a:blip r:embed="rId4"/>
          <a:stretch>
            <a:fillRect/>
          </a:stretch>
        </p:blipFill>
        <p:spPr>
          <a:xfrm>
            <a:off x="8633637" y="5332012"/>
            <a:ext cx="1207090" cy="162658"/>
          </a:xfrm>
          <a:prstGeom prst="rect">
            <a:avLst/>
          </a:prstGeom>
        </p:spPr>
      </p:pic>
      <p:grpSp>
        <p:nvGrpSpPr>
          <p:cNvPr id="30" name="Group 29">
            <a:extLst>
              <a:ext uri="{FF2B5EF4-FFF2-40B4-BE49-F238E27FC236}">
                <a16:creationId xmlns:a16="http://schemas.microsoft.com/office/drawing/2014/main" id="{C2D8F286-8AA5-3847-AE0C-B517D357B230}"/>
              </a:ext>
            </a:extLst>
          </p:cNvPr>
          <p:cNvGrpSpPr/>
          <p:nvPr/>
        </p:nvGrpSpPr>
        <p:grpSpPr>
          <a:xfrm>
            <a:off x="1649247" y="4630909"/>
            <a:ext cx="2678685" cy="353943"/>
            <a:chOff x="1649247" y="4630909"/>
            <a:chExt cx="2678685" cy="353943"/>
          </a:xfrm>
        </p:grpSpPr>
        <p:sp>
          <p:nvSpPr>
            <p:cNvPr id="85" name="Rectangle 84"/>
            <p:cNvSpPr/>
            <p:nvPr/>
          </p:nvSpPr>
          <p:spPr>
            <a:xfrm>
              <a:off x="2223573" y="4630909"/>
              <a:ext cx="2104359" cy="353943"/>
            </a:xfrm>
            <a:prstGeom prst="rect">
              <a:avLst/>
            </a:prstGeom>
          </p:spPr>
          <p:txBody>
            <a:bodyPr wrap="none">
              <a:spAutoFit/>
            </a:bodyPr>
            <a:lstStyle/>
            <a:p>
              <a:pPr marL="0" marR="0" lvl="0" indent="0" algn="l" defTabSz="914400" rtl="0" eaLnBrk="1" fontAlgn="base" latinLnBrk="0" hangingPunct="1">
                <a:lnSpc>
                  <a:spcPct val="85000"/>
                </a:lnSpc>
                <a:spcBef>
                  <a:spcPct val="0"/>
                </a:spcBef>
                <a:spcAft>
                  <a:spcPct val="0"/>
                </a:spcAft>
                <a:buClrTx/>
                <a:buSzTx/>
                <a:buFontTx/>
                <a:buNone/>
                <a:tabLst/>
                <a:defRPr/>
              </a:pPr>
              <a:r>
                <a:rPr kumimoji="1" lang="en-US" sz="2000" b="0" i="0" u="none" strike="noStrike" kern="1200" cap="none" spc="0" normalizeH="0" baseline="0" noProof="0" dirty="0">
                  <a:ln>
                    <a:noFill/>
                  </a:ln>
                  <a:solidFill>
                    <a:srgbClr val="FFFFFF"/>
                  </a:solidFill>
                  <a:effectLst/>
                  <a:uLnTx/>
                  <a:uFillTx/>
                  <a:latin typeface="Rockwell" panose="02060603020205020403" pitchFamily="18" charset="0"/>
                  <a:ea typeface="+mn-ea"/>
                  <a:cs typeface="+mn-cs"/>
                </a:rPr>
                <a:t>Spousal Benefits</a:t>
              </a:r>
            </a:p>
          </p:txBody>
        </p:sp>
        <p:pic>
          <p:nvPicPr>
            <p:cNvPr id="16" name="Picture 15">
              <a:extLst>
                <a:ext uri="{FF2B5EF4-FFF2-40B4-BE49-F238E27FC236}">
                  <a16:creationId xmlns:a16="http://schemas.microsoft.com/office/drawing/2014/main" id="{8B22D0EA-CC0D-CE46-85D4-0B8EEEC94201}"/>
                </a:ext>
              </a:extLst>
            </p:cNvPr>
            <p:cNvPicPr>
              <a:picLocks noChangeAspect="1"/>
            </p:cNvPicPr>
            <p:nvPr/>
          </p:nvPicPr>
          <p:blipFill>
            <a:blip r:embed="rId5"/>
            <a:srcRect/>
            <a:stretch/>
          </p:blipFill>
          <p:spPr>
            <a:xfrm>
              <a:off x="1649247" y="4708170"/>
              <a:ext cx="394595" cy="199419"/>
            </a:xfrm>
            <a:prstGeom prst="rect">
              <a:avLst/>
            </a:prstGeom>
          </p:spPr>
        </p:pic>
      </p:grpSp>
    </p:spTree>
    <p:extLst>
      <p:ext uri="{BB962C8B-B14F-4D97-AF65-F5344CB8AC3E}">
        <p14:creationId xmlns:p14="http://schemas.microsoft.com/office/powerpoint/2010/main" val="1612305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240"/>
                                        </p:tgtEl>
                                        <p:attrNameLst>
                                          <p:attrName>style.visibility</p:attrName>
                                        </p:attrNameLst>
                                      </p:cBhvr>
                                      <p:to>
                                        <p:strVal val="visible"/>
                                      </p:to>
                                    </p:set>
                                    <p:animEffect transition="in" filter="fade">
                                      <p:cBhvr>
                                        <p:cTn id="11" dur="1000"/>
                                        <p:tgtEl>
                                          <p:spTgt spid="240"/>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childTnLst>
                                </p:cTn>
                              </p:par>
                            </p:childTnLst>
                          </p:cTn>
                        </p:par>
                        <p:par>
                          <p:cTn id="20" fill="hold">
                            <p:stCondLst>
                              <p:cond delay="4000"/>
                            </p:stCondLst>
                            <p:childTnLst>
                              <p:par>
                                <p:cTn id="21" presetID="10" presetClass="entr" presetSubtype="0" fill="hold" nodeType="after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fade">
                                      <p:cBhvr>
                                        <p:cTn id="23" dur="1000"/>
                                        <p:tgtEl>
                                          <p:spTgt spid="30"/>
                                        </p:tgtEl>
                                      </p:cBhvr>
                                    </p:animEffect>
                                  </p:childTnLst>
                                </p:cTn>
                              </p:par>
                            </p:childTnLst>
                          </p:cTn>
                        </p:par>
                        <p:par>
                          <p:cTn id="24" fill="hold">
                            <p:stCondLst>
                              <p:cond delay="5000"/>
                            </p:stCondLst>
                            <p:childTnLst>
                              <p:par>
                                <p:cTn id="25" presetID="10" presetClass="entr" presetSubtype="0" fill="hold"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childTnLst>
                                </p:cTn>
                              </p:par>
                            </p:childTnLst>
                          </p:cTn>
                        </p:par>
                        <p:par>
                          <p:cTn id="28" fill="hold">
                            <p:stCondLst>
                              <p:cond delay="6000"/>
                            </p:stCondLst>
                            <p:childTnLst>
                              <p:par>
                                <p:cTn id="29" presetID="10" presetClass="entr" presetSubtype="0" fill="hold" nodeType="after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childTnLst>
                                </p:cTn>
                              </p:par>
                            </p:childTnLst>
                          </p:cTn>
                        </p:par>
                        <p:par>
                          <p:cTn id="32" fill="hold">
                            <p:stCondLst>
                              <p:cond delay="7000"/>
                            </p:stCondLst>
                            <p:childTnLst>
                              <p:par>
                                <p:cTn id="33" presetID="10" presetClass="entr" presetSubtype="0" fill="hold" nodeType="after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1000"/>
                                        <p:tgtEl>
                                          <p:spTgt spid="11"/>
                                        </p:tgtEl>
                                      </p:cBhvr>
                                    </p:animEffect>
                                  </p:childTnLst>
                                </p:cTn>
                              </p:par>
                            </p:childTnLst>
                          </p:cTn>
                        </p:par>
                        <p:par>
                          <p:cTn id="36" fill="hold">
                            <p:stCondLst>
                              <p:cond delay="8000"/>
                            </p:stCondLst>
                            <p:childTnLst>
                              <p:par>
                                <p:cTn id="37" presetID="10" presetClass="entr" presetSubtype="0" fill="hold" nodeType="after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1000"/>
                                        <p:tgtEl>
                                          <p:spTgt spid="12"/>
                                        </p:tgtEl>
                                      </p:cBhvr>
                                    </p:animEffect>
                                  </p:childTnLst>
                                </p:cTn>
                              </p:par>
                            </p:childTnLst>
                          </p:cTn>
                        </p:par>
                        <p:par>
                          <p:cTn id="40" fill="hold">
                            <p:stCondLst>
                              <p:cond delay="9000"/>
                            </p:stCondLst>
                            <p:childTnLst>
                              <p:par>
                                <p:cTn id="41" presetID="10" presetClass="entr" presetSubtype="0" fill="hold" nodeType="after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Rectangle 74"/>
          <p:cNvSpPr/>
          <p:nvPr/>
        </p:nvSpPr>
        <p:spPr>
          <a:xfrm>
            <a:off x="0" y="-21167"/>
            <a:ext cx="10160000" cy="5736167"/>
          </a:xfrm>
          <a:prstGeom prst="rect">
            <a:avLst/>
          </a:prstGeom>
          <a:solidFill>
            <a:schemeClr val="accent1"/>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pic>
        <p:nvPicPr>
          <p:cNvPr id="35" name="Picture 34"/>
          <p:cNvPicPr>
            <a:picLocks noChangeAspect="1"/>
          </p:cNvPicPr>
          <p:nvPr/>
        </p:nvPicPr>
        <p:blipFill rotWithShape="1">
          <a:blip r:embed="rId3">
            <a:extLst>
              <a:ext uri="{28A0092B-C50C-407E-A947-70E740481C1C}">
                <a14:useLocalDpi xmlns:a14="http://schemas.microsoft.com/office/drawing/2010/main" val="0"/>
              </a:ext>
            </a:extLst>
          </a:blip>
          <a:srcRect l="22493" r="24915" b="533"/>
          <a:stretch/>
        </p:blipFill>
        <p:spPr>
          <a:xfrm flipH="1">
            <a:off x="5606716" y="-26060"/>
            <a:ext cx="4553284" cy="5741060"/>
          </a:xfrm>
          <a:prstGeom prst="rect">
            <a:avLst/>
          </a:prstGeom>
        </p:spPr>
      </p:pic>
      <p:sp>
        <p:nvSpPr>
          <p:cNvPr id="78" name="Freeform 5"/>
          <p:cNvSpPr>
            <a:spLocks/>
          </p:cNvSpPr>
          <p:nvPr/>
        </p:nvSpPr>
        <p:spPr bwMode="auto">
          <a:xfrm flipH="1" flipV="1">
            <a:off x="3113599" y="-26060"/>
            <a:ext cx="4879202" cy="5741346"/>
          </a:xfrm>
          <a:custGeom>
            <a:avLst/>
            <a:gdLst>
              <a:gd name="T0" fmla="*/ 3752 w 3752"/>
              <a:gd name="T1" fmla="*/ 4345 h 4345"/>
              <a:gd name="T2" fmla="*/ 0 w 3752"/>
              <a:gd name="T3" fmla="*/ 4345 h 4345"/>
              <a:gd name="T4" fmla="*/ 1094 w 3752"/>
              <a:gd name="T5" fmla="*/ 0 h 4345"/>
              <a:gd name="T6" fmla="*/ 3752 w 3752"/>
              <a:gd name="T7" fmla="*/ 0 h 4345"/>
              <a:gd name="T8" fmla="*/ 3752 w 3752"/>
              <a:gd name="T9" fmla="*/ 4345 h 4345"/>
              <a:gd name="connsiteX0" fmla="*/ 7771 w 10000"/>
              <a:gd name="connsiteY0" fmla="*/ 10000 h 10000"/>
              <a:gd name="connsiteX1" fmla="*/ 0 w 10000"/>
              <a:gd name="connsiteY1" fmla="*/ 10000 h 10000"/>
              <a:gd name="connsiteX2" fmla="*/ 2916 w 10000"/>
              <a:gd name="connsiteY2" fmla="*/ 0 h 10000"/>
              <a:gd name="connsiteX3" fmla="*/ 10000 w 10000"/>
              <a:gd name="connsiteY3" fmla="*/ 0 h 10000"/>
              <a:gd name="connsiteX4" fmla="*/ 7771 w 10000"/>
              <a:gd name="connsiteY4" fmla="*/ 10000 h 10000"/>
              <a:gd name="connsiteX0" fmla="*/ 7771 w 8754"/>
              <a:gd name="connsiteY0" fmla="*/ 10000 h 10000"/>
              <a:gd name="connsiteX1" fmla="*/ 0 w 8754"/>
              <a:gd name="connsiteY1" fmla="*/ 10000 h 10000"/>
              <a:gd name="connsiteX2" fmla="*/ 2916 w 8754"/>
              <a:gd name="connsiteY2" fmla="*/ 0 h 10000"/>
              <a:gd name="connsiteX3" fmla="*/ 8754 w 8754"/>
              <a:gd name="connsiteY3" fmla="*/ 11 h 10000"/>
              <a:gd name="connsiteX4" fmla="*/ 7771 w 8754"/>
              <a:gd name="connsiteY4" fmla="*/ 1000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54" h="10000">
                <a:moveTo>
                  <a:pt x="7771" y="10000"/>
                </a:moveTo>
                <a:lnTo>
                  <a:pt x="0" y="10000"/>
                </a:lnTo>
                <a:lnTo>
                  <a:pt x="2916" y="0"/>
                </a:lnTo>
                <a:lnTo>
                  <a:pt x="8754" y="11"/>
                </a:lnTo>
                <a:lnTo>
                  <a:pt x="7771" y="100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grpSp>
        <p:nvGrpSpPr>
          <p:cNvPr id="38" name="Group 37"/>
          <p:cNvGrpSpPr/>
          <p:nvPr/>
        </p:nvGrpSpPr>
        <p:grpSpPr>
          <a:xfrm>
            <a:off x="394063" y="201520"/>
            <a:ext cx="788755" cy="772596"/>
            <a:chOff x="1674504" y="2094586"/>
            <a:chExt cx="362858" cy="355424"/>
          </a:xfrm>
          <a:solidFill>
            <a:srgbClr val="013A94"/>
          </a:solidFill>
        </p:grpSpPr>
        <p:sp>
          <p:nvSpPr>
            <p:cNvPr id="39" name="Freeform 7"/>
            <p:cNvSpPr>
              <a:spLocks/>
            </p:cNvSpPr>
            <p:nvPr/>
          </p:nvSpPr>
          <p:spPr bwMode="auto">
            <a:xfrm>
              <a:off x="1771131" y="2138507"/>
              <a:ext cx="266231" cy="220282"/>
            </a:xfrm>
            <a:custGeom>
              <a:avLst/>
              <a:gdLst>
                <a:gd name="T0" fmla="*/ 645 w 789"/>
                <a:gd name="T1" fmla="*/ 35 h 652"/>
                <a:gd name="T2" fmla="*/ 652 w 789"/>
                <a:gd name="T3" fmla="*/ 26 h 652"/>
                <a:gd name="T4" fmla="*/ 674 w 789"/>
                <a:gd name="T5" fmla="*/ 8 h 652"/>
                <a:gd name="T6" fmla="*/ 690 w 789"/>
                <a:gd name="T7" fmla="*/ 2 h 652"/>
                <a:gd name="T8" fmla="*/ 710 w 789"/>
                <a:gd name="T9" fmla="*/ 0 h 652"/>
                <a:gd name="T10" fmla="*/ 732 w 789"/>
                <a:gd name="T11" fmla="*/ 8 h 652"/>
                <a:gd name="T12" fmla="*/ 756 w 789"/>
                <a:gd name="T13" fmla="*/ 26 h 652"/>
                <a:gd name="T14" fmla="*/ 767 w 789"/>
                <a:gd name="T15" fmla="*/ 37 h 652"/>
                <a:gd name="T16" fmla="*/ 783 w 789"/>
                <a:gd name="T17" fmla="*/ 57 h 652"/>
                <a:gd name="T18" fmla="*/ 789 w 789"/>
                <a:gd name="T19" fmla="*/ 77 h 652"/>
                <a:gd name="T20" fmla="*/ 787 w 789"/>
                <a:gd name="T21" fmla="*/ 95 h 652"/>
                <a:gd name="T22" fmla="*/ 774 w 789"/>
                <a:gd name="T23" fmla="*/ 122 h 652"/>
                <a:gd name="T24" fmla="*/ 723 w 789"/>
                <a:gd name="T25" fmla="*/ 186 h 652"/>
                <a:gd name="T26" fmla="*/ 692 w 789"/>
                <a:gd name="T27" fmla="*/ 221 h 652"/>
                <a:gd name="T28" fmla="*/ 514 w 789"/>
                <a:gd name="T29" fmla="*/ 416 h 652"/>
                <a:gd name="T30" fmla="*/ 342 w 789"/>
                <a:gd name="T31" fmla="*/ 598 h 652"/>
                <a:gd name="T32" fmla="*/ 311 w 789"/>
                <a:gd name="T33" fmla="*/ 625 h 652"/>
                <a:gd name="T34" fmla="*/ 284 w 789"/>
                <a:gd name="T35" fmla="*/ 643 h 652"/>
                <a:gd name="T36" fmla="*/ 262 w 789"/>
                <a:gd name="T37" fmla="*/ 651 h 652"/>
                <a:gd name="T38" fmla="*/ 257 w 789"/>
                <a:gd name="T39" fmla="*/ 652 h 652"/>
                <a:gd name="T40" fmla="*/ 237 w 789"/>
                <a:gd name="T41" fmla="*/ 643 h 652"/>
                <a:gd name="T42" fmla="*/ 164 w 789"/>
                <a:gd name="T43" fmla="*/ 589 h 652"/>
                <a:gd name="T44" fmla="*/ 47 w 789"/>
                <a:gd name="T45" fmla="*/ 485 h 652"/>
                <a:gd name="T46" fmla="*/ 15 w 789"/>
                <a:gd name="T47" fmla="*/ 454 h 652"/>
                <a:gd name="T48" fmla="*/ 4 w 789"/>
                <a:gd name="T49" fmla="*/ 436 h 652"/>
                <a:gd name="T50" fmla="*/ 0 w 789"/>
                <a:gd name="T51" fmla="*/ 407 h 652"/>
                <a:gd name="T52" fmla="*/ 2 w 789"/>
                <a:gd name="T53" fmla="*/ 388 h 652"/>
                <a:gd name="T54" fmla="*/ 11 w 789"/>
                <a:gd name="T55" fmla="*/ 370 h 652"/>
                <a:gd name="T56" fmla="*/ 27 w 789"/>
                <a:gd name="T57" fmla="*/ 350 h 652"/>
                <a:gd name="T58" fmla="*/ 47 w 789"/>
                <a:gd name="T59" fmla="*/ 332 h 652"/>
                <a:gd name="T60" fmla="*/ 73 w 789"/>
                <a:gd name="T61" fmla="*/ 319 h 652"/>
                <a:gd name="T62" fmla="*/ 86 w 789"/>
                <a:gd name="T63" fmla="*/ 317 h 652"/>
                <a:gd name="T64" fmla="*/ 106 w 789"/>
                <a:gd name="T65" fmla="*/ 323 h 652"/>
                <a:gd name="T66" fmla="*/ 127 w 789"/>
                <a:gd name="T67" fmla="*/ 339 h 652"/>
                <a:gd name="T68" fmla="*/ 138 w 789"/>
                <a:gd name="T69" fmla="*/ 350 h 652"/>
                <a:gd name="T70" fmla="*/ 209 w 789"/>
                <a:gd name="T71" fmla="*/ 414 h 652"/>
                <a:gd name="T72" fmla="*/ 260 w 789"/>
                <a:gd name="T73" fmla="*/ 456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89" h="652">
                  <a:moveTo>
                    <a:pt x="260" y="456"/>
                  </a:moveTo>
                  <a:lnTo>
                    <a:pt x="645" y="35"/>
                  </a:lnTo>
                  <a:lnTo>
                    <a:pt x="645" y="35"/>
                  </a:lnTo>
                  <a:lnTo>
                    <a:pt x="652" y="26"/>
                  </a:lnTo>
                  <a:lnTo>
                    <a:pt x="661" y="17"/>
                  </a:lnTo>
                  <a:lnTo>
                    <a:pt x="674" y="8"/>
                  </a:lnTo>
                  <a:lnTo>
                    <a:pt x="683" y="4"/>
                  </a:lnTo>
                  <a:lnTo>
                    <a:pt x="690" y="2"/>
                  </a:lnTo>
                  <a:lnTo>
                    <a:pt x="699" y="0"/>
                  </a:lnTo>
                  <a:lnTo>
                    <a:pt x="710" y="0"/>
                  </a:lnTo>
                  <a:lnTo>
                    <a:pt x="721" y="4"/>
                  </a:lnTo>
                  <a:lnTo>
                    <a:pt x="732" y="8"/>
                  </a:lnTo>
                  <a:lnTo>
                    <a:pt x="743" y="15"/>
                  </a:lnTo>
                  <a:lnTo>
                    <a:pt x="756" y="26"/>
                  </a:lnTo>
                  <a:lnTo>
                    <a:pt x="756" y="26"/>
                  </a:lnTo>
                  <a:lnTo>
                    <a:pt x="767" y="37"/>
                  </a:lnTo>
                  <a:lnTo>
                    <a:pt x="776" y="46"/>
                  </a:lnTo>
                  <a:lnTo>
                    <a:pt x="783" y="57"/>
                  </a:lnTo>
                  <a:lnTo>
                    <a:pt x="787" y="66"/>
                  </a:lnTo>
                  <a:lnTo>
                    <a:pt x="789" y="77"/>
                  </a:lnTo>
                  <a:lnTo>
                    <a:pt x="789" y="86"/>
                  </a:lnTo>
                  <a:lnTo>
                    <a:pt x="787" y="95"/>
                  </a:lnTo>
                  <a:lnTo>
                    <a:pt x="785" y="104"/>
                  </a:lnTo>
                  <a:lnTo>
                    <a:pt x="774" y="122"/>
                  </a:lnTo>
                  <a:lnTo>
                    <a:pt x="760" y="142"/>
                  </a:lnTo>
                  <a:lnTo>
                    <a:pt x="723" y="186"/>
                  </a:lnTo>
                  <a:lnTo>
                    <a:pt x="723" y="186"/>
                  </a:lnTo>
                  <a:lnTo>
                    <a:pt x="692" y="221"/>
                  </a:lnTo>
                  <a:lnTo>
                    <a:pt x="643" y="277"/>
                  </a:lnTo>
                  <a:lnTo>
                    <a:pt x="514" y="416"/>
                  </a:lnTo>
                  <a:lnTo>
                    <a:pt x="342" y="598"/>
                  </a:lnTo>
                  <a:lnTo>
                    <a:pt x="342" y="598"/>
                  </a:lnTo>
                  <a:lnTo>
                    <a:pt x="333" y="607"/>
                  </a:lnTo>
                  <a:lnTo>
                    <a:pt x="311" y="625"/>
                  </a:lnTo>
                  <a:lnTo>
                    <a:pt x="299" y="634"/>
                  </a:lnTo>
                  <a:lnTo>
                    <a:pt x="284" y="643"/>
                  </a:lnTo>
                  <a:lnTo>
                    <a:pt x="270" y="649"/>
                  </a:lnTo>
                  <a:lnTo>
                    <a:pt x="262" y="651"/>
                  </a:lnTo>
                  <a:lnTo>
                    <a:pt x="257" y="652"/>
                  </a:lnTo>
                  <a:lnTo>
                    <a:pt x="257" y="652"/>
                  </a:lnTo>
                  <a:lnTo>
                    <a:pt x="248" y="649"/>
                  </a:lnTo>
                  <a:lnTo>
                    <a:pt x="237" y="643"/>
                  </a:lnTo>
                  <a:lnTo>
                    <a:pt x="204" y="621"/>
                  </a:lnTo>
                  <a:lnTo>
                    <a:pt x="164" y="589"/>
                  </a:lnTo>
                  <a:lnTo>
                    <a:pt x="122" y="552"/>
                  </a:lnTo>
                  <a:lnTo>
                    <a:pt x="47" y="485"/>
                  </a:lnTo>
                  <a:lnTo>
                    <a:pt x="15" y="454"/>
                  </a:lnTo>
                  <a:lnTo>
                    <a:pt x="15" y="454"/>
                  </a:lnTo>
                  <a:lnTo>
                    <a:pt x="9" y="445"/>
                  </a:lnTo>
                  <a:lnTo>
                    <a:pt x="4" y="436"/>
                  </a:lnTo>
                  <a:lnTo>
                    <a:pt x="0" y="421"/>
                  </a:lnTo>
                  <a:lnTo>
                    <a:pt x="0" y="407"/>
                  </a:lnTo>
                  <a:lnTo>
                    <a:pt x="0" y="397"/>
                  </a:lnTo>
                  <a:lnTo>
                    <a:pt x="2" y="388"/>
                  </a:lnTo>
                  <a:lnTo>
                    <a:pt x="5" y="379"/>
                  </a:lnTo>
                  <a:lnTo>
                    <a:pt x="11" y="370"/>
                  </a:lnTo>
                  <a:lnTo>
                    <a:pt x="18" y="359"/>
                  </a:lnTo>
                  <a:lnTo>
                    <a:pt x="27" y="350"/>
                  </a:lnTo>
                  <a:lnTo>
                    <a:pt x="27" y="350"/>
                  </a:lnTo>
                  <a:lnTo>
                    <a:pt x="47" y="332"/>
                  </a:lnTo>
                  <a:lnTo>
                    <a:pt x="64" y="323"/>
                  </a:lnTo>
                  <a:lnTo>
                    <a:pt x="73" y="319"/>
                  </a:lnTo>
                  <a:lnTo>
                    <a:pt x="80" y="317"/>
                  </a:lnTo>
                  <a:lnTo>
                    <a:pt x="86" y="317"/>
                  </a:lnTo>
                  <a:lnTo>
                    <a:pt x="93" y="317"/>
                  </a:lnTo>
                  <a:lnTo>
                    <a:pt x="106" y="323"/>
                  </a:lnTo>
                  <a:lnTo>
                    <a:pt x="117" y="330"/>
                  </a:lnTo>
                  <a:lnTo>
                    <a:pt x="127" y="339"/>
                  </a:lnTo>
                  <a:lnTo>
                    <a:pt x="138" y="350"/>
                  </a:lnTo>
                  <a:lnTo>
                    <a:pt x="138" y="350"/>
                  </a:lnTo>
                  <a:lnTo>
                    <a:pt x="169" y="379"/>
                  </a:lnTo>
                  <a:lnTo>
                    <a:pt x="209" y="414"/>
                  </a:lnTo>
                  <a:lnTo>
                    <a:pt x="260" y="456"/>
                  </a:lnTo>
                  <a:lnTo>
                    <a:pt x="260" y="45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Rockwell" panose="02060603020205020403" pitchFamily="18" charset="0"/>
                <a:ea typeface="+mn-ea"/>
                <a:cs typeface="+mn-cs"/>
              </a:endParaRPr>
            </a:p>
          </p:txBody>
        </p:sp>
        <p:sp>
          <p:nvSpPr>
            <p:cNvPr id="40" name="Freeform 8"/>
            <p:cNvSpPr>
              <a:spLocks/>
            </p:cNvSpPr>
            <p:nvPr/>
          </p:nvSpPr>
          <p:spPr bwMode="auto">
            <a:xfrm>
              <a:off x="1674504" y="2094586"/>
              <a:ext cx="355425" cy="355424"/>
            </a:xfrm>
            <a:custGeom>
              <a:avLst/>
              <a:gdLst>
                <a:gd name="T0" fmla="*/ 971 w 1051"/>
                <a:gd name="T1" fmla="*/ 572 h 1051"/>
                <a:gd name="T2" fmla="*/ 953 w 1051"/>
                <a:gd name="T3" fmla="*/ 659 h 1051"/>
                <a:gd name="T4" fmla="*/ 871 w 1051"/>
                <a:gd name="T5" fmla="*/ 811 h 1051"/>
                <a:gd name="T6" fmla="*/ 740 w 1051"/>
                <a:gd name="T7" fmla="*/ 920 h 1051"/>
                <a:gd name="T8" fmla="*/ 616 w 1051"/>
                <a:gd name="T9" fmla="*/ 965 h 1051"/>
                <a:gd name="T10" fmla="*/ 525 w 1051"/>
                <a:gd name="T11" fmla="*/ 974 h 1051"/>
                <a:gd name="T12" fmla="*/ 457 w 1051"/>
                <a:gd name="T13" fmla="*/ 969 h 1051"/>
                <a:gd name="T14" fmla="*/ 352 w 1051"/>
                <a:gd name="T15" fmla="*/ 940 h 1051"/>
                <a:gd name="T16" fmla="*/ 208 w 1051"/>
                <a:gd name="T17" fmla="*/ 843 h 1051"/>
                <a:gd name="T18" fmla="*/ 113 w 1051"/>
                <a:gd name="T19" fmla="*/ 701 h 1051"/>
                <a:gd name="T20" fmla="*/ 82 w 1051"/>
                <a:gd name="T21" fmla="*/ 594 h 1051"/>
                <a:gd name="T22" fmla="*/ 77 w 1051"/>
                <a:gd name="T23" fmla="*/ 526 h 1051"/>
                <a:gd name="T24" fmla="*/ 86 w 1051"/>
                <a:gd name="T25" fmla="*/ 435 h 1051"/>
                <a:gd name="T26" fmla="*/ 131 w 1051"/>
                <a:gd name="T27" fmla="*/ 311 h 1051"/>
                <a:gd name="T28" fmla="*/ 240 w 1051"/>
                <a:gd name="T29" fmla="*/ 180 h 1051"/>
                <a:gd name="T30" fmla="*/ 392 w 1051"/>
                <a:gd name="T31" fmla="*/ 98 h 1051"/>
                <a:gd name="T32" fmla="*/ 479 w 1051"/>
                <a:gd name="T33" fmla="*/ 80 h 1051"/>
                <a:gd name="T34" fmla="*/ 565 w 1051"/>
                <a:gd name="T35" fmla="*/ 80 h 1051"/>
                <a:gd name="T36" fmla="*/ 712 w 1051"/>
                <a:gd name="T37" fmla="*/ 118 h 1051"/>
                <a:gd name="T38" fmla="*/ 858 w 1051"/>
                <a:gd name="T39" fmla="*/ 120 h 1051"/>
                <a:gd name="T40" fmla="*/ 747 w 1051"/>
                <a:gd name="T41" fmla="*/ 49 h 1051"/>
                <a:gd name="T42" fmla="*/ 572 w 1051"/>
                <a:gd name="T43" fmla="*/ 4 h 1051"/>
                <a:gd name="T44" fmla="*/ 472 w 1051"/>
                <a:gd name="T45" fmla="*/ 4 h 1051"/>
                <a:gd name="T46" fmla="*/ 370 w 1051"/>
                <a:gd name="T47" fmla="*/ 24 h 1051"/>
                <a:gd name="T48" fmla="*/ 275 w 1051"/>
                <a:gd name="T49" fmla="*/ 64 h 1051"/>
                <a:gd name="T50" fmla="*/ 191 w 1051"/>
                <a:gd name="T51" fmla="*/ 120 h 1051"/>
                <a:gd name="T52" fmla="*/ 120 w 1051"/>
                <a:gd name="T53" fmla="*/ 191 h 1051"/>
                <a:gd name="T54" fmla="*/ 64 w 1051"/>
                <a:gd name="T55" fmla="*/ 275 h 1051"/>
                <a:gd name="T56" fmla="*/ 24 w 1051"/>
                <a:gd name="T57" fmla="*/ 370 h 1051"/>
                <a:gd name="T58" fmla="*/ 4 w 1051"/>
                <a:gd name="T59" fmla="*/ 472 h 1051"/>
                <a:gd name="T60" fmla="*/ 0 w 1051"/>
                <a:gd name="T61" fmla="*/ 554 h 1051"/>
                <a:gd name="T62" fmla="*/ 16 w 1051"/>
                <a:gd name="T63" fmla="*/ 658 h 1051"/>
                <a:gd name="T64" fmla="*/ 53 w 1051"/>
                <a:gd name="T65" fmla="*/ 754 h 1051"/>
                <a:gd name="T66" fmla="*/ 104 w 1051"/>
                <a:gd name="T67" fmla="*/ 840 h 1051"/>
                <a:gd name="T68" fmla="*/ 173 w 1051"/>
                <a:gd name="T69" fmla="*/ 914 h 1051"/>
                <a:gd name="T70" fmla="*/ 253 w 1051"/>
                <a:gd name="T71" fmla="*/ 974 h 1051"/>
                <a:gd name="T72" fmla="*/ 344 w 1051"/>
                <a:gd name="T73" fmla="*/ 1020 h 1051"/>
                <a:gd name="T74" fmla="*/ 444 w 1051"/>
                <a:gd name="T75" fmla="*/ 1046 h 1051"/>
                <a:gd name="T76" fmla="*/ 525 w 1051"/>
                <a:gd name="T77" fmla="*/ 1051 h 1051"/>
                <a:gd name="T78" fmla="*/ 630 w 1051"/>
                <a:gd name="T79" fmla="*/ 1040 h 1051"/>
                <a:gd name="T80" fmla="*/ 729 w 1051"/>
                <a:gd name="T81" fmla="*/ 1009 h 1051"/>
                <a:gd name="T82" fmla="*/ 818 w 1051"/>
                <a:gd name="T83" fmla="*/ 962 h 1051"/>
                <a:gd name="T84" fmla="*/ 896 w 1051"/>
                <a:gd name="T85" fmla="*/ 898 h 1051"/>
                <a:gd name="T86" fmla="*/ 960 w 1051"/>
                <a:gd name="T87" fmla="*/ 820 h 1051"/>
                <a:gd name="T88" fmla="*/ 1009 w 1051"/>
                <a:gd name="T89" fmla="*/ 730 h 1051"/>
                <a:gd name="T90" fmla="*/ 1040 w 1051"/>
                <a:gd name="T91" fmla="*/ 632 h 1051"/>
                <a:gd name="T92" fmla="*/ 1051 w 1051"/>
                <a:gd name="T93" fmla="*/ 526 h 1051"/>
                <a:gd name="T94" fmla="*/ 1042 w 1051"/>
                <a:gd name="T95" fmla="*/ 428 h 1051"/>
                <a:gd name="T96" fmla="*/ 969 w 1051"/>
                <a:gd name="T97" fmla="*/ 470 h 10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51" h="1051">
                  <a:moveTo>
                    <a:pt x="973" y="526"/>
                  </a:moveTo>
                  <a:lnTo>
                    <a:pt x="973" y="526"/>
                  </a:lnTo>
                  <a:lnTo>
                    <a:pt x="973" y="548"/>
                  </a:lnTo>
                  <a:lnTo>
                    <a:pt x="971" y="572"/>
                  </a:lnTo>
                  <a:lnTo>
                    <a:pt x="969" y="594"/>
                  </a:lnTo>
                  <a:lnTo>
                    <a:pt x="964" y="616"/>
                  </a:lnTo>
                  <a:lnTo>
                    <a:pt x="960" y="638"/>
                  </a:lnTo>
                  <a:lnTo>
                    <a:pt x="953" y="659"/>
                  </a:lnTo>
                  <a:lnTo>
                    <a:pt x="938" y="701"/>
                  </a:lnTo>
                  <a:lnTo>
                    <a:pt x="920" y="740"/>
                  </a:lnTo>
                  <a:lnTo>
                    <a:pt x="896" y="776"/>
                  </a:lnTo>
                  <a:lnTo>
                    <a:pt x="871" y="811"/>
                  </a:lnTo>
                  <a:lnTo>
                    <a:pt x="842" y="843"/>
                  </a:lnTo>
                  <a:lnTo>
                    <a:pt x="811" y="872"/>
                  </a:lnTo>
                  <a:lnTo>
                    <a:pt x="776" y="898"/>
                  </a:lnTo>
                  <a:lnTo>
                    <a:pt x="740" y="920"/>
                  </a:lnTo>
                  <a:lnTo>
                    <a:pt x="699" y="940"/>
                  </a:lnTo>
                  <a:lnTo>
                    <a:pt x="659" y="954"/>
                  </a:lnTo>
                  <a:lnTo>
                    <a:pt x="638" y="960"/>
                  </a:lnTo>
                  <a:lnTo>
                    <a:pt x="616" y="965"/>
                  </a:lnTo>
                  <a:lnTo>
                    <a:pt x="594" y="969"/>
                  </a:lnTo>
                  <a:lnTo>
                    <a:pt x="570" y="973"/>
                  </a:lnTo>
                  <a:lnTo>
                    <a:pt x="548" y="974"/>
                  </a:lnTo>
                  <a:lnTo>
                    <a:pt x="525" y="974"/>
                  </a:lnTo>
                  <a:lnTo>
                    <a:pt x="525" y="974"/>
                  </a:lnTo>
                  <a:lnTo>
                    <a:pt x="503" y="974"/>
                  </a:lnTo>
                  <a:lnTo>
                    <a:pt x="479" y="973"/>
                  </a:lnTo>
                  <a:lnTo>
                    <a:pt x="457" y="969"/>
                  </a:lnTo>
                  <a:lnTo>
                    <a:pt x="435" y="965"/>
                  </a:lnTo>
                  <a:lnTo>
                    <a:pt x="413" y="960"/>
                  </a:lnTo>
                  <a:lnTo>
                    <a:pt x="392" y="954"/>
                  </a:lnTo>
                  <a:lnTo>
                    <a:pt x="352" y="940"/>
                  </a:lnTo>
                  <a:lnTo>
                    <a:pt x="311" y="920"/>
                  </a:lnTo>
                  <a:lnTo>
                    <a:pt x="275" y="898"/>
                  </a:lnTo>
                  <a:lnTo>
                    <a:pt x="240" y="872"/>
                  </a:lnTo>
                  <a:lnTo>
                    <a:pt x="208" y="843"/>
                  </a:lnTo>
                  <a:lnTo>
                    <a:pt x="179" y="811"/>
                  </a:lnTo>
                  <a:lnTo>
                    <a:pt x="153" y="776"/>
                  </a:lnTo>
                  <a:lnTo>
                    <a:pt x="131" y="740"/>
                  </a:lnTo>
                  <a:lnTo>
                    <a:pt x="113" y="701"/>
                  </a:lnTo>
                  <a:lnTo>
                    <a:pt x="97" y="659"/>
                  </a:lnTo>
                  <a:lnTo>
                    <a:pt x="91" y="638"/>
                  </a:lnTo>
                  <a:lnTo>
                    <a:pt x="86" y="616"/>
                  </a:lnTo>
                  <a:lnTo>
                    <a:pt x="82" y="594"/>
                  </a:lnTo>
                  <a:lnTo>
                    <a:pt x="78" y="572"/>
                  </a:lnTo>
                  <a:lnTo>
                    <a:pt x="77" y="548"/>
                  </a:lnTo>
                  <a:lnTo>
                    <a:pt x="77" y="526"/>
                  </a:lnTo>
                  <a:lnTo>
                    <a:pt x="77" y="526"/>
                  </a:lnTo>
                  <a:lnTo>
                    <a:pt x="77" y="503"/>
                  </a:lnTo>
                  <a:lnTo>
                    <a:pt x="78" y="481"/>
                  </a:lnTo>
                  <a:lnTo>
                    <a:pt x="82" y="457"/>
                  </a:lnTo>
                  <a:lnTo>
                    <a:pt x="86" y="435"/>
                  </a:lnTo>
                  <a:lnTo>
                    <a:pt x="91" y="413"/>
                  </a:lnTo>
                  <a:lnTo>
                    <a:pt x="97" y="393"/>
                  </a:lnTo>
                  <a:lnTo>
                    <a:pt x="113" y="352"/>
                  </a:lnTo>
                  <a:lnTo>
                    <a:pt x="131" y="311"/>
                  </a:lnTo>
                  <a:lnTo>
                    <a:pt x="153" y="275"/>
                  </a:lnTo>
                  <a:lnTo>
                    <a:pt x="179" y="240"/>
                  </a:lnTo>
                  <a:lnTo>
                    <a:pt x="208" y="209"/>
                  </a:lnTo>
                  <a:lnTo>
                    <a:pt x="240" y="180"/>
                  </a:lnTo>
                  <a:lnTo>
                    <a:pt x="275" y="155"/>
                  </a:lnTo>
                  <a:lnTo>
                    <a:pt x="311" y="131"/>
                  </a:lnTo>
                  <a:lnTo>
                    <a:pt x="352" y="113"/>
                  </a:lnTo>
                  <a:lnTo>
                    <a:pt x="392" y="98"/>
                  </a:lnTo>
                  <a:lnTo>
                    <a:pt x="413" y="91"/>
                  </a:lnTo>
                  <a:lnTo>
                    <a:pt x="435" y="87"/>
                  </a:lnTo>
                  <a:lnTo>
                    <a:pt x="457" y="82"/>
                  </a:lnTo>
                  <a:lnTo>
                    <a:pt x="479" y="80"/>
                  </a:lnTo>
                  <a:lnTo>
                    <a:pt x="503" y="78"/>
                  </a:lnTo>
                  <a:lnTo>
                    <a:pt x="525" y="78"/>
                  </a:lnTo>
                  <a:lnTo>
                    <a:pt x="525" y="78"/>
                  </a:lnTo>
                  <a:lnTo>
                    <a:pt x="565" y="80"/>
                  </a:lnTo>
                  <a:lnTo>
                    <a:pt x="603" y="84"/>
                  </a:lnTo>
                  <a:lnTo>
                    <a:pt x="641" y="93"/>
                  </a:lnTo>
                  <a:lnTo>
                    <a:pt x="678" y="104"/>
                  </a:lnTo>
                  <a:lnTo>
                    <a:pt x="712" y="118"/>
                  </a:lnTo>
                  <a:lnTo>
                    <a:pt x="747" y="137"/>
                  </a:lnTo>
                  <a:lnTo>
                    <a:pt x="778" y="155"/>
                  </a:lnTo>
                  <a:lnTo>
                    <a:pt x="807" y="178"/>
                  </a:lnTo>
                  <a:lnTo>
                    <a:pt x="858" y="120"/>
                  </a:lnTo>
                  <a:lnTo>
                    <a:pt x="858" y="120"/>
                  </a:lnTo>
                  <a:lnTo>
                    <a:pt x="823" y="95"/>
                  </a:lnTo>
                  <a:lnTo>
                    <a:pt x="787" y="71"/>
                  </a:lnTo>
                  <a:lnTo>
                    <a:pt x="747" y="49"/>
                  </a:lnTo>
                  <a:lnTo>
                    <a:pt x="705" y="33"/>
                  </a:lnTo>
                  <a:lnTo>
                    <a:pt x="663" y="18"/>
                  </a:lnTo>
                  <a:lnTo>
                    <a:pt x="617" y="9"/>
                  </a:lnTo>
                  <a:lnTo>
                    <a:pt x="572" y="4"/>
                  </a:lnTo>
                  <a:lnTo>
                    <a:pt x="525" y="0"/>
                  </a:lnTo>
                  <a:lnTo>
                    <a:pt x="525" y="0"/>
                  </a:lnTo>
                  <a:lnTo>
                    <a:pt x="499" y="2"/>
                  </a:lnTo>
                  <a:lnTo>
                    <a:pt x="472" y="4"/>
                  </a:lnTo>
                  <a:lnTo>
                    <a:pt x="444" y="7"/>
                  </a:lnTo>
                  <a:lnTo>
                    <a:pt x="419" y="11"/>
                  </a:lnTo>
                  <a:lnTo>
                    <a:pt x="393" y="18"/>
                  </a:lnTo>
                  <a:lnTo>
                    <a:pt x="370" y="24"/>
                  </a:lnTo>
                  <a:lnTo>
                    <a:pt x="344" y="33"/>
                  </a:lnTo>
                  <a:lnTo>
                    <a:pt x="321" y="42"/>
                  </a:lnTo>
                  <a:lnTo>
                    <a:pt x="297" y="53"/>
                  </a:lnTo>
                  <a:lnTo>
                    <a:pt x="275" y="64"/>
                  </a:lnTo>
                  <a:lnTo>
                    <a:pt x="253" y="76"/>
                  </a:lnTo>
                  <a:lnTo>
                    <a:pt x="231" y="91"/>
                  </a:lnTo>
                  <a:lnTo>
                    <a:pt x="211" y="106"/>
                  </a:lnTo>
                  <a:lnTo>
                    <a:pt x="191" y="120"/>
                  </a:lnTo>
                  <a:lnTo>
                    <a:pt x="173" y="137"/>
                  </a:lnTo>
                  <a:lnTo>
                    <a:pt x="155" y="155"/>
                  </a:lnTo>
                  <a:lnTo>
                    <a:pt x="137" y="173"/>
                  </a:lnTo>
                  <a:lnTo>
                    <a:pt x="120" y="191"/>
                  </a:lnTo>
                  <a:lnTo>
                    <a:pt x="104" y="211"/>
                  </a:lnTo>
                  <a:lnTo>
                    <a:pt x="89" y="233"/>
                  </a:lnTo>
                  <a:lnTo>
                    <a:pt x="77" y="253"/>
                  </a:lnTo>
                  <a:lnTo>
                    <a:pt x="64" y="275"/>
                  </a:lnTo>
                  <a:lnTo>
                    <a:pt x="53" y="299"/>
                  </a:lnTo>
                  <a:lnTo>
                    <a:pt x="42" y="322"/>
                  </a:lnTo>
                  <a:lnTo>
                    <a:pt x="33" y="346"/>
                  </a:lnTo>
                  <a:lnTo>
                    <a:pt x="24" y="370"/>
                  </a:lnTo>
                  <a:lnTo>
                    <a:pt x="16" y="395"/>
                  </a:lnTo>
                  <a:lnTo>
                    <a:pt x="11" y="421"/>
                  </a:lnTo>
                  <a:lnTo>
                    <a:pt x="5" y="446"/>
                  </a:lnTo>
                  <a:lnTo>
                    <a:pt x="4" y="472"/>
                  </a:lnTo>
                  <a:lnTo>
                    <a:pt x="0" y="499"/>
                  </a:lnTo>
                  <a:lnTo>
                    <a:pt x="0" y="526"/>
                  </a:lnTo>
                  <a:lnTo>
                    <a:pt x="0" y="526"/>
                  </a:lnTo>
                  <a:lnTo>
                    <a:pt x="0" y="554"/>
                  </a:lnTo>
                  <a:lnTo>
                    <a:pt x="4" y="579"/>
                  </a:lnTo>
                  <a:lnTo>
                    <a:pt x="5" y="607"/>
                  </a:lnTo>
                  <a:lnTo>
                    <a:pt x="11" y="632"/>
                  </a:lnTo>
                  <a:lnTo>
                    <a:pt x="16" y="658"/>
                  </a:lnTo>
                  <a:lnTo>
                    <a:pt x="24" y="681"/>
                  </a:lnTo>
                  <a:lnTo>
                    <a:pt x="33" y="707"/>
                  </a:lnTo>
                  <a:lnTo>
                    <a:pt x="42" y="730"/>
                  </a:lnTo>
                  <a:lnTo>
                    <a:pt x="53" y="754"/>
                  </a:lnTo>
                  <a:lnTo>
                    <a:pt x="64" y="776"/>
                  </a:lnTo>
                  <a:lnTo>
                    <a:pt x="77" y="798"/>
                  </a:lnTo>
                  <a:lnTo>
                    <a:pt x="89" y="820"/>
                  </a:lnTo>
                  <a:lnTo>
                    <a:pt x="104" y="840"/>
                  </a:lnTo>
                  <a:lnTo>
                    <a:pt x="120" y="860"/>
                  </a:lnTo>
                  <a:lnTo>
                    <a:pt x="137" y="878"/>
                  </a:lnTo>
                  <a:lnTo>
                    <a:pt x="155" y="898"/>
                  </a:lnTo>
                  <a:lnTo>
                    <a:pt x="173" y="914"/>
                  </a:lnTo>
                  <a:lnTo>
                    <a:pt x="191" y="931"/>
                  </a:lnTo>
                  <a:lnTo>
                    <a:pt x="211" y="947"/>
                  </a:lnTo>
                  <a:lnTo>
                    <a:pt x="231" y="962"/>
                  </a:lnTo>
                  <a:lnTo>
                    <a:pt x="253" y="974"/>
                  </a:lnTo>
                  <a:lnTo>
                    <a:pt x="275" y="987"/>
                  </a:lnTo>
                  <a:lnTo>
                    <a:pt x="297" y="1000"/>
                  </a:lnTo>
                  <a:lnTo>
                    <a:pt x="321" y="1009"/>
                  </a:lnTo>
                  <a:lnTo>
                    <a:pt x="344" y="1020"/>
                  </a:lnTo>
                  <a:lnTo>
                    <a:pt x="370" y="1027"/>
                  </a:lnTo>
                  <a:lnTo>
                    <a:pt x="393" y="1035"/>
                  </a:lnTo>
                  <a:lnTo>
                    <a:pt x="419" y="1040"/>
                  </a:lnTo>
                  <a:lnTo>
                    <a:pt x="444" y="1046"/>
                  </a:lnTo>
                  <a:lnTo>
                    <a:pt x="472" y="1049"/>
                  </a:lnTo>
                  <a:lnTo>
                    <a:pt x="499" y="1051"/>
                  </a:lnTo>
                  <a:lnTo>
                    <a:pt x="525" y="1051"/>
                  </a:lnTo>
                  <a:lnTo>
                    <a:pt x="525" y="1051"/>
                  </a:lnTo>
                  <a:lnTo>
                    <a:pt x="552" y="1051"/>
                  </a:lnTo>
                  <a:lnTo>
                    <a:pt x="579" y="1049"/>
                  </a:lnTo>
                  <a:lnTo>
                    <a:pt x="605" y="1046"/>
                  </a:lnTo>
                  <a:lnTo>
                    <a:pt x="630" y="1040"/>
                  </a:lnTo>
                  <a:lnTo>
                    <a:pt x="656" y="1035"/>
                  </a:lnTo>
                  <a:lnTo>
                    <a:pt x="681" y="1027"/>
                  </a:lnTo>
                  <a:lnTo>
                    <a:pt x="705" y="1020"/>
                  </a:lnTo>
                  <a:lnTo>
                    <a:pt x="729" y="1009"/>
                  </a:lnTo>
                  <a:lnTo>
                    <a:pt x="752" y="1000"/>
                  </a:lnTo>
                  <a:lnTo>
                    <a:pt x="776" y="987"/>
                  </a:lnTo>
                  <a:lnTo>
                    <a:pt x="798" y="974"/>
                  </a:lnTo>
                  <a:lnTo>
                    <a:pt x="818" y="962"/>
                  </a:lnTo>
                  <a:lnTo>
                    <a:pt x="840" y="947"/>
                  </a:lnTo>
                  <a:lnTo>
                    <a:pt x="860" y="931"/>
                  </a:lnTo>
                  <a:lnTo>
                    <a:pt x="878" y="914"/>
                  </a:lnTo>
                  <a:lnTo>
                    <a:pt x="896" y="898"/>
                  </a:lnTo>
                  <a:lnTo>
                    <a:pt x="914" y="878"/>
                  </a:lnTo>
                  <a:lnTo>
                    <a:pt x="931" y="860"/>
                  </a:lnTo>
                  <a:lnTo>
                    <a:pt x="945" y="840"/>
                  </a:lnTo>
                  <a:lnTo>
                    <a:pt x="960" y="820"/>
                  </a:lnTo>
                  <a:lnTo>
                    <a:pt x="975" y="798"/>
                  </a:lnTo>
                  <a:lnTo>
                    <a:pt x="987" y="776"/>
                  </a:lnTo>
                  <a:lnTo>
                    <a:pt x="998" y="754"/>
                  </a:lnTo>
                  <a:lnTo>
                    <a:pt x="1009" y="730"/>
                  </a:lnTo>
                  <a:lnTo>
                    <a:pt x="1018" y="707"/>
                  </a:lnTo>
                  <a:lnTo>
                    <a:pt x="1027" y="681"/>
                  </a:lnTo>
                  <a:lnTo>
                    <a:pt x="1035" y="658"/>
                  </a:lnTo>
                  <a:lnTo>
                    <a:pt x="1040" y="632"/>
                  </a:lnTo>
                  <a:lnTo>
                    <a:pt x="1044" y="607"/>
                  </a:lnTo>
                  <a:lnTo>
                    <a:pt x="1047" y="579"/>
                  </a:lnTo>
                  <a:lnTo>
                    <a:pt x="1049" y="554"/>
                  </a:lnTo>
                  <a:lnTo>
                    <a:pt x="1051" y="526"/>
                  </a:lnTo>
                  <a:lnTo>
                    <a:pt x="1051" y="526"/>
                  </a:lnTo>
                  <a:lnTo>
                    <a:pt x="1049" y="492"/>
                  </a:lnTo>
                  <a:lnTo>
                    <a:pt x="1046" y="461"/>
                  </a:lnTo>
                  <a:lnTo>
                    <a:pt x="1042" y="428"/>
                  </a:lnTo>
                  <a:lnTo>
                    <a:pt x="1035" y="397"/>
                  </a:lnTo>
                  <a:lnTo>
                    <a:pt x="1035" y="397"/>
                  </a:lnTo>
                  <a:lnTo>
                    <a:pt x="969" y="470"/>
                  </a:lnTo>
                  <a:lnTo>
                    <a:pt x="969" y="470"/>
                  </a:lnTo>
                  <a:lnTo>
                    <a:pt x="973" y="497"/>
                  </a:lnTo>
                  <a:lnTo>
                    <a:pt x="973" y="526"/>
                  </a:lnTo>
                  <a:lnTo>
                    <a:pt x="973" y="5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Rockwell" panose="02060603020205020403" pitchFamily="18" charset="0"/>
                <a:ea typeface="+mn-ea"/>
                <a:cs typeface="+mn-cs"/>
              </a:endParaRPr>
            </a:p>
          </p:txBody>
        </p:sp>
      </p:grpSp>
      <p:sp>
        <p:nvSpPr>
          <p:cNvPr id="74" name="TextBox 73"/>
          <p:cNvSpPr txBox="1"/>
          <p:nvPr/>
        </p:nvSpPr>
        <p:spPr>
          <a:xfrm>
            <a:off x="331998" y="1273939"/>
            <a:ext cx="7045955" cy="3308598"/>
          </a:xfrm>
          <a:prstGeom prst="rect">
            <a:avLst/>
          </a:prstGeom>
          <a:noFill/>
        </p:spPr>
        <p:txBody>
          <a:bodyPr wrap="square" rtlCol="0">
            <a:spAutoFit/>
          </a:bodyPr>
          <a:lstStyle/>
          <a:p>
            <a:pPr marL="0" marR="0" lvl="0" indent="0" algn="l" defTabSz="914400" rtl="0" eaLnBrk="1" fontAlgn="base" latinLnBrk="0" hangingPunct="1">
              <a:lnSpc>
                <a:spcPct val="100000"/>
              </a:lnSpc>
              <a:spcBef>
                <a:spcPts val="1800"/>
              </a:spcBef>
              <a:spcAft>
                <a:spcPct val="0"/>
              </a:spcAft>
              <a:buClrTx/>
              <a:buSzTx/>
              <a:buFontTx/>
              <a:buNone/>
              <a:tabLst/>
              <a:defRPr/>
            </a:pPr>
            <a:r>
              <a:rPr kumimoji="0" lang="en-US" sz="1800" b="0" i="0" u="none" strike="noStrike" kern="1200" cap="none" spc="0" normalizeH="0" baseline="0" noProof="0" dirty="0">
                <a:ln>
                  <a:noFill/>
                </a:ln>
                <a:solidFill>
                  <a:schemeClr val="bg1"/>
                </a:solidFill>
                <a:effectLst/>
                <a:uLnTx/>
                <a:uFillTx/>
                <a:latin typeface="Arial" charset="0"/>
                <a:ea typeface="+mn-ea"/>
                <a:cs typeface="+mn-cs"/>
              </a:rPr>
              <a:t>Most people become eligible for Social Security benefits by working </a:t>
            </a:r>
            <a:br>
              <a:rPr kumimoji="0" lang="en-US" sz="1800" b="0" i="0" u="none" strike="noStrike" kern="1200" cap="none" spc="0" normalizeH="0" baseline="0" noProof="0" dirty="0">
                <a:ln>
                  <a:noFill/>
                </a:ln>
                <a:solidFill>
                  <a:schemeClr val="bg1"/>
                </a:solidFill>
                <a:effectLst/>
                <a:uLnTx/>
                <a:uFillTx/>
                <a:latin typeface="Arial" charset="0"/>
                <a:ea typeface="+mn-ea"/>
                <a:cs typeface="+mn-cs"/>
              </a:rPr>
            </a:br>
            <a:r>
              <a:rPr kumimoji="0" lang="en-US" sz="1800" b="0" i="0" u="none" strike="noStrike" kern="1200" cap="none" spc="0" normalizeH="0" baseline="0" noProof="0" dirty="0">
                <a:ln>
                  <a:noFill/>
                </a:ln>
                <a:solidFill>
                  <a:schemeClr val="bg1"/>
                </a:solidFill>
                <a:effectLst/>
                <a:uLnTx/>
                <a:uFillTx/>
                <a:latin typeface="Arial" charset="0"/>
                <a:ea typeface="+mn-ea"/>
                <a:cs typeface="+mn-cs"/>
              </a:rPr>
              <a:t>in a Social Security-covered job for a minimum of 10 years</a:t>
            </a:r>
            <a:endParaRPr kumimoji="0" lang="en-US" sz="1800" b="0" i="0" u="none" strike="noStrike" kern="1200" cap="none" spc="0" normalizeH="0" baseline="30000" noProof="0" dirty="0">
              <a:ln>
                <a:noFill/>
              </a:ln>
              <a:solidFill>
                <a:schemeClr val="bg1"/>
              </a:solidFill>
              <a:effectLst/>
              <a:uLnTx/>
              <a:uFillTx/>
              <a:latin typeface="Arial" charset="0"/>
              <a:ea typeface="+mn-ea"/>
              <a:cs typeface="+mn-cs"/>
            </a:endParaRPr>
          </a:p>
          <a:p>
            <a:pPr lvl="0">
              <a:spcBef>
                <a:spcPts val="1800"/>
              </a:spcBef>
              <a:defRPr/>
            </a:pPr>
            <a:r>
              <a:rPr kumimoji="0" lang="en-US" sz="1800" b="0" i="0" u="none" strike="noStrike" kern="1200" cap="none" spc="0" normalizeH="0" baseline="0" noProof="0" dirty="0">
                <a:ln>
                  <a:noFill/>
                </a:ln>
                <a:solidFill>
                  <a:schemeClr val="bg1"/>
                </a:solidFill>
                <a:effectLst/>
                <a:uLnTx/>
                <a:uFillTx/>
                <a:latin typeface="Arial" charset="0"/>
                <a:ea typeface="+mn-ea"/>
                <a:cs typeface="+mn-cs"/>
              </a:rPr>
              <a:t>The typical threshold is that you must have </a:t>
            </a:r>
            <a:r>
              <a:rPr kumimoji="0" lang="en-US" sz="2000" b="1" i="0" u="none" strike="noStrike" kern="1200" cap="none" spc="0" normalizeH="0" baseline="0" noProof="0" dirty="0">
                <a:ln>
                  <a:noFill/>
                </a:ln>
                <a:solidFill>
                  <a:schemeClr val="bg1"/>
                </a:solidFill>
                <a:effectLst/>
                <a:uLnTx/>
                <a:uFillTx/>
                <a:latin typeface="Rockwell" panose="02060603020205020403" pitchFamily="18" charset="0"/>
                <a:ea typeface="+mn-ea"/>
                <a:cs typeface="+mn-cs"/>
              </a:rPr>
              <a:t>40 credits </a:t>
            </a:r>
            <a:r>
              <a:rPr kumimoji="0" lang="en-US" sz="1800" b="0" i="0" u="none" strike="noStrike" kern="1200" cap="none" spc="0" normalizeH="0" baseline="0" noProof="0" dirty="0">
                <a:ln>
                  <a:noFill/>
                </a:ln>
                <a:solidFill>
                  <a:schemeClr val="bg1"/>
                </a:solidFill>
                <a:effectLst/>
                <a:uLnTx/>
                <a:uFillTx/>
                <a:latin typeface="Arial" charset="0"/>
                <a:ea typeface="+mn-ea"/>
                <a:cs typeface="+mn-cs"/>
              </a:rPr>
              <a:t>to be eligible – you accumulate 4 credits a year by earning a minimum </a:t>
            </a:r>
            <a:br>
              <a:rPr kumimoji="0" lang="en-US" sz="1800" b="0" i="0" u="none" strike="noStrike" kern="1200" cap="none" spc="0" normalizeH="0" baseline="0" noProof="0" dirty="0">
                <a:ln>
                  <a:noFill/>
                </a:ln>
                <a:solidFill>
                  <a:schemeClr val="bg1"/>
                </a:solidFill>
                <a:effectLst/>
                <a:uLnTx/>
                <a:uFillTx/>
                <a:latin typeface="Arial" charset="0"/>
                <a:ea typeface="+mn-ea"/>
                <a:cs typeface="+mn-cs"/>
              </a:rPr>
            </a:br>
            <a:r>
              <a:rPr kumimoji="0" lang="en-US" sz="1800" b="0" i="0" u="none" strike="noStrike" kern="1200" cap="none" spc="0" normalizeH="0" baseline="0" noProof="0" dirty="0">
                <a:ln>
                  <a:noFill/>
                </a:ln>
                <a:solidFill>
                  <a:schemeClr val="bg1"/>
                </a:solidFill>
                <a:effectLst/>
                <a:uLnTx/>
                <a:uFillTx/>
                <a:latin typeface="Arial" charset="0"/>
                <a:ea typeface="+mn-ea"/>
                <a:cs typeface="+mn-cs"/>
              </a:rPr>
              <a:t>dollar amount at your </a:t>
            </a:r>
            <a:r>
              <a:rPr lang="en-US" dirty="0">
                <a:solidFill>
                  <a:schemeClr val="bg1"/>
                </a:solidFill>
              </a:rPr>
              <a:t>job ($6,560)</a:t>
            </a:r>
            <a:endParaRPr kumimoji="0" lang="en-US" sz="1800" b="0" i="0" u="none" strike="noStrike" kern="1200" cap="none" spc="0" normalizeH="0" baseline="0" noProof="0" dirty="0">
              <a:ln>
                <a:noFill/>
              </a:ln>
              <a:solidFill>
                <a:schemeClr val="bg1"/>
              </a:solidFill>
              <a:effectLst/>
              <a:uLnTx/>
              <a:uFillTx/>
              <a:latin typeface="Arial" charset="0"/>
              <a:ea typeface="+mn-ea"/>
              <a:cs typeface="+mn-cs"/>
            </a:endParaRPr>
          </a:p>
          <a:p>
            <a:pPr lvl="0">
              <a:spcBef>
                <a:spcPts val="1800"/>
              </a:spcBef>
              <a:defRPr/>
            </a:pPr>
            <a:r>
              <a:rPr kumimoji="0" lang="en-US" sz="1800" b="0" i="0" u="none" strike="noStrike" kern="1200" cap="none" spc="0" normalizeH="0" baseline="0" noProof="0" dirty="0">
                <a:ln>
                  <a:noFill/>
                </a:ln>
                <a:solidFill>
                  <a:schemeClr val="bg1"/>
                </a:solidFill>
                <a:effectLst/>
                <a:uLnTx/>
                <a:uFillTx/>
                <a:latin typeface="Arial" charset="0"/>
                <a:ea typeface="+mn-ea"/>
                <a:cs typeface="+mn-cs"/>
              </a:rPr>
              <a:t>In general, once you have 40 credits, you are eligible </a:t>
            </a:r>
            <a:br>
              <a:rPr kumimoji="0" lang="en-US" sz="1800" b="0" i="0" u="none" strike="noStrike" kern="1200" cap="none" spc="0" normalizeH="0" baseline="0" noProof="0" dirty="0">
                <a:ln>
                  <a:noFill/>
                </a:ln>
                <a:solidFill>
                  <a:schemeClr val="bg1"/>
                </a:solidFill>
                <a:effectLst/>
                <a:uLnTx/>
                <a:uFillTx/>
                <a:latin typeface="Arial" charset="0"/>
                <a:ea typeface="+mn-ea"/>
                <a:cs typeface="+mn-cs"/>
              </a:rPr>
            </a:br>
            <a:r>
              <a:rPr kumimoji="0" lang="en-US" sz="1800" b="0" i="0" u="none" strike="noStrike" kern="1200" cap="none" spc="0" normalizeH="0" baseline="0" noProof="0" dirty="0">
                <a:ln>
                  <a:noFill/>
                </a:ln>
                <a:solidFill>
                  <a:schemeClr val="bg1"/>
                </a:solidFill>
                <a:effectLst/>
                <a:uLnTx/>
                <a:uFillTx/>
                <a:latin typeface="Arial" charset="0"/>
                <a:ea typeface="+mn-ea"/>
                <a:cs typeface="+mn-cs"/>
              </a:rPr>
              <a:t>under Social Security</a:t>
            </a:r>
          </a:p>
          <a:p>
            <a:pPr lvl="0">
              <a:spcBef>
                <a:spcPts val="1800"/>
              </a:spcBef>
              <a:defRPr/>
            </a:pPr>
            <a:r>
              <a:rPr kumimoji="0" lang="en-US" sz="1800" b="0" i="0" u="none" strike="noStrike" kern="1200" cap="none" spc="0" normalizeH="0" baseline="0" noProof="0" dirty="0">
                <a:ln>
                  <a:noFill/>
                </a:ln>
                <a:solidFill>
                  <a:schemeClr val="bg1"/>
                </a:solidFill>
                <a:effectLst/>
                <a:uLnTx/>
                <a:uFillTx/>
                <a:latin typeface="Arial" charset="0"/>
                <a:ea typeface="+mn-ea"/>
                <a:cs typeface="+mn-cs"/>
              </a:rPr>
              <a:t>Remember, your benefit amount is not based on credits, </a:t>
            </a:r>
            <a:br>
              <a:rPr kumimoji="0" lang="en-US" sz="1800" b="0" i="0" u="none" strike="noStrike" kern="1200" cap="none" spc="0" normalizeH="0" baseline="0" noProof="0" dirty="0">
                <a:ln>
                  <a:noFill/>
                </a:ln>
                <a:solidFill>
                  <a:schemeClr val="bg1"/>
                </a:solidFill>
                <a:effectLst/>
                <a:uLnTx/>
                <a:uFillTx/>
                <a:latin typeface="Arial" charset="0"/>
                <a:ea typeface="+mn-ea"/>
                <a:cs typeface="+mn-cs"/>
              </a:rPr>
            </a:br>
            <a:r>
              <a:rPr kumimoji="0" lang="en-US" sz="1800" b="0" i="0" u="none" strike="noStrike" kern="1200" cap="none" spc="0" normalizeH="0" baseline="0" noProof="0" dirty="0">
                <a:ln>
                  <a:noFill/>
                </a:ln>
                <a:solidFill>
                  <a:schemeClr val="bg1"/>
                </a:solidFill>
                <a:effectLst/>
                <a:uLnTx/>
                <a:uFillTx/>
                <a:latin typeface="Arial" charset="0"/>
                <a:ea typeface="+mn-ea"/>
                <a:cs typeface="+mn-cs"/>
              </a:rPr>
              <a:t>but on your earnings history</a:t>
            </a:r>
          </a:p>
        </p:txBody>
      </p:sp>
      <p:cxnSp>
        <p:nvCxnSpPr>
          <p:cNvPr id="76" name="Straight Connector 75"/>
          <p:cNvCxnSpPr>
            <a:cxnSpLocks/>
          </p:cNvCxnSpPr>
          <p:nvPr/>
        </p:nvCxnSpPr>
        <p:spPr>
          <a:xfrm>
            <a:off x="423374" y="2003021"/>
            <a:ext cx="6842397"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a:cxnSpLocks/>
          </p:cNvCxnSpPr>
          <p:nvPr/>
        </p:nvCxnSpPr>
        <p:spPr>
          <a:xfrm>
            <a:off x="423374" y="3071823"/>
            <a:ext cx="6450955"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a:cxnSpLocks/>
          </p:cNvCxnSpPr>
          <p:nvPr/>
        </p:nvCxnSpPr>
        <p:spPr>
          <a:xfrm>
            <a:off x="423374" y="3843082"/>
            <a:ext cx="6256826"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86" name="Slide Number Placeholder 2"/>
          <p:cNvSpPr>
            <a:spLocks noGrp="1"/>
          </p:cNvSpPr>
          <p:nvPr>
            <p:ph type="sldNum" sz="quarter" idx="4"/>
          </p:nvPr>
        </p:nvSpPr>
        <p:spPr>
          <a:xfrm>
            <a:off x="414171" y="5343266"/>
            <a:ext cx="217488" cy="303212"/>
          </a:xfrm>
        </p:spPr>
        <p:txBody>
          <a:bodyPr/>
          <a:lstStyle>
            <a:lvl1pPr>
              <a:defRPr lang="en-US" sz="1050" smtClean="0"/>
            </a:lvl1pPr>
          </a:lstStyle>
          <a:p>
            <a:pPr lvl="0"/>
            <a:fld id="{B086DA8C-2EC5-4397-8842-B74E3AC9ED83}" type="slidenum">
              <a:rPr lang="en-US" noProof="0" smtClean="0">
                <a:solidFill>
                  <a:schemeClr val="bg1"/>
                </a:solidFill>
              </a:rPr>
              <a:pPr lvl="0"/>
              <a:t>17</a:t>
            </a:fld>
            <a:endParaRPr lang="en-US" noProof="0" dirty="0">
              <a:solidFill>
                <a:schemeClr val="bg1"/>
              </a:solidFill>
            </a:endParaRPr>
          </a:p>
        </p:txBody>
      </p:sp>
      <p:sp>
        <p:nvSpPr>
          <p:cNvPr id="79" name="Title 5"/>
          <p:cNvSpPr txBox="1">
            <a:spLocks/>
          </p:cNvSpPr>
          <p:nvPr/>
        </p:nvSpPr>
        <p:spPr>
          <a:xfrm>
            <a:off x="1365605" y="296992"/>
            <a:ext cx="5593995" cy="759011"/>
          </a:xfrm>
          <a:prstGeom prst="rect">
            <a:avLst/>
          </a:prstGeom>
        </p:spPr>
        <p:txBody>
          <a:bodyPr/>
          <a:lstStyle>
            <a:lvl1pPr algn="l" rtl="0" eaLnBrk="1" fontAlgn="base" hangingPunct="1">
              <a:lnSpc>
                <a:spcPct val="100000"/>
              </a:lnSpc>
              <a:spcBef>
                <a:spcPct val="0"/>
              </a:spcBef>
              <a:spcAft>
                <a:spcPct val="0"/>
              </a:spcAft>
              <a:defRPr sz="2600" b="1">
                <a:solidFill>
                  <a:schemeClr val="accent1"/>
                </a:solidFill>
                <a:latin typeface="Rockwell" panose="02060603020205020403" pitchFamily="18" charset="0"/>
                <a:ea typeface="+mj-ea"/>
                <a:cs typeface="+mj-cs"/>
              </a:defRPr>
            </a:lvl1pPr>
            <a:lvl2pPr algn="l" rtl="0" eaLnBrk="1" fontAlgn="base" hangingPunct="1">
              <a:lnSpc>
                <a:spcPct val="90000"/>
              </a:lnSpc>
              <a:spcBef>
                <a:spcPct val="0"/>
              </a:spcBef>
              <a:spcAft>
                <a:spcPct val="0"/>
              </a:spcAft>
              <a:defRPr sz="2600">
                <a:solidFill>
                  <a:schemeClr val="accent1"/>
                </a:solidFill>
                <a:latin typeface="Arial" pitchFamily="34" charset="0"/>
              </a:defRPr>
            </a:lvl2pPr>
            <a:lvl3pPr algn="l" rtl="0" eaLnBrk="1" fontAlgn="base" hangingPunct="1">
              <a:lnSpc>
                <a:spcPct val="90000"/>
              </a:lnSpc>
              <a:spcBef>
                <a:spcPct val="0"/>
              </a:spcBef>
              <a:spcAft>
                <a:spcPct val="0"/>
              </a:spcAft>
              <a:defRPr sz="2600">
                <a:solidFill>
                  <a:schemeClr val="accent1"/>
                </a:solidFill>
                <a:latin typeface="Arial" pitchFamily="34" charset="0"/>
              </a:defRPr>
            </a:lvl3pPr>
            <a:lvl4pPr algn="l" rtl="0" eaLnBrk="1" fontAlgn="base" hangingPunct="1">
              <a:lnSpc>
                <a:spcPct val="90000"/>
              </a:lnSpc>
              <a:spcBef>
                <a:spcPct val="0"/>
              </a:spcBef>
              <a:spcAft>
                <a:spcPct val="0"/>
              </a:spcAft>
              <a:defRPr sz="2600">
                <a:solidFill>
                  <a:schemeClr val="accent1"/>
                </a:solidFill>
                <a:latin typeface="Arial" pitchFamily="34" charset="0"/>
              </a:defRPr>
            </a:lvl4pPr>
            <a:lvl5pPr algn="l" rtl="0" eaLnBrk="1" fontAlgn="base" hangingPunct="1">
              <a:lnSpc>
                <a:spcPct val="90000"/>
              </a:lnSpc>
              <a:spcBef>
                <a:spcPct val="0"/>
              </a:spcBef>
              <a:spcAft>
                <a:spcPct val="0"/>
              </a:spcAft>
              <a:defRPr sz="2600">
                <a:solidFill>
                  <a:schemeClr val="accent1"/>
                </a:solidFill>
                <a:latin typeface="Arial" pitchFamily="34" charset="0"/>
              </a:defRPr>
            </a:lvl5pPr>
            <a:lvl6pPr marL="457196" algn="l" rtl="0" eaLnBrk="1" fontAlgn="base" hangingPunct="1">
              <a:lnSpc>
                <a:spcPct val="90000"/>
              </a:lnSpc>
              <a:spcBef>
                <a:spcPct val="0"/>
              </a:spcBef>
              <a:spcAft>
                <a:spcPct val="0"/>
              </a:spcAft>
              <a:defRPr sz="2600">
                <a:solidFill>
                  <a:schemeClr val="accent1"/>
                </a:solidFill>
                <a:latin typeface="Arial" pitchFamily="34" charset="0"/>
              </a:defRPr>
            </a:lvl6pPr>
            <a:lvl7pPr marL="914391" algn="l" rtl="0" eaLnBrk="1" fontAlgn="base" hangingPunct="1">
              <a:lnSpc>
                <a:spcPct val="90000"/>
              </a:lnSpc>
              <a:spcBef>
                <a:spcPct val="0"/>
              </a:spcBef>
              <a:spcAft>
                <a:spcPct val="0"/>
              </a:spcAft>
              <a:defRPr sz="2600">
                <a:solidFill>
                  <a:schemeClr val="accent1"/>
                </a:solidFill>
                <a:latin typeface="Arial" pitchFamily="34" charset="0"/>
              </a:defRPr>
            </a:lvl7pPr>
            <a:lvl8pPr marL="1371587" algn="l" rtl="0" eaLnBrk="1" fontAlgn="base" hangingPunct="1">
              <a:lnSpc>
                <a:spcPct val="90000"/>
              </a:lnSpc>
              <a:spcBef>
                <a:spcPct val="0"/>
              </a:spcBef>
              <a:spcAft>
                <a:spcPct val="0"/>
              </a:spcAft>
              <a:defRPr sz="2600">
                <a:solidFill>
                  <a:schemeClr val="accent1"/>
                </a:solidFill>
                <a:latin typeface="Arial" pitchFamily="34" charset="0"/>
              </a:defRPr>
            </a:lvl8pPr>
            <a:lvl9pPr marL="1828782" algn="l" rtl="0" eaLnBrk="1" fontAlgn="base" hangingPunct="1">
              <a:lnSpc>
                <a:spcPct val="90000"/>
              </a:lnSpc>
              <a:spcBef>
                <a:spcPct val="0"/>
              </a:spcBef>
              <a:spcAft>
                <a:spcPct val="0"/>
              </a:spcAft>
              <a:defRPr sz="2600">
                <a:solidFill>
                  <a:schemeClr val="accent1"/>
                </a:solidFill>
                <a:latin typeface="Arial" pitchFamily="34" charset="0"/>
              </a:defRPr>
            </a:lvl9pPr>
          </a:lstStyle>
          <a:p>
            <a:r>
              <a:rPr lang="en-US" sz="4000" b="0" kern="0" dirty="0">
                <a:solidFill>
                  <a:schemeClr val="bg1"/>
                </a:solidFill>
              </a:rPr>
              <a:t>Eligibility</a:t>
            </a:r>
          </a:p>
        </p:txBody>
      </p:sp>
      <p:grpSp>
        <p:nvGrpSpPr>
          <p:cNvPr id="82" name="Group 81"/>
          <p:cNvGrpSpPr/>
          <p:nvPr/>
        </p:nvGrpSpPr>
        <p:grpSpPr>
          <a:xfrm flipH="1">
            <a:off x="9144980" y="2133362"/>
            <a:ext cx="1030567" cy="3581638"/>
            <a:chOff x="-1" y="2133362"/>
            <a:chExt cx="1030567" cy="3581638"/>
          </a:xfrm>
        </p:grpSpPr>
        <p:pic>
          <p:nvPicPr>
            <p:cNvPr id="83" name="Picture 82"/>
            <p:cNvPicPr>
              <a:picLocks noChangeAspect="1"/>
            </p:cNvPicPr>
            <p:nvPr/>
          </p:nvPicPr>
          <p:blipFill rotWithShape="1">
            <a:blip r:embed="rId4" cstate="screen">
              <a:extLst>
                <a:ext uri="{28A0092B-C50C-407E-A947-70E740481C1C}">
                  <a14:useLocalDpi xmlns:a14="http://schemas.microsoft.com/office/drawing/2010/main"/>
                </a:ext>
              </a:extLst>
            </a:blip>
            <a:srcRect l="15479" b="6451"/>
            <a:stretch/>
          </p:blipFill>
          <p:spPr>
            <a:xfrm>
              <a:off x="-1" y="2133362"/>
              <a:ext cx="1030567" cy="3581638"/>
            </a:xfrm>
            <a:prstGeom prst="rect">
              <a:avLst/>
            </a:prstGeom>
          </p:spPr>
        </p:pic>
        <p:sp>
          <p:nvSpPr>
            <p:cNvPr id="84" name="Freeform 5"/>
            <p:cNvSpPr>
              <a:spLocks/>
            </p:cNvSpPr>
            <p:nvPr/>
          </p:nvSpPr>
          <p:spPr bwMode="auto">
            <a:xfrm flipV="1">
              <a:off x="0" y="3280229"/>
              <a:ext cx="759931" cy="2434770"/>
            </a:xfrm>
            <a:custGeom>
              <a:avLst/>
              <a:gdLst>
                <a:gd name="T0" fmla="*/ 10892 w 10892"/>
                <a:gd name="T1" fmla="*/ 0 h 2292"/>
                <a:gd name="T2" fmla="*/ 0 w 10892"/>
                <a:gd name="T3" fmla="*/ 2292 h 2292"/>
                <a:gd name="T4" fmla="*/ 0 w 10892"/>
                <a:gd name="T5" fmla="*/ 0 h 2292"/>
                <a:gd name="T6" fmla="*/ 10892 w 10892"/>
                <a:gd name="T7" fmla="*/ 0 h 2292"/>
              </a:gdLst>
              <a:ahLst/>
              <a:cxnLst>
                <a:cxn ang="0">
                  <a:pos x="T0" y="T1"/>
                </a:cxn>
                <a:cxn ang="0">
                  <a:pos x="T2" y="T3"/>
                </a:cxn>
                <a:cxn ang="0">
                  <a:pos x="T4" y="T5"/>
                </a:cxn>
                <a:cxn ang="0">
                  <a:pos x="T6" y="T7"/>
                </a:cxn>
              </a:cxnLst>
              <a:rect l="0" t="0" r="r" b="b"/>
              <a:pathLst>
                <a:path w="10892" h="2292">
                  <a:moveTo>
                    <a:pt x="10892" y="0"/>
                  </a:moveTo>
                  <a:lnTo>
                    <a:pt x="0" y="2292"/>
                  </a:lnTo>
                  <a:lnTo>
                    <a:pt x="0" y="0"/>
                  </a:lnTo>
                  <a:lnTo>
                    <a:pt x="10892" y="0"/>
                  </a:lnTo>
                  <a:close/>
                </a:path>
              </a:pathLst>
            </a:custGeom>
            <a:solidFill>
              <a:schemeClr val="accent1">
                <a:alpha val="73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mn-cs"/>
              </a:endParaRPr>
            </a:p>
          </p:txBody>
        </p:sp>
      </p:grpSp>
      <p:sp>
        <p:nvSpPr>
          <p:cNvPr id="18" name="Text Box 5">
            <a:extLst>
              <a:ext uri="{FF2B5EF4-FFF2-40B4-BE49-F238E27FC236}">
                <a16:creationId xmlns:a16="http://schemas.microsoft.com/office/drawing/2014/main" id="{AE702C78-CC9A-3C4E-9754-5CB4FB85305D}"/>
              </a:ext>
            </a:extLst>
          </p:cNvPr>
          <p:cNvSpPr txBox="1">
            <a:spLocks noChangeArrowheads="1"/>
          </p:cNvSpPr>
          <p:nvPr/>
        </p:nvSpPr>
        <p:spPr bwMode="auto">
          <a:xfrm>
            <a:off x="946400" y="5314789"/>
            <a:ext cx="5404433"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tabLst>
                <a:tab pos="512763" algn="l"/>
              </a:tabLst>
              <a:defRPr sz="800">
                <a:latin typeface="Arial Narrow" panose="020B0606020202030204" pitchFamily="34" charset="0"/>
              </a:defRPr>
            </a:lvl1pPr>
            <a:lvl2pPr marL="571500">
              <a:tabLst>
                <a:tab pos="512763" algn="l"/>
              </a:tabLst>
            </a:lvl2pPr>
            <a:lvl3pPr>
              <a:tabLst>
                <a:tab pos="512763" algn="l"/>
              </a:tabLst>
            </a:lvl3pPr>
            <a:lvl4pPr>
              <a:tabLst>
                <a:tab pos="512763" algn="l"/>
              </a:tabLst>
            </a:lvl4pPr>
            <a:lvl5pPr>
              <a:tabLst>
                <a:tab pos="512763" algn="l"/>
              </a:tabLst>
            </a:lvl5pPr>
            <a:lvl6pPr fontAlgn="base">
              <a:spcBef>
                <a:spcPct val="0"/>
              </a:spcBef>
              <a:spcAft>
                <a:spcPct val="0"/>
              </a:spcAft>
              <a:tabLst>
                <a:tab pos="512763" algn="l"/>
              </a:tabLst>
            </a:lvl6pPr>
            <a:lvl7pPr fontAlgn="base">
              <a:spcBef>
                <a:spcPct val="0"/>
              </a:spcBef>
              <a:spcAft>
                <a:spcPct val="0"/>
              </a:spcAft>
              <a:tabLst>
                <a:tab pos="512763" algn="l"/>
              </a:tabLst>
            </a:lvl7pPr>
            <a:lvl8pPr fontAlgn="base">
              <a:spcBef>
                <a:spcPct val="0"/>
              </a:spcBef>
              <a:spcAft>
                <a:spcPct val="0"/>
              </a:spcAft>
              <a:tabLst>
                <a:tab pos="512763" algn="l"/>
              </a:tabLst>
            </a:lvl8pPr>
            <a:lvl9pPr fontAlgn="base">
              <a:spcBef>
                <a:spcPct val="0"/>
              </a:spcBef>
              <a:spcAft>
                <a:spcPct val="0"/>
              </a:spcAft>
              <a:tabLst>
                <a:tab pos="512763" algn="l"/>
              </a:tabLst>
            </a:lvl9pPr>
          </a:lstStyle>
          <a:p>
            <a:pPr lvl="0">
              <a:defRPr/>
            </a:pPr>
            <a:r>
              <a:rPr lang="en-US" dirty="0">
                <a:solidFill>
                  <a:schemeClr val="bg1"/>
                </a:solidFill>
                <a:latin typeface="Arial Narrow" panose="020B0604020202020204" pitchFamily="34" charset="0"/>
                <a:cs typeface="Arial Narrow" panose="020B0604020202020204" pitchFamily="34" charset="0"/>
              </a:rPr>
              <a:t>SOURCE | Social Security Administration, </a:t>
            </a:r>
            <a:r>
              <a:rPr lang="en-US" dirty="0">
                <a:solidFill>
                  <a:schemeClr val="bg1"/>
                </a:solidFill>
                <a:latin typeface="Arial Narrow" panose="020B0604020202020204" pitchFamily="34" charset="0"/>
                <a:cs typeface="Arial Narrow" panose="020B0604020202020204" pitchFamily="34" charset="0"/>
                <a:hlinkClick r:id="rId5">
                  <a:extLst>
                    <a:ext uri="{A12FA001-AC4F-418D-AE19-62706E023703}">
                      <ahyp:hlinkClr xmlns:ahyp="http://schemas.microsoft.com/office/drawing/2018/hyperlinkcolor" val="tx"/>
                    </a:ext>
                  </a:extLst>
                </a:hlinkClick>
              </a:rPr>
              <a:t>How You Become Eligible for Benefits, </a:t>
            </a:r>
            <a:r>
              <a:rPr lang="en-US" dirty="0">
                <a:solidFill>
                  <a:schemeClr val="bg1"/>
                </a:solidFill>
                <a:latin typeface="Arial Narrow" panose="020B0604020202020204" pitchFamily="34" charset="0"/>
                <a:cs typeface="Arial Narrow" panose="020B0604020202020204" pitchFamily="34" charset="0"/>
              </a:rPr>
              <a:t>June 2022.</a:t>
            </a:r>
          </a:p>
        </p:txBody>
      </p:sp>
    </p:spTree>
    <p:extLst>
      <p:ext uri="{BB962C8B-B14F-4D97-AF65-F5344CB8AC3E}">
        <p14:creationId xmlns:p14="http://schemas.microsoft.com/office/powerpoint/2010/main" val="56419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 name="Rectangle 124"/>
          <p:cNvSpPr/>
          <p:nvPr/>
        </p:nvSpPr>
        <p:spPr>
          <a:xfrm>
            <a:off x="7105650" y="-8220"/>
            <a:ext cx="3054350" cy="57508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6" name="Freeform 5"/>
          <p:cNvSpPr>
            <a:spLocks/>
          </p:cNvSpPr>
          <p:nvPr/>
        </p:nvSpPr>
        <p:spPr bwMode="auto">
          <a:xfrm flipH="1" flipV="1">
            <a:off x="4105254" y="-9625"/>
            <a:ext cx="4879202" cy="5741346"/>
          </a:xfrm>
          <a:custGeom>
            <a:avLst/>
            <a:gdLst>
              <a:gd name="T0" fmla="*/ 3752 w 3752"/>
              <a:gd name="T1" fmla="*/ 4345 h 4345"/>
              <a:gd name="T2" fmla="*/ 0 w 3752"/>
              <a:gd name="T3" fmla="*/ 4345 h 4345"/>
              <a:gd name="T4" fmla="*/ 1094 w 3752"/>
              <a:gd name="T5" fmla="*/ 0 h 4345"/>
              <a:gd name="T6" fmla="*/ 3752 w 3752"/>
              <a:gd name="T7" fmla="*/ 0 h 4345"/>
              <a:gd name="T8" fmla="*/ 3752 w 3752"/>
              <a:gd name="T9" fmla="*/ 4345 h 4345"/>
              <a:gd name="connsiteX0" fmla="*/ 7771 w 10000"/>
              <a:gd name="connsiteY0" fmla="*/ 10000 h 10000"/>
              <a:gd name="connsiteX1" fmla="*/ 0 w 10000"/>
              <a:gd name="connsiteY1" fmla="*/ 10000 h 10000"/>
              <a:gd name="connsiteX2" fmla="*/ 2916 w 10000"/>
              <a:gd name="connsiteY2" fmla="*/ 0 h 10000"/>
              <a:gd name="connsiteX3" fmla="*/ 10000 w 10000"/>
              <a:gd name="connsiteY3" fmla="*/ 0 h 10000"/>
              <a:gd name="connsiteX4" fmla="*/ 7771 w 10000"/>
              <a:gd name="connsiteY4" fmla="*/ 10000 h 10000"/>
              <a:gd name="connsiteX0" fmla="*/ 7771 w 8754"/>
              <a:gd name="connsiteY0" fmla="*/ 10000 h 10000"/>
              <a:gd name="connsiteX1" fmla="*/ 0 w 8754"/>
              <a:gd name="connsiteY1" fmla="*/ 10000 h 10000"/>
              <a:gd name="connsiteX2" fmla="*/ 2916 w 8754"/>
              <a:gd name="connsiteY2" fmla="*/ 0 h 10000"/>
              <a:gd name="connsiteX3" fmla="*/ 8754 w 8754"/>
              <a:gd name="connsiteY3" fmla="*/ 11 h 10000"/>
              <a:gd name="connsiteX4" fmla="*/ 7771 w 8754"/>
              <a:gd name="connsiteY4" fmla="*/ 1000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54" h="10000">
                <a:moveTo>
                  <a:pt x="7771" y="10000"/>
                </a:moveTo>
                <a:lnTo>
                  <a:pt x="0" y="10000"/>
                </a:lnTo>
                <a:lnTo>
                  <a:pt x="2916" y="0"/>
                </a:lnTo>
                <a:lnTo>
                  <a:pt x="8754" y="11"/>
                </a:lnTo>
                <a:lnTo>
                  <a:pt x="7771" y="10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grpSp>
        <p:nvGrpSpPr>
          <p:cNvPr id="160" name="Group 159"/>
          <p:cNvGrpSpPr/>
          <p:nvPr/>
        </p:nvGrpSpPr>
        <p:grpSpPr>
          <a:xfrm>
            <a:off x="8791575" y="509923"/>
            <a:ext cx="1310061" cy="1445741"/>
            <a:chOff x="8821737" y="260917"/>
            <a:chExt cx="1310061" cy="1445741"/>
          </a:xfrm>
        </p:grpSpPr>
        <p:grpSp>
          <p:nvGrpSpPr>
            <p:cNvPr id="161" name="Group 160"/>
            <p:cNvGrpSpPr/>
            <p:nvPr/>
          </p:nvGrpSpPr>
          <p:grpSpPr>
            <a:xfrm>
              <a:off x="9120805" y="260917"/>
              <a:ext cx="650630" cy="637298"/>
              <a:chOff x="1674504" y="2094586"/>
              <a:chExt cx="362858" cy="355424"/>
            </a:xfrm>
          </p:grpSpPr>
          <p:sp>
            <p:nvSpPr>
              <p:cNvPr id="163" name="Freeform 7"/>
              <p:cNvSpPr>
                <a:spLocks/>
              </p:cNvSpPr>
              <p:nvPr/>
            </p:nvSpPr>
            <p:spPr bwMode="auto">
              <a:xfrm>
                <a:off x="1771131" y="2138507"/>
                <a:ext cx="266231" cy="220282"/>
              </a:xfrm>
              <a:custGeom>
                <a:avLst/>
                <a:gdLst>
                  <a:gd name="T0" fmla="*/ 645 w 789"/>
                  <a:gd name="T1" fmla="*/ 35 h 652"/>
                  <a:gd name="T2" fmla="*/ 652 w 789"/>
                  <a:gd name="T3" fmla="*/ 26 h 652"/>
                  <a:gd name="T4" fmla="*/ 674 w 789"/>
                  <a:gd name="T5" fmla="*/ 8 h 652"/>
                  <a:gd name="T6" fmla="*/ 690 w 789"/>
                  <a:gd name="T7" fmla="*/ 2 h 652"/>
                  <a:gd name="T8" fmla="*/ 710 w 789"/>
                  <a:gd name="T9" fmla="*/ 0 h 652"/>
                  <a:gd name="T10" fmla="*/ 732 w 789"/>
                  <a:gd name="T11" fmla="*/ 8 h 652"/>
                  <a:gd name="T12" fmla="*/ 756 w 789"/>
                  <a:gd name="T13" fmla="*/ 26 h 652"/>
                  <a:gd name="T14" fmla="*/ 767 w 789"/>
                  <a:gd name="T15" fmla="*/ 37 h 652"/>
                  <a:gd name="T16" fmla="*/ 783 w 789"/>
                  <a:gd name="T17" fmla="*/ 57 h 652"/>
                  <a:gd name="T18" fmla="*/ 789 w 789"/>
                  <a:gd name="T19" fmla="*/ 77 h 652"/>
                  <a:gd name="T20" fmla="*/ 787 w 789"/>
                  <a:gd name="T21" fmla="*/ 95 h 652"/>
                  <a:gd name="T22" fmla="*/ 774 w 789"/>
                  <a:gd name="T23" fmla="*/ 122 h 652"/>
                  <a:gd name="T24" fmla="*/ 723 w 789"/>
                  <a:gd name="T25" fmla="*/ 186 h 652"/>
                  <a:gd name="T26" fmla="*/ 692 w 789"/>
                  <a:gd name="T27" fmla="*/ 221 h 652"/>
                  <a:gd name="T28" fmla="*/ 514 w 789"/>
                  <a:gd name="T29" fmla="*/ 416 h 652"/>
                  <a:gd name="T30" fmla="*/ 342 w 789"/>
                  <a:gd name="T31" fmla="*/ 598 h 652"/>
                  <a:gd name="T32" fmla="*/ 311 w 789"/>
                  <a:gd name="T33" fmla="*/ 625 h 652"/>
                  <a:gd name="T34" fmla="*/ 284 w 789"/>
                  <a:gd name="T35" fmla="*/ 643 h 652"/>
                  <a:gd name="T36" fmla="*/ 262 w 789"/>
                  <a:gd name="T37" fmla="*/ 651 h 652"/>
                  <a:gd name="T38" fmla="*/ 257 w 789"/>
                  <a:gd name="T39" fmla="*/ 652 h 652"/>
                  <a:gd name="T40" fmla="*/ 237 w 789"/>
                  <a:gd name="T41" fmla="*/ 643 h 652"/>
                  <a:gd name="T42" fmla="*/ 164 w 789"/>
                  <a:gd name="T43" fmla="*/ 589 h 652"/>
                  <a:gd name="T44" fmla="*/ 47 w 789"/>
                  <a:gd name="T45" fmla="*/ 485 h 652"/>
                  <a:gd name="T46" fmla="*/ 15 w 789"/>
                  <a:gd name="T47" fmla="*/ 454 h 652"/>
                  <a:gd name="T48" fmla="*/ 4 w 789"/>
                  <a:gd name="T49" fmla="*/ 436 h 652"/>
                  <a:gd name="T50" fmla="*/ 0 w 789"/>
                  <a:gd name="T51" fmla="*/ 407 h 652"/>
                  <a:gd name="T52" fmla="*/ 2 w 789"/>
                  <a:gd name="T53" fmla="*/ 388 h 652"/>
                  <a:gd name="T54" fmla="*/ 11 w 789"/>
                  <a:gd name="T55" fmla="*/ 370 h 652"/>
                  <a:gd name="T56" fmla="*/ 27 w 789"/>
                  <a:gd name="T57" fmla="*/ 350 h 652"/>
                  <a:gd name="T58" fmla="*/ 47 w 789"/>
                  <a:gd name="T59" fmla="*/ 332 h 652"/>
                  <a:gd name="T60" fmla="*/ 73 w 789"/>
                  <a:gd name="T61" fmla="*/ 319 h 652"/>
                  <a:gd name="T62" fmla="*/ 86 w 789"/>
                  <a:gd name="T63" fmla="*/ 317 h 652"/>
                  <a:gd name="T64" fmla="*/ 106 w 789"/>
                  <a:gd name="T65" fmla="*/ 323 h 652"/>
                  <a:gd name="T66" fmla="*/ 127 w 789"/>
                  <a:gd name="T67" fmla="*/ 339 h 652"/>
                  <a:gd name="T68" fmla="*/ 138 w 789"/>
                  <a:gd name="T69" fmla="*/ 350 h 652"/>
                  <a:gd name="T70" fmla="*/ 209 w 789"/>
                  <a:gd name="T71" fmla="*/ 414 h 652"/>
                  <a:gd name="T72" fmla="*/ 260 w 789"/>
                  <a:gd name="T73" fmla="*/ 456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89" h="652">
                    <a:moveTo>
                      <a:pt x="260" y="456"/>
                    </a:moveTo>
                    <a:lnTo>
                      <a:pt x="645" y="35"/>
                    </a:lnTo>
                    <a:lnTo>
                      <a:pt x="645" y="35"/>
                    </a:lnTo>
                    <a:lnTo>
                      <a:pt x="652" y="26"/>
                    </a:lnTo>
                    <a:lnTo>
                      <a:pt x="661" y="17"/>
                    </a:lnTo>
                    <a:lnTo>
                      <a:pt x="674" y="8"/>
                    </a:lnTo>
                    <a:lnTo>
                      <a:pt x="683" y="4"/>
                    </a:lnTo>
                    <a:lnTo>
                      <a:pt x="690" y="2"/>
                    </a:lnTo>
                    <a:lnTo>
                      <a:pt x="699" y="0"/>
                    </a:lnTo>
                    <a:lnTo>
                      <a:pt x="710" y="0"/>
                    </a:lnTo>
                    <a:lnTo>
                      <a:pt x="721" y="4"/>
                    </a:lnTo>
                    <a:lnTo>
                      <a:pt x="732" y="8"/>
                    </a:lnTo>
                    <a:lnTo>
                      <a:pt x="743" y="15"/>
                    </a:lnTo>
                    <a:lnTo>
                      <a:pt x="756" y="26"/>
                    </a:lnTo>
                    <a:lnTo>
                      <a:pt x="756" y="26"/>
                    </a:lnTo>
                    <a:lnTo>
                      <a:pt x="767" y="37"/>
                    </a:lnTo>
                    <a:lnTo>
                      <a:pt x="776" y="46"/>
                    </a:lnTo>
                    <a:lnTo>
                      <a:pt x="783" y="57"/>
                    </a:lnTo>
                    <a:lnTo>
                      <a:pt x="787" y="66"/>
                    </a:lnTo>
                    <a:lnTo>
                      <a:pt x="789" y="77"/>
                    </a:lnTo>
                    <a:lnTo>
                      <a:pt x="789" y="86"/>
                    </a:lnTo>
                    <a:lnTo>
                      <a:pt x="787" y="95"/>
                    </a:lnTo>
                    <a:lnTo>
                      <a:pt x="785" y="104"/>
                    </a:lnTo>
                    <a:lnTo>
                      <a:pt x="774" y="122"/>
                    </a:lnTo>
                    <a:lnTo>
                      <a:pt x="760" y="142"/>
                    </a:lnTo>
                    <a:lnTo>
                      <a:pt x="723" y="186"/>
                    </a:lnTo>
                    <a:lnTo>
                      <a:pt x="723" y="186"/>
                    </a:lnTo>
                    <a:lnTo>
                      <a:pt x="692" y="221"/>
                    </a:lnTo>
                    <a:lnTo>
                      <a:pt x="643" y="277"/>
                    </a:lnTo>
                    <a:lnTo>
                      <a:pt x="514" y="416"/>
                    </a:lnTo>
                    <a:lnTo>
                      <a:pt x="342" y="598"/>
                    </a:lnTo>
                    <a:lnTo>
                      <a:pt x="342" y="598"/>
                    </a:lnTo>
                    <a:lnTo>
                      <a:pt x="333" y="607"/>
                    </a:lnTo>
                    <a:lnTo>
                      <a:pt x="311" y="625"/>
                    </a:lnTo>
                    <a:lnTo>
                      <a:pt x="299" y="634"/>
                    </a:lnTo>
                    <a:lnTo>
                      <a:pt x="284" y="643"/>
                    </a:lnTo>
                    <a:lnTo>
                      <a:pt x="270" y="649"/>
                    </a:lnTo>
                    <a:lnTo>
                      <a:pt x="262" y="651"/>
                    </a:lnTo>
                    <a:lnTo>
                      <a:pt x="257" y="652"/>
                    </a:lnTo>
                    <a:lnTo>
                      <a:pt x="257" y="652"/>
                    </a:lnTo>
                    <a:lnTo>
                      <a:pt x="248" y="649"/>
                    </a:lnTo>
                    <a:lnTo>
                      <a:pt x="237" y="643"/>
                    </a:lnTo>
                    <a:lnTo>
                      <a:pt x="204" y="621"/>
                    </a:lnTo>
                    <a:lnTo>
                      <a:pt x="164" y="589"/>
                    </a:lnTo>
                    <a:lnTo>
                      <a:pt x="122" y="552"/>
                    </a:lnTo>
                    <a:lnTo>
                      <a:pt x="47" y="485"/>
                    </a:lnTo>
                    <a:lnTo>
                      <a:pt x="15" y="454"/>
                    </a:lnTo>
                    <a:lnTo>
                      <a:pt x="15" y="454"/>
                    </a:lnTo>
                    <a:lnTo>
                      <a:pt x="9" y="445"/>
                    </a:lnTo>
                    <a:lnTo>
                      <a:pt x="4" y="436"/>
                    </a:lnTo>
                    <a:lnTo>
                      <a:pt x="0" y="421"/>
                    </a:lnTo>
                    <a:lnTo>
                      <a:pt x="0" y="407"/>
                    </a:lnTo>
                    <a:lnTo>
                      <a:pt x="0" y="397"/>
                    </a:lnTo>
                    <a:lnTo>
                      <a:pt x="2" y="388"/>
                    </a:lnTo>
                    <a:lnTo>
                      <a:pt x="5" y="379"/>
                    </a:lnTo>
                    <a:lnTo>
                      <a:pt x="11" y="370"/>
                    </a:lnTo>
                    <a:lnTo>
                      <a:pt x="18" y="359"/>
                    </a:lnTo>
                    <a:lnTo>
                      <a:pt x="27" y="350"/>
                    </a:lnTo>
                    <a:lnTo>
                      <a:pt x="27" y="350"/>
                    </a:lnTo>
                    <a:lnTo>
                      <a:pt x="47" y="332"/>
                    </a:lnTo>
                    <a:lnTo>
                      <a:pt x="64" y="323"/>
                    </a:lnTo>
                    <a:lnTo>
                      <a:pt x="73" y="319"/>
                    </a:lnTo>
                    <a:lnTo>
                      <a:pt x="80" y="317"/>
                    </a:lnTo>
                    <a:lnTo>
                      <a:pt x="86" y="317"/>
                    </a:lnTo>
                    <a:lnTo>
                      <a:pt x="93" y="317"/>
                    </a:lnTo>
                    <a:lnTo>
                      <a:pt x="106" y="323"/>
                    </a:lnTo>
                    <a:lnTo>
                      <a:pt x="117" y="330"/>
                    </a:lnTo>
                    <a:lnTo>
                      <a:pt x="127" y="339"/>
                    </a:lnTo>
                    <a:lnTo>
                      <a:pt x="138" y="350"/>
                    </a:lnTo>
                    <a:lnTo>
                      <a:pt x="138" y="350"/>
                    </a:lnTo>
                    <a:lnTo>
                      <a:pt x="169" y="379"/>
                    </a:lnTo>
                    <a:lnTo>
                      <a:pt x="209" y="414"/>
                    </a:lnTo>
                    <a:lnTo>
                      <a:pt x="260" y="456"/>
                    </a:lnTo>
                    <a:lnTo>
                      <a:pt x="260" y="45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Rockwell" panose="02060603020205020403" pitchFamily="18" charset="0"/>
                  <a:ea typeface="+mn-ea"/>
                  <a:cs typeface="+mn-cs"/>
                </a:endParaRPr>
              </a:p>
            </p:txBody>
          </p:sp>
          <p:sp>
            <p:nvSpPr>
              <p:cNvPr id="164" name="Freeform 8"/>
              <p:cNvSpPr>
                <a:spLocks/>
              </p:cNvSpPr>
              <p:nvPr/>
            </p:nvSpPr>
            <p:spPr bwMode="auto">
              <a:xfrm>
                <a:off x="1674504" y="2094586"/>
                <a:ext cx="355425" cy="355424"/>
              </a:xfrm>
              <a:custGeom>
                <a:avLst/>
                <a:gdLst>
                  <a:gd name="T0" fmla="*/ 971 w 1051"/>
                  <a:gd name="T1" fmla="*/ 572 h 1051"/>
                  <a:gd name="T2" fmla="*/ 953 w 1051"/>
                  <a:gd name="T3" fmla="*/ 659 h 1051"/>
                  <a:gd name="T4" fmla="*/ 871 w 1051"/>
                  <a:gd name="T5" fmla="*/ 811 h 1051"/>
                  <a:gd name="T6" fmla="*/ 740 w 1051"/>
                  <a:gd name="T7" fmla="*/ 920 h 1051"/>
                  <a:gd name="T8" fmla="*/ 616 w 1051"/>
                  <a:gd name="T9" fmla="*/ 965 h 1051"/>
                  <a:gd name="T10" fmla="*/ 525 w 1051"/>
                  <a:gd name="T11" fmla="*/ 974 h 1051"/>
                  <a:gd name="T12" fmla="*/ 457 w 1051"/>
                  <a:gd name="T13" fmla="*/ 969 h 1051"/>
                  <a:gd name="T14" fmla="*/ 352 w 1051"/>
                  <a:gd name="T15" fmla="*/ 940 h 1051"/>
                  <a:gd name="T16" fmla="*/ 208 w 1051"/>
                  <a:gd name="T17" fmla="*/ 843 h 1051"/>
                  <a:gd name="T18" fmla="*/ 113 w 1051"/>
                  <a:gd name="T19" fmla="*/ 701 h 1051"/>
                  <a:gd name="T20" fmla="*/ 82 w 1051"/>
                  <a:gd name="T21" fmla="*/ 594 h 1051"/>
                  <a:gd name="T22" fmla="*/ 77 w 1051"/>
                  <a:gd name="T23" fmla="*/ 526 h 1051"/>
                  <a:gd name="T24" fmla="*/ 86 w 1051"/>
                  <a:gd name="T25" fmla="*/ 435 h 1051"/>
                  <a:gd name="T26" fmla="*/ 131 w 1051"/>
                  <a:gd name="T27" fmla="*/ 311 h 1051"/>
                  <a:gd name="T28" fmla="*/ 240 w 1051"/>
                  <a:gd name="T29" fmla="*/ 180 h 1051"/>
                  <a:gd name="T30" fmla="*/ 392 w 1051"/>
                  <a:gd name="T31" fmla="*/ 98 h 1051"/>
                  <a:gd name="T32" fmla="*/ 479 w 1051"/>
                  <a:gd name="T33" fmla="*/ 80 h 1051"/>
                  <a:gd name="T34" fmla="*/ 565 w 1051"/>
                  <a:gd name="T35" fmla="*/ 80 h 1051"/>
                  <a:gd name="T36" fmla="*/ 712 w 1051"/>
                  <a:gd name="T37" fmla="*/ 118 h 1051"/>
                  <a:gd name="T38" fmla="*/ 858 w 1051"/>
                  <a:gd name="T39" fmla="*/ 120 h 1051"/>
                  <a:gd name="T40" fmla="*/ 747 w 1051"/>
                  <a:gd name="T41" fmla="*/ 49 h 1051"/>
                  <a:gd name="T42" fmla="*/ 572 w 1051"/>
                  <a:gd name="T43" fmla="*/ 4 h 1051"/>
                  <a:gd name="T44" fmla="*/ 472 w 1051"/>
                  <a:gd name="T45" fmla="*/ 4 h 1051"/>
                  <a:gd name="T46" fmla="*/ 370 w 1051"/>
                  <a:gd name="T47" fmla="*/ 24 h 1051"/>
                  <a:gd name="T48" fmla="*/ 275 w 1051"/>
                  <a:gd name="T49" fmla="*/ 64 h 1051"/>
                  <a:gd name="T50" fmla="*/ 191 w 1051"/>
                  <a:gd name="T51" fmla="*/ 120 h 1051"/>
                  <a:gd name="T52" fmla="*/ 120 w 1051"/>
                  <a:gd name="T53" fmla="*/ 191 h 1051"/>
                  <a:gd name="T54" fmla="*/ 64 w 1051"/>
                  <a:gd name="T55" fmla="*/ 275 h 1051"/>
                  <a:gd name="T56" fmla="*/ 24 w 1051"/>
                  <a:gd name="T57" fmla="*/ 370 h 1051"/>
                  <a:gd name="T58" fmla="*/ 4 w 1051"/>
                  <a:gd name="T59" fmla="*/ 472 h 1051"/>
                  <a:gd name="T60" fmla="*/ 0 w 1051"/>
                  <a:gd name="T61" fmla="*/ 554 h 1051"/>
                  <a:gd name="T62" fmla="*/ 16 w 1051"/>
                  <a:gd name="T63" fmla="*/ 658 h 1051"/>
                  <a:gd name="T64" fmla="*/ 53 w 1051"/>
                  <a:gd name="T65" fmla="*/ 754 h 1051"/>
                  <a:gd name="T66" fmla="*/ 104 w 1051"/>
                  <a:gd name="T67" fmla="*/ 840 h 1051"/>
                  <a:gd name="T68" fmla="*/ 173 w 1051"/>
                  <a:gd name="T69" fmla="*/ 914 h 1051"/>
                  <a:gd name="T70" fmla="*/ 253 w 1051"/>
                  <a:gd name="T71" fmla="*/ 974 h 1051"/>
                  <a:gd name="T72" fmla="*/ 344 w 1051"/>
                  <a:gd name="T73" fmla="*/ 1020 h 1051"/>
                  <a:gd name="T74" fmla="*/ 444 w 1051"/>
                  <a:gd name="T75" fmla="*/ 1046 h 1051"/>
                  <a:gd name="T76" fmla="*/ 525 w 1051"/>
                  <a:gd name="T77" fmla="*/ 1051 h 1051"/>
                  <a:gd name="T78" fmla="*/ 630 w 1051"/>
                  <a:gd name="T79" fmla="*/ 1040 h 1051"/>
                  <a:gd name="T80" fmla="*/ 729 w 1051"/>
                  <a:gd name="T81" fmla="*/ 1009 h 1051"/>
                  <a:gd name="T82" fmla="*/ 818 w 1051"/>
                  <a:gd name="T83" fmla="*/ 962 h 1051"/>
                  <a:gd name="T84" fmla="*/ 896 w 1051"/>
                  <a:gd name="T85" fmla="*/ 898 h 1051"/>
                  <a:gd name="T86" fmla="*/ 960 w 1051"/>
                  <a:gd name="T87" fmla="*/ 820 h 1051"/>
                  <a:gd name="T88" fmla="*/ 1009 w 1051"/>
                  <a:gd name="T89" fmla="*/ 730 h 1051"/>
                  <a:gd name="T90" fmla="*/ 1040 w 1051"/>
                  <a:gd name="T91" fmla="*/ 632 h 1051"/>
                  <a:gd name="T92" fmla="*/ 1051 w 1051"/>
                  <a:gd name="T93" fmla="*/ 526 h 1051"/>
                  <a:gd name="T94" fmla="*/ 1042 w 1051"/>
                  <a:gd name="T95" fmla="*/ 428 h 1051"/>
                  <a:gd name="T96" fmla="*/ 969 w 1051"/>
                  <a:gd name="T97" fmla="*/ 470 h 10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51" h="1051">
                    <a:moveTo>
                      <a:pt x="973" y="526"/>
                    </a:moveTo>
                    <a:lnTo>
                      <a:pt x="973" y="526"/>
                    </a:lnTo>
                    <a:lnTo>
                      <a:pt x="973" y="548"/>
                    </a:lnTo>
                    <a:lnTo>
                      <a:pt x="971" y="572"/>
                    </a:lnTo>
                    <a:lnTo>
                      <a:pt x="969" y="594"/>
                    </a:lnTo>
                    <a:lnTo>
                      <a:pt x="964" y="616"/>
                    </a:lnTo>
                    <a:lnTo>
                      <a:pt x="960" y="638"/>
                    </a:lnTo>
                    <a:lnTo>
                      <a:pt x="953" y="659"/>
                    </a:lnTo>
                    <a:lnTo>
                      <a:pt x="938" y="701"/>
                    </a:lnTo>
                    <a:lnTo>
                      <a:pt x="920" y="740"/>
                    </a:lnTo>
                    <a:lnTo>
                      <a:pt x="896" y="776"/>
                    </a:lnTo>
                    <a:lnTo>
                      <a:pt x="871" y="811"/>
                    </a:lnTo>
                    <a:lnTo>
                      <a:pt x="842" y="843"/>
                    </a:lnTo>
                    <a:lnTo>
                      <a:pt x="811" y="872"/>
                    </a:lnTo>
                    <a:lnTo>
                      <a:pt x="776" y="898"/>
                    </a:lnTo>
                    <a:lnTo>
                      <a:pt x="740" y="920"/>
                    </a:lnTo>
                    <a:lnTo>
                      <a:pt x="699" y="940"/>
                    </a:lnTo>
                    <a:lnTo>
                      <a:pt x="659" y="954"/>
                    </a:lnTo>
                    <a:lnTo>
                      <a:pt x="638" y="960"/>
                    </a:lnTo>
                    <a:lnTo>
                      <a:pt x="616" y="965"/>
                    </a:lnTo>
                    <a:lnTo>
                      <a:pt x="594" y="969"/>
                    </a:lnTo>
                    <a:lnTo>
                      <a:pt x="570" y="973"/>
                    </a:lnTo>
                    <a:lnTo>
                      <a:pt x="548" y="974"/>
                    </a:lnTo>
                    <a:lnTo>
                      <a:pt x="525" y="974"/>
                    </a:lnTo>
                    <a:lnTo>
                      <a:pt x="525" y="974"/>
                    </a:lnTo>
                    <a:lnTo>
                      <a:pt x="503" y="974"/>
                    </a:lnTo>
                    <a:lnTo>
                      <a:pt x="479" y="973"/>
                    </a:lnTo>
                    <a:lnTo>
                      <a:pt x="457" y="969"/>
                    </a:lnTo>
                    <a:lnTo>
                      <a:pt x="435" y="965"/>
                    </a:lnTo>
                    <a:lnTo>
                      <a:pt x="413" y="960"/>
                    </a:lnTo>
                    <a:lnTo>
                      <a:pt x="392" y="954"/>
                    </a:lnTo>
                    <a:lnTo>
                      <a:pt x="352" y="940"/>
                    </a:lnTo>
                    <a:lnTo>
                      <a:pt x="311" y="920"/>
                    </a:lnTo>
                    <a:lnTo>
                      <a:pt x="275" y="898"/>
                    </a:lnTo>
                    <a:lnTo>
                      <a:pt x="240" y="872"/>
                    </a:lnTo>
                    <a:lnTo>
                      <a:pt x="208" y="843"/>
                    </a:lnTo>
                    <a:lnTo>
                      <a:pt x="179" y="811"/>
                    </a:lnTo>
                    <a:lnTo>
                      <a:pt x="153" y="776"/>
                    </a:lnTo>
                    <a:lnTo>
                      <a:pt x="131" y="740"/>
                    </a:lnTo>
                    <a:lnTo>
                      <a:pt x="113" y="701"/>
                    </a:lnTo>
                    <a:lnTo>
                      <a:pt x="97" y="659"/>
                    </a:lnTo>
                    <a:lnTo>
                      <a:pt x="91" y="638"/>
                    </a:lnTo>
                    <a:lnTo>
                      <a:pt x="86" y="616"/>
                    </a:lnTo>
                    <a:lnTo>
                      <a:pt x="82" y="594"/>
                    </a:lnTo>
                    <a:lnTo>
                      <a:pt x="78" y="572"/>
                    </a:lnTo>
                    <a:lnTo>
                      <a:pt x="77" y="548"/>
                    </a:lnTo>
                    <a:lnTo>
                      <a:pt x="77" y="526"/>
                    </a:lnTo>
                    <a:lnTo>
                      <a:pt x="77" y="526"/>
                    </a:lnTo>
                    <a:lnTo>
                      <a:pt x="77" y="503"/>
                    </a:lnTo>
                    <a:lnTo>
                      <a:pt x="78" y="481"/>
                    </a:lnTo>
                    <a:lnTo>
                      <a:pt x="82" y="457"/>
                    </a:lnTo>
                    <a:lnTo>
                      <a:pt x="86" y="435"/>
                    </a:lnTo>
                    <a:lnTo>
                      <a:pt x="91" y="413"/>
                    </a:lnTo>
                    <a:lnTo>
                      <a:pt x="97" y="393"/>
                    </a:lnTo>
                    <a:lnTo>
                      <a:pt x="113" y="352"/>
                    </a:lnTo>
                    <a:lnTo>
                      <a:pt x="131" y="311"/>
                    </a:lnTo>
                    <a:lnTo>
                      <a:pt x="153" y="275"/>
                    </a:lnTo>
                    <a:lnTo>
                      <a:pt x="179" y="240"/>
                    </a:lnTo>
                    <a:lnTo>
                      <a:pt x="208" y="209"/>
                    </a:lnTo>
                    <a:lnTo>
                      <a:pt x="240" y="180"/>
                    </a:lnTo>
                    <a:lnTo>
                      <a:pt x="275" y="155"/>
                    </a:lnTo>
                    <a:lnTo>
                      <a:pt x="311" y="131"/>
                    </a:lnTo>
                    <a:lnTo>
                      <a:pt x="352" y="113"/>
                    </a:lnTo>
                    <a:lnTo>
                      <a:pt x="392" y="98"/>
                    </a:lnTo>
                    <a:lnTo>
                      <a:pt x="413" y="91"/>
                    </a:lnTo>
                    <a:lnTo>
                      <a:pt x="435" y="87"/>
                    </a:lnTo>
                    <a:lnTo>
                      <a:pt x="457" y="82"/>
                    </a:lnTo>
                    <a:lnTo>
                      <a:pt x="479" y="80"/>
                    </a:lnTo>
                    <a:lnTo>
                      <a:pt x="503" y="78"/>
                    </a:lnTo>
                    <a:lnTo>
                      <a:pt x="525" y="78"/>
                    </a:lnTo>
                    <a:lnTo>
                      <a:pt x="525" y="78"/>
                    </a:lnTo>
                    <a:lnTo>
                      <a:pt x="565" y="80"/>
                    </a:lnTo>
                    <a:lnTo>
                      <a:pt x="603" y="84"/>
                    </a:lnTo>
                    <a:lnTo>
                      <a:pt x="641" y="93"/>
                    </a:lnTo>
                    <a:lnTo>
                      <a:pt x="678" y="104"/>
                    </a:lnTo>
                    <a:lnTo>
                      <a:pt x="712" y="118"/>
                    </a:lnTo>
                    <a:lnTo>
                      <a:pt x="747" y="137"/>
                    </a:lnTo>
                    <a:lnTo>
                      <a:pt x="778" y="155"/>
                    </a:lnTo>
                    <a:lnTo>
                      <a:pt x="807" y="178"/>
                    </a:lnTo>
                    <a:lnTo>
                      <a:pt x="858" y="120"/>
                    </a:lnTo>
                    <a:lnTo>
                      <a:pt x="858" y="120"/>
                    </a:lnTo>
                    <a:lnTo>
                      <a:pt x="823" y="95"/>
                    </a:lnTo>
                    <a:lnTo>
                      <a:pt x="787" y="71"/>
                    </a:lnTo>
                    <a:lnTo>
                      <a:pt x="747" y="49"/>
                    </a:lnTo>
                    <a:lnTo>
                      <a:pt x="705" y="33"/>
                    </a:lnTo>
                    <a:lnTo>
                      <a:pt x="663" y="18"/>
                    </a:lnTo>
                    <a:lnTo>
                      <a:pt x="617" y="9"/>
                    </a:lnTo>
                    <a:lnTo>
                      <a:pt x="572" y="4"/>
                    </a:lnTo>
                    <a:lnTo>
                      <a:pt x="525" y="0"/>
                    </a:lnTo>
                    <a:lnTo>
                      <a:pt x="525" y="0"/>
                    </a:lnTo>
                    <a:lnTo>
                      <a:pt x="499" y="2"/>
                    </a:lnTo>
                    <a:lnTo>
                      <a:pt x="472" y="4"/>
                    </a:lnTo>
                    <a:lnTo>
                      <a:pt x="444" y="7"/>
                    </a:lnTo>
                    <a:lnTo>
                      <a:pt x="419" y="11"/>
                    </a:lnTo>
                    <a:lnTo>
                      <a:pt x="393" y="18"/>
                    </a:lnTo>
                    <a:lnTo>
                      <a:pt x="370" y="24"/>
                    </a:lnTo>
                    <a:lnTo>
                      <a:pt x="344" y="33"/>
                    </a:lnTo>
                    <a:lnTo>
                      <a:pt x="321" y="42"/>
                    </a:lnTo>
                    <a:lnTo>
                      <a:pt x="297" y="53"/>
                    </a:lnTo>
                    <a:lnTo>
                      <a:pt x="275" y="64"/>
                    </a:lnTo>
                    <a:lnTo>
                      <a:pt x="253" y="76"/>
                    </a:lnTo>
                    <a:lnTo>
                      <a:pt x="231" y="91"/>
                    </a:lnTo>
                    <a:lnTo>
                      <a:pt x="211" y="106"/>
                    </a:lnTo>
                    <a:lnTo>
                      <a:pt x="191" y="120"/>
                    </a:lnTo>
                    <a:lnTo>
                      <a:pt x="173" y="137"/>
                    </a:lnTo>
                    <a:lnTo>
                      <a:pt x="155" y="155"/>
                    </a:lnTo>
                    <a:lnTo>
                      <a:pt x="137" y="173"/>
                    </a:lnTo>
                    <a:lnTo>
                      <a:pt x="120" y="191"/>
                    </a:lnTo>
                    <a:lnTo>
                      <a:pt x="104" y="211"/>
                    </a:lnTo>
                    <a:lnTo>
                      <a:pt x="89" y="233"/>
                    </a:lnTo>
                    <a:lnTo>
                      <a:pt x="77" y="253"/>
                    </a:lnTo>
                    <a:lnTo>
                      <a:pt x="64" y="275"/>
                    </a:lnTo>
                    <a:lnTo>
                      <a:pt x="53" y="299"/>
                    </a:lnTo>
                    <a:lnTo>
                      <a:pt x="42" y="322"/>
                    </a:lnTo>
                    <a:lnTo>
                      <a:pt x="33" y="346"/>
                    </a:lnTo>
                    <a:lnTo>
                      <a:pt x="24" y="370"/>
                    </a:lnTo>
                    <a:lnTo>
                      <a:pt x="16" y="395"/>
                    </a:lnTo>
                    <a:lnTo>
                      <a:pt x="11" y="421"/>
                    </a:lnTo>
                    <a:lnTo>
                      <a:pt x="5" y="446"/>
                    </a:lnTo>
                    <a:lnTo>
                      <a:pt x="4" y="472"/>
                    </a:lnTo>
                    <a:lnTo>
                      <a:pt x="0" y="499"/>
                    </a:lnTo>
                    <a:lnTo>
                      <a:pt x="0" y="526"/>
                    </a:lnTo>
                    <a:lnTo>
                      <a:pt x="0" y="526"/>
                    </a:lnTo>
                    <a:lnTo>
                      <a:pt x="0" y="554"/>
                    </a:lnTo>
                    <a:lnTo>
                      <a:pt x="4" y="579"/>
                    </a:lnTo>
                    <a:lnTo>
                      <a:pt x="5" y="607"/>
                    </a:lnTo>
                    <a:lnTo>
                      <a:pt x="11" y="632"/>
                    </a:lnTo>
                    <a:lnTo>
                      <a:pt x="16" y="658"/>
                    </a:lnTo>
                    <a:lnTo>
                      <a:pt x="24" y="681"/>
                    </a:lnTo>
                    <a:lnTo>
                      <a:pt x="33" y="707"/>
                    </a:lnTo>
                    <a:lnTo>
                      <a:pt x="42" y="730"/>
                    </a:lnTo>
                    <a:lnTo>
                      <a:pt x="53" y="754"/>
                    </a:lnTo>
                    <a:lnTo>
                      <a:pt x="64" y="776"/>
                    </a:lnTo>
                    <a:lnTo>
                      <a:pt x="77" y="798"/>
                    </a:lnTo>
                    <a:lnTo>
                      <a:pt x="89" y="820"/>
                    </a:lnTo>
                    <a:lnTo>
                      <a:pt x="104" y="840"/>
                    </a:lnTo>
                    <a:lnTo>
                      <a:pt x="120" y="860"/>
                    </a:lnTo>
                    <a:lnTo>
                      <a:pt x="137" y="878"/>
                    </a:lnTo>
                    <a:lnTo>
                      <a:pt x="155" y="898"/>
                    </a:lnTo>
                    <a:lnTo>
                      <a:pt x="173" y="914"/>
                    </a:lnTo>
                    <a:lnTo>
                      <a:pt x="191" y="931"/>
                    </a:lnTo>
                    <a:lnTo>
                      <a:pt x="211" y="947"/>
                    </a:lnTo>
                    <a:lnTo>
                      <a:pt x="231" y="962"/>
                    </a:lnTo>
                    <a:lnTo>
                      <a:pt x="253" y="974"/>
                    </a:lnTo>
                    <a:lnTo>
                      <a:pt x="275" y="987"/>
                    </a:lnTo>
                    <a:lnTo>
                      <a:pt x="297" y="1000"/>
                    </a:lnTo>
                    <a:lnTo>
                      <a:pt x="321" y="1009"/>
                    </a:lnTo>
                    <a:lnTo>
                      <a:pt x="344" y="1020"/>
                    </a:lnTo>
                    <a:lnTo>
                      <a:pt x="370" y="1027"/>
                    </a:lnTo>
                    <a:lnTo>
                      <a:pt x="393" y="1035"/>
                    </a:lnTo>
                    <a:lnTo>
                      <a:pt x="419" y="1040"/>
                    </a:lnTo>
                    <a:lnTo>
                      <a:pt x="444" y="1046"/>
                    </a:lnTo>
                    <a:lnTo>
                      <a:pt x="472" y="1049"/>
                    </a:lnTo>
                    <a:lnTo>
                      <a:pt x="499" y="1051"/>
                    </a:lnTo>
                    <a:lnTo>
                      <a:pt x="525" y="1051"/>
                    </a:lnTo>
                    <a:lnTo>
                      <a:pt x="525" y="1051"/>
                    </a:lnTo>
                    <a:lnTo>
                      <a:pt x="552" y="1051"/>
                    </a:lnTo>
                    <a:lnTo>
                      <a:pt x="579" y="1049"/>
                    </a:lnTo>
                    <a:lnTo>
                      <a:pt x="605" y="1046"/>
                    </a:lnTo>
                    <a:lnTo>
                      <a:pt x="630" y="1040"/>
                    </a:lnTo>
                    <a:lnTo>
                      <a:pt x="656" y="1035"/>
                    </a:lnTo>
                    <a:lnTo>
                      <a:pt x="681" y="1027"/>
                    </a:lnTo>
                    <a:lnTo>
                      <a:pt x="705" y="1020"/>
                    </a:lnTo>
                    <a:lnTo>
                      <a:pt x="729" y="1009"/>
                    </a:lnTo>
                    <a:lnTo>
                      <a:pt x="752" y="1000"/>
                    </a:lnTo>
                    <a:lnTo>
                      <a:pt x="776" y="987"/>
                    </a:lnTo>
                    <a:lnTo>
                      <a:pt x="798" y="974"/>
                    </a:lnTo>
                    <a:lnTo>
                      <a:pt x="818" y="962"/>
                    </a:lnTo>
                    <a:lnTo>
                      <a:pt x="840" y="947"/>
                    </a:lnTo>
                    <a:lnTo>
                      <a:pt x="860" y="931"/>
                    </a:lnTo>
                    <a:lnTo>
                      <a:pt x="878" y="914"/>
                    </a:lnTo>
                    <a:lnTo>
                      <a:pt x="896" y="898"/>
                    </a:lnTo>
                    <a:lnTo>
                      <a:pt x="914" y="878"/>
                    </a:lnTo>
                    <a:lnTo>
                      <a:pt x="931" y="860"/>
                    </a:lnTo>
                    <a:lnTo>
                      <a:pt x="945" y="840"/>
                    </a:lnTo>
                    <a:lnTo>
                      <a:pt x="960" y="820"/>
                    </a:lnTo>
                    <a:lnTo>
                      <a:pt x="975" y="798"/>
                    </a:lnTo>
                    <a:lnTo>
                      <a:pt x="987" y="776"/>
                    </a:lnTo>
                    <a:lnTo>
                      <a:pt x="998" y="754"/>
                    </a:lnTo>
                    <a:lnTo>
                      <a:pt x="1009" y="730"/>
                    </a:lnTo>
                    <a:lnTo>
                      <a:pt x="1018" y="707"/>
                    </a:lnTo>
                    <a:lnTo>
                      <a:pt x="1027" y="681"/>
                    </a:lnTo>
                    <a:lnTo>
                      <a:pt x="1035" y="658"/>
                    </a:lnTo>
                    <a:lnTo>
                      <a:pt x="1040" y="632"/>
                    </a:lnTo>
                    <a:lnTo>
                      <a:pt x="1044" y="607"/>
                    </a:lnTo>
                    <a:lnTo>
                      <a:pt x="1047" y="579"/>
                    </a:lnTo>
                    <a:lnTo>
                      <a:pt x="1049" y="554"/>
                    </a:lnTo>
                    <a:lnTo>
                      <a:pt x="1051" y="526"/>
                    </a:lnTo>
                    <a:lnTo>
                      <a:pt x="1051" y="526"/>
                    </a:lnTo>
                    <a:lnTo>
                      <a:pt x="1049" y="492"/>
                    </a:lnTo>
                    <a:lnTo>
                      <a:pt x="1046" y="461"/>
                    </a:lnTo>
                    <a:lnTo>
                      <a:pt x="1042" y="428"/>
                    </a:lnTo>
                    <a:lnTo>
                      <a:pt x="1035" y="397"/>
                    </a:lnTo>
                    <a:lnTo>
                      <a:pt x="1035" y="397"/>
                    </a:lnTo>
                    <a:lnTo>
                      <a:pt x="969" y="470"/>
                    </a:lnTo>
                    <a:lnTo>
                      <a:pt x="969" y="470"/>
                    </a:lnTo>
                    <a:lnTo>
                      <a:pt x="973" y="497"/>
                    </a:lnTo>
                    <a:lnTo>
                      <a:pt x="973" y="526"/>
                    </a:lnTo>
                    <a:lnTo>
                      <a:pt x="973" y="526"/>
                    </a:lnTo>
                    <a:close/>
                  </a:path>
                </a:pathLst>
              </a:custGeom>
              <a:solidFill>
                <a:srgbClr val="013A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Rockwell" panose="02060603020205020403" pitchFamily="18" charset="0"/>
                  <a:ea typeface="+mn-ea"/>
                  <a:cs typeface="+mn-cs"/>
                </a:endParaRPr>
              </a:p>
            </p:txBody>
          </p:sp>
        </p:grpSp>
        <p:sp>
          <p:nvSpPr>
            <p:cNvPr id="162" name="Text Placeholder 8"/>
            <p:cNvSpPr txBox="1">
              <a:spLocks/>
            </p:cNvSpPr>
            <p:nvPr/>
          </p:nvSpPr>
          <p:spPr>
            <a:xfrm>
              <a:off x="8821737" y="948107"/>
              <a:ext cx="1310061" cy="758551"/>
            </a:xfrm>
            <a:prstGeom prst="rect">
              <a:avLst/>
            </a:prstGeom>
          </p:spPr>
          <p:txBody>
            <a:bodyPr/>
            <a:lstStyle>
              <a:lvl1pPr marL="177799" indent="-177799" algn="l" rtl="0" eaLnBrk="1" fontAlgn="base" hangingPunct="1">
                <a:lnSpc>
                  <a:spcPct val="100000"/>
                </a:lnSpc>
                <a:spcBef>
                  <a:spcPct val="20000"/>
                </a:spcBef>
                <a:spcAft>
                  <a:spcPct val="0"/>
                </a:spcAft>
                <a:buClr>
                  <a:schemeClr val="accent1"/>
                </a:buClr>
                <a:buChar char="•"/>
                <a:defRPr sz="2000">
                  <a:solidFill>
                    <a:schemeClr val="tx1"/>
                  </a:solidFill>
                  <a:latin typeface="+mn-lt"/>
                  <a:ea typeface="+mn-ea"/>
                  <a:cs typeface="+mn-cs"/>
                </a:defRPr>
              </a:lvl1pPr>
              <a:lvl2pPr marL="400046" indent="-204786" algn="l" rtl="0" eaLnBrk="1" fontAlgn="base" hangingPunct="1">
                <a:lnSpc>
                  <a:spcPct val="100000"/>
                </a:lnSpc>
                <a:spcBef>
                  <a:spcPct val="20000"/>
                </a:spcBef>
                <a:spcAft>
                  <a:spcPct val="0"/>
                </a:spcAft>
                <a:buClr>
                  <a:schemeClr val="accent1"/>
                </a:buClr>
                <a:buFont typeface="Arial" charset="0"/>
                <a:buChar char="–"/>
                <a:defRPr>
                  <a:solidFill>
                    <a:schemeClr val="tx1"/>
                  </a:solidFill>
                  <a:latin typeface="+mn-lt"/>
                </a:defRPr>
              </a:lvl2pPr>
              <a:lvl3pPr marL="606419" indent="-171448" algn="l" rtl="0" eaLnBrk="1" fontAlgn="base" hangingPunct="1">
                <a:lnSpc>
                  <a:spcPct val="100000"/>
                </a:lnSpc>
                <a:spcBef>
                  <a:spcPct val="20000"/>
                </a:spcBef>
                <a:spcAft>
                  <a:spcPct val="0"/>
                </a:spcAft>
                <a:buClr>
                  <a:schemeClr val="accent1"/>
                </a:buClr>
                <a:buChar char="•"/>
                <a:defRPr sz="1600">
                  <a:solidFill>
                    <a:schemeClr val="tx1"/>
                  </a:solidFill>
                  <a:latin typeface="+mn-lt"/>
                </a:defRPr>
              </a:lvl3pPr>
              <a:lvl4pPr marL="823905" indent="-207961" algn="l" rtl="0" eaLnBrk="1" fontAlgn="base" hangingPunct="1">
                <a:lnSpc>
                  <a:spcPct val="100000"/>
                </a:lnSpc>
                <a:spcBef>
                  <a:spcPct val="20000"/>
                </a:spcBef>
                <a:spcAft>
                  <a:spcPct val="0"/>
                </a:spcAft>
                <a:buClr>
                  <a:schemeClr val="accent1"/>
                </a:buClr>
                <a:buFont typeface="Arial" charset="0"/>
                <a:buChar char="–"/>
                <a:defRPr sz="1400">
                  <a:solidFill>
                    <a:schemeClr val="tx1"/>
                  </a:solidFill>
                  <a:latin typeface="+mn-lt"/>
                </a:defRPr>
              </a:lvl4pPr>
              <a:lvl5pPr marL="1031864" indent="-190499" algn="l" rtl="0" eaLnBrk="1" fontAlgn="base" hangingPunct="1">
                <a:lnSpc>
                  <a:spcPct val="100000"/>
                </a:lnSpc>
                <a:spcBef>
                  <a:spcPct val="20000"/>
                </a:spcBef>
                <a:spcAft>
                  <a:spcPct val="0"/>
                </a:spcAft>
                <a:buClr>
                  <a:schemeClr val="accent1"/>
                </a:buClr>
                <a:buFont typeface="Arial" charset="0"/>
                <a:buChar char="»"/>
                <a:defRPr sz="1400">
                  <a:solidFill>
                    <a:schemeClr val="tx1"/>
                  </a:solidFill>
                  <a:latin typeface="+mn-lt"/>
                </a:defRPr>
              </a:lvl5pPr>
              <a:lvl6pPr marL="1489060" indent="-190499" algn="l" rtl="0" eaLnBrk="1" fontAlgn="base" hangingPunct="1">
                <a:lnSpc>
                  <a:spcPct val="95000"/>
                </a:lnSpc>
                <a:spcBef>
                  <a:spcPct val="20000"/>
                </a:spcBef>
                <a:spcAft>
                  <a:spcPct val="0"/>
                </a:spcAft>
                <a:buClr>
                  <a:schemeClr val="accent1"/>
                </a:buClr>
                <a:buFont typeface="Arial" pitchFamily="34" charset="0"/>
                <a:buChar char="»"/>
                <a:defRPr sz="1400">
                  <a:solidFill>
                    <a:schemeClr val="tx1"/>
                  </a:solidFill>
                  <a:latin typeface="+mn-lt"/>
                </a:defRPr>
              </a:lvl6pPr>
              <a:lvl7pPr marL="1946255" indent="-190499" algn="l" rtl="0" eaLnBrk="1" fontAlgn="base" hangingPunct="1">
                <a:lnSpc>
                  <a:spcPct val="95000"/>
                </a:lnSpc>
                <a:spcBef>
                  <a:spcPct val="20000"/>
                </a:spcBef>
                <a:spcAft>
                  <a:spcPct val="0"/>
                </a:spcAft>
                <a:buClr>
                  <a:schemeClr val="accent1"/>
                </a:buClr>
                <a:buFont typeface="Arial" pitchFamily="34" charset="0"/>
                <a:buChar char="»"/>
                <a:defRPr sz="1400">
                  <a:solidFill>
                    <a:schemeClr val="tx1"/>
                  </a:solidFill>
                  <a:latin typeface="+mn-lt"/>
                </a:defRPr>
              </a:lvl7pPr>
              <a:lvl8pPr marL="2403451" indent="-190499" algn="l" rtl="0" eaLnBrk="1" fontAlgn="base" hangingPunct="1">
                <a:lnSpc>
                  <a:spcPct val="95000"/>
                </a:lnSpc>
                <a:spcBef>
                  <a:spcPct val="20000"/>
                </a:spcBef>
                <a:spcAft>
                  <a:spcPct val="0"/>
                </a:spcAft>
                <a:buClr>
                  <a:schemeClr val="accent1"/>
                </a:buClr>
                <a:buFont typeface="Arial" pitchFamily="34" charset="0"/>
                <a:buChar char="»"/>
                <a:defRPr sz="1400">
                  <a:solidFill>
                    <a:schemeClr val="tx1"/>
                  </a:solidFill>
                  <a:latin typeface="+mn-lt"/>
                </a:defRPr>
              </a:lvl8pPr>
              <a:lvl9pPr marL="2860646" indent="-190499" algn="l" rtl="0" eaLnBrk="1" fontAlgn="base" hangingPunct="1">
                <a:lnSpc>
                  <a:spcPct val="95000"/>
                </a:lnSpc>
                <a:spcBef>
                  <a:spcPct val="20000"/>
                </a:spcBef>
                <a:spcAft>
                  <a:spcPct val="0"/>
                </a:spcAft>
                <a:buClr>
                  <a:schemeClr val="accent1"/>
                </a:buClr>
                <a:buFont typeface="Arial" pitchFamily="34" charset="0"/>
                <a:buChar char="»"/>
                <a:defRPr sz="1400">
                  <a:solidFill>
                    <a:schemeClr val="tx1"/>
                  </a:solidFill>
                  <a:latin typeface="+mn-lt"/>
                </a:defRPr>
              </a:lvl9pPr>
            </a:lstStyle>
            <a:p>
              <a:pPr marL="0" lvl="0" indent="0" algn="ctr">
                <a:lnSpc>
                  <a:spcPct val="90000"/>
                </a:lnSpc>
                <a:spcBef>
                  <a:spcPts val="0"/>
                </a:spcBef>
                <a:buClr>
                  <a:srgbClr val="007AC2"/>
                </a:buClr>
                <a:buNone/>
                <a:defRPr/>
              </a:pPr>
              <a:r>
                <a:rPr lang="en-US" sz="1200" kern="0" dirty="0">
                  <a:solidFill>
                    <a:srgbClr val="FFFFFF"/>
                  </a:solidFill>
                  <a:latin typeface="Rockwell" panose="02060603020205020403" pitchFamily="18" charset="0"/>
                </a:rPr>
                <a:t>Eligibility</a:t>
              </a:r>
            </a:p>
          </p:txBody>
        </p:sp>
      </p:grpSp>
      <p:sp>
        <p:nvSpPr>
          <p:cNvPr id="7" name="Title 6"/>
          <p:cNvSpPr>
            <a:spLocks noGrp="1"/>
          </p:cNvSpPr>
          <p:nvPr>
            <p:ph type="title"/>
          </p:nvPr>
        </p:nvSpPr>
        <p:spPr>
          <a:xfrm>
            <a:off x="430388" y="108984"/>
            <a:ext cx="9297811" cy="492443"/>
          </a:xfrm>
        </p:spPr>
        <p:txBody>
          <a:bodyPr/>
          <a:lstStyle/>
          <a:p>
            <a:r>
              <a:rPr lang="en-US" b="0" dirty="0"/>
              <a:t>Benefits Are Funded By YOU!</a:t>
            </a:r>
          </a:p>
        </p:txBody>
      </p:sp>
      <p:sp>
        <p:nvSpPr>
          <p:cNvPr id="77" name="Slide Number Placeholder 2"/>
          <p:cNvSpPr>
            <a:spLocks noGrp="1"/>
          </p:cNvSpPr>
          <p:nvPr>
            <p:ph type="sldNum" sz="quarter" idx="4"/>
          </p:nvPr>
        </p:nvSpPr>
        <p:spPr>
          <a:xfrm>
            <a:off x="408824" y="5343266"/>
            <a:ext cx="217488" cy="303212"/>
          </a:xfrm>
        </p:spPr>
        <p:txBody>
          <a:bodyPr/>
          <a:lstStyle>
            <a:lvl1pPr>
              <a:defRPr lang="en-US" sz="1050" smtClean="0"/>
            </a:lvl1pPr>
          </a:lstStyle>
          <a:p>
            <a:pPr lvl="0"/>
            <a:fld id="{B086DA8C-2EC5-4397-8842-B74E3AC9ED83}" type="slidenum">
              <a:rPr lang="en-US" noProof="0" smtClean="0"/>
              <a:pPr lvl="0"/>
              <a:t>18</a:t>
            </a:fld>
            <a:endParaRPr lang="en-US" noProof="0" dirty="0"/>
          </a:p>
        </p:txBody>
      </p:sp>
      <p:sp>
        <p:nvSpPr>
          <p:cNvPr id="74" name="TextBox 73"/>
          <p:cNvSpPr txBox="1"/>
          <p:nvPr/>
        </p:nvSpPr>
        <p:spPr>
          <a:xfrm>
            <a:off x="328609" y="883266"/>
            <a:ext cx="8040691" cy="2708434"/>
          </a:xfrm>
          <a:prstGeom prst="rect">
            <a:avLst/>
          </a:prstGeom>
          <a:noFill/>
        </p:spPr>
        <p:txBody>
          <a:bodyPr wrap="square" rtlCol="0">
            <a:spAutoFit/>
          </a:bodyPr>
          <a:lstStyle/>
          <a:p>
            <a:pPr>
              <a:spcBef>
                <a:spcPts val="1800"/>
              </a:spcBef>
              <a:defRPr/>
            </a:pPr>
            <a:r>
              <a:rPr kumimoji="0" lang="en-US" sz="2000" b="0" i="0" u="none" strike="noStrike" kern="1200" cap="none" spc="0" normalizeH="0" baseline="0" noProof="0" dirty="0">
                <a:ln>
                  <a:noFill/>
                </a:ln>
                <a:solidFill>
                  <a:srgbClr val="000000"/>
                </a:solidFill>
                <a:effectLst/>
                <a:uLnTx/>
                <a:uFillTx/>
                <a:latin typeface="Arial" charset="0"/>
                <a:ea typeface="+mn-ea"/>
                <a:cs typeface="+mn-cs"/>
              </a:rPr>
              <a:t>Social Security benefits are funded by payroll </a:t>
            </a:r>
            <a:r>
              <a:rPr kumimoji="0" lang="en-US" sz="2000" b="0" i="0" u="none" strike="noStrike" kern="1200" cap="none" spc="0" normalizeH="0" baseline="0" noProof="0" dirty="0">
                <a:ln>
                  <a:noFill/>
                </a:ln>
                <a:solidFill>
                  <a:srgbClr val="000000"/>
                </a:solidFill>
                <a:effectLst/>
                <a:uLnTx/>
                <a:uFillTx/>
                <a:latin typeface="+mj-lt"/>
                <a:ea typeface="+mn-ea"/>
                <a:cs typeface="+mn-cs"/>
              </a:rPr>
              <a:t>taxes of </a:t>
            </a:r>
            <a:r>
              <a:rPr kumimoji="0" lang="en-US" sz="2000" b="1" i="0" u="none" strike="noStrike" kern="1200" cap="none" spc="0" normalizeH="0" baseline="0" noProof="0" dirty="0">
                <a:ln>
                  <a:noFill/>
                </a:ln>
                <a:solidFill>
                  <a:schemeClr val="accent1"/>
                </a:solidFill>
                <a:effectLst/>
                <a:uLnTx/>
                <a:uFillTx/>
                <a:latin typeface="+mj-lt"/>
                <a:ea typeface="+mn-ea"/>
                <a:cs typeface="+mn-cs"/>
              </a:rPr>
              <a:t>6.2%</a:t>
            </a:r>
            <a:r>
              <a:rPr kumimoji="0" lang="en-US" sz="2000" b="0" i="0" u="none" strike="noStrike" kern="1200" cap="none" spc="0" normalizeH="0" baseline="0" noProof="0" dirty="0">
                <a:ln>
                  <a:noFill/>
                </a:ln>
                <a:solidFill>
                  <a:schemeClr val="accent1"/>
                </a:solidFill>
                <a:effectLst/>
                <a:uLnTx/>
                <a:uFillTx/>
                <a:latin typeface="+mj-lt"/>
                <a:ea typeface="+mn-ea"/>
                <a:cs typeface="+mn-cs"/>
              </a:rPr>
              <a:t> </a:t>
            </a:r>
            <a:br>
              <a:rPr kumimoji="0" lang="en-US" sz="2000" b="0" i="0" u="none" strike="noStrike" kern="1200" cap="none" spc="0" normalizeH="0" baseline="0" noProof="0" dirty="0">
                <a:ln>
                  <a:noFill/>
                </a:ln>
                <a:solidFill>
                  <a:schemeClr val="accent3"/>
                </a:solidFill>
                <a:effectLst/>
                <a:uLnTx/>
                <a:uFillTx/>
                <a:latin typeface="+mj-lt"/>
                <a:ea typeface="+mn-ea"/>
                <a:cs typeface="+mn-cs"/>
              </a:rPr>
            </a:br>
            <a:r>
              <a:rPr kumimoji="0" lang="en-US" sz="2000" b="0" i="0" u="none" strike="noStrike" kern="1200" cap="none" spc="0" normalizeH="0" baseline="0" noProof="0" dirty="0">
                <a:ln>
                  <a:noFill/>
                </a:ln>
                <a:solidFill>
                  <a:srgbClr val="000000"/>
                </a:solidFill>
                <a:effectLst/>
                <a:uLnTx/>
                <a:uFillTx/>
                <a:latin typeface="+mj-lt"/>
                <a:ea typeface="+mn-ea"/>
                <a:cs typeface="+mn-cs"/>
              </a:rPr>
              <a:t>paid each year by employees and employers</a:t>
            </a:r>
          </a:p>
          <a:p>
            <a:pPr>
              <a:spcBef>
                <a:spcPts val="1800"/>
              </a:spcBef>
              <a:defRPr/>
            </a:pPr>
            <a:r>
              <a:rPr lang="en-US" sz="2000" dirty="0">
                <a:solidFill>
                  <a:srgbClr val="000000"/>
                </a:solidFill>
                <a:latin typeface="+mj-lt"/>
              </a:rPr>
              <a:t>If you are self-employed, you pay the combined employee and employer amount of </a:t>
            </a:r>
            <a:r>
              <a:rPr lang="en-US" sz="2000" b="1" dirty="0">
                <a:solidFill>
                  <a:schemeClr val="accent1"/>
                </a:solidFill>
                <a:latin typeface="+mj-lt"/>
              </a:rPr>
              <a:t>12.4%</a:t>
            </a:r>
            <a:r>
              <a:rPr lang="en-US" sz="2000" dirty="0">
                <a:solidFill>
                  <a:srgbClr val="000000"/>
                </a:solidFill>
              </a:rPr>
              <a:t> but, there are two income tax </a:t>
            </a:r>
            <a:br>
              <a:rPr lang="en-US" sz="2000" dirty="0">
                <a:solidFill>
                  <a:srgbClr val="000000"/>
                </a:solidFill>
              </a:rPr>
            </a:br>
            <a:r>
              <a:rPr lang="en-US" sz="2000" dirty="0">
                <a:solidFill>
                  <a:srgbClr val="000000"/>
                </a:solidFill>
              </a:rPr>
              <a:t>deductions that may reduce your taxes</a:t>
            </a:r>
            <a:r>
              <a:rPr lang="en-US" sz="2000" baseline="30000" dirty="0">
                <a:solidFill>
                  <a:srgbClr val="000000"/>
                </a:solidFill>
              </a:rPr>
              <a:t>1</a:t>
            </a:r>
            <a:endParaRPr lang="en-US" sz="2000" baseline="30000" dirty="0">
              <a:solidFill>
                <a:srgbClr val="000000"/>
              </a:solidFill>
              <a:latin typeface="+mj-lt"/>
            </a:endParaRPr>
          </a:p>
          <a:p>
            <a:pPr>
              <a:spcBef>
                <a:spcPts val="1800"/>
              </a:spcBef>
              <a:defRPr/>
            </a:pPr>
            <a:r>
              <a:rPr kumimoji="0" lang="en-US" sz="2000" b="0" i="0" u="none" strike="noStrike" kern="1200" cap="none" spc="0" normalizeH="0" baseline="0" noProof="0" dirty="0">
                <a:ln>
                  <a:noFill/>
                </a:ln>
                <a:solidFill>
                  <a:srgbClr val="000000"/>
                </a:solidFill>
                <a:effectLst/>
                <a:uLnTx/>
                <a:uFillTx/>
                <a:latin typeface="+mj-lt"/>
                <a:ea typeface="+mn-ea"/>
                <a:cs typeface="+mn-cs"/>
              </a:rPr>
              <a:t>Taxes are paid on earnings up to the taxable wage base </a:t>
            </a:r>
            <a:br>
              <a:rPr kumimoji="0" lang="en-US" sz="2000" b="0" i="0" u="none" strike="noStrike" kern="1200" cap="none" spc="0" normalizeH="0" baseline="0" noProof="0" dirty="0">
                <a:ln>
                  <a:noFill/>
                </a:ln>
                <a:solidFill>
                  <a:srgbClr val="000000"/>
                </a:solidFill>
                <a:effectLst/>
                <a:uLnTx/>
                <a:uFillTx/>
                <a:latin typeface="+mj-lt"/>
                <a:ea typeface="+mn-ea"/>
                <a:cs typeface="+mn-cs"/>
              </a:rPr>
            </a:br>
            <a:r>
              <a:rPr kumimoji="0" lang="en-US" sz="2000" b="0" i="0" u="none" strike="noStrike" kern="1200" cap="none" spc="0" normalizeH="0" baseline="0" noProof="0" dirty="0">
                <a:ln>
                  <a:noFill/>
                </a:ln>
                <a:solidFill>
                  <a:srgbClr val="000000"/>
                </a:solidFill>
                <a:effectLst/>
                <a:uLnTx/>
                <a:uFillTx/>
                <a:latin typeface="+mj-lt"/>
                <a:ea typeface="+mn-ea"/>
                <a:cs typeface="+mn-cs"/>
              </a:rPr>
              <a:t>for 2023 </a:t>
            </a:r>
            <a:r>
              <a:rPr lang="en-US" sz="2000" dirty="0">
                <a:solidFill>
                  <a:srgbClr val="000000"/>
                </a:solidFill>
                <a:latin typeface="+mj-lt"/>
              </a:rPr>
              <a:t>that’s</a:t>
            </a:r>
            <a:r>
              <a:rPr kumimoji="0" lang="en-US" sz="2000" b="0" i="0" u="none" strike="noStrike" kern="1200" cap="none" spc="0" normalizeH="0" baseline="0" noProof="0" dirty="0">
                <a:ln>
                  <a:noFill/>
                </a:ln>
                <a:solidFill>
                  <a:srgbClr val="000000"/>
                </a:solidFill>
                <a:effectLst/>
                <a:uLnTx/>
                <a:uFillTx/>
                <a:latin typeface="+mj-lt"/>
                <a:ea typeface="+mn-ea"/>
                <a:cs typeface="+mn-cs"/>
              </a:rPr>
              <a:t> </a:t>
            </a:r>
            <a:r>
              <a:rPr kumimoji="0" lang="en-US" sz="2000" b="1" i="0" u="none" strike="noStrike" kern="1200" cap="none" spc="0" normalizeH="0" baseline="0" noProof="0" dirty="0">
                <a:ln>
                  <a:noFill/>
                </a:ln>
                <a:solidFill>
                  <a:schemeClr val="accent1"/>
                </a:solidFill>
                <a:effectLst/>
                <a:uLnTx/>
                <a:uFillTx/>
                <a:latin typeface="+mj-lt"/>
                <a:ea typeface="+mn-ea"/>
                <a:cs typeface="+mn-cs"/>
              </a:rPr>
              <a:t>$160,200, </a:t>
            </a:r>
            <a:r>
              <a:rPr kumimoji="0" lang="en-US" sz="2000" i="0" u="none" strike="noStrike" kern="1200" cap="none" spc="0" normalizeH="0" baseline="0" noProof="0" dirty="0">
                <a:ln>
                  <a:noFill/>
                </a:ln>
                <a:solidFill>
                  <a:schemeClr val="accent1"/>
                </a:solidFill>
                <a:effectLst/>
                <a:uLnTx/>
                <a:uFillTx/>
                <a:latin typeface="+mj-lt"/>
                <a:ea typeface="+mn-ea"/>
                <a:cs typeface="+mn-cs"/>
              </a:rPr>
              <a:t>an increase of $13,200 from 2022</a:t>
            </a:r>
            <a:r>
              <a:rPr kumimoji="0" lang="en-US" sz="2000" i="0" u="none" strike="noStrike" kern="1200" cap="none" spc="0" normalizeH="0" baseline="30000" noProof="0" dirty="0">
                <a:ln>
                  <a:noFill/>
                </a:ln>
                <a:solidFill>
                  <a:srgbClr val="000000"/>
                </a:solidFill>
                <a:effectLst/>
                <a:uLnTx/>
                <a:uFillTx/>
                <a:latin typeface="+mj-lt"/>
                <a:ea typeface="+mn-ea"/>
                <a:cs typeface="+mn-cs"/>
              </a:rPr>
              <a:t>2</a:t>
            </a:r>
            <a:endParaRPr lang="en-US" sz="2000" baseline="30000" dirty="0">
              <a:solidFill>
                <a:srgbClr val="000000"/>
              </a:solidFill>
            </a:endParaRPr>
          </a:p>
        </p:txBody>
      </p:sp>
      <p:cxnSp>
        <p:nvCxnSpPr>
          <p:cNvPr id="75" name="Straight Connector 74"/>
          <p:cNvCxnSpPr>
            <a:cxnSpLocks/>
          </p:cNvCxnSpPr>
          <p:nvPr/>
        </p:nvCxnSpPr>
        <p:spPr>
          <a:xfrm>
            <a:off x="430212" y="1702721"/>
            <a:ext cx="7367588" cy="0"/>
          </a:xfrm>
          <a:prstGeom prst="line">
            <a:avLst/>
          </a:prstGeom>
          <a:ln>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a:cxnSpLocks/>
          </p:cNvCxnSpPr>
          <p:nvPr/>
        </p:nvCxnSpPr>
        <p:spPr>
          <a:xfrm>
            <a:off x="430212" y="2851774"/>
            <a:ext cx="6925821" cy="0"/>
          </a:xfrm>
          <a:prstGeom prst="line">
            <a:avLst/>
          </a:prstGeom>
          <a:ln>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78" name="Text Box 5"/>
          <p:cNvSpPr txBox="1">
            <a:spLocks noChangeArrowheads="1"/>
          </p:cNvSpPr>
          <p:nvPr/>
        </p:nvSpPr>
        <p:spPr bwMode="auto">
          <a:xfrm>
            <a:off x="948600" y="5315808"/>
            <a:ext cx="5404433"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tabLst>
                <a:tab pos="512763" algn="l"/>
              </a:tabLst>
              <a:defRPr sz="800">
                <a:latin typeface="Arial Narrow" panose="020B0606020202030204" pitchFamily="34" charset="0"/>
              </a:defRPr>
            </a:lvl1pPr>
            <a:lvl2pPr marL="571500">
              <a:tabLst>
                <a:tab pos="512763" algn="l"/>
              </a:tabLst>
            </a:lvl2pPr>
            <a:lvl3pPr>
              <a:tabLst>
                <a:tab pos="512763" algn="l"/>
              </a:tabLst>
            </a:lvl3pPr>
            <a:lvl4pPr>
              <a:tabLst>
                <a:tab pos="512763" algn="l"/>
              </a:tabLst>
            </a:lvl4pPr>
            <a:lvl5pPr>
              <a:tabLst>
                <a:tab pos="512763" algn="l"/>
              </a:tabLst>
            </a:lvl5pPr>
            <a:lvl6pPr fontAlgn="base">
              <a:spcBef>
                <a:spcPct val="0"/>
              </a:spcBef>
              <a:spcAft>
                <a:spcPct val="0"/>
              </a:spcAft>
              <a:tabLst>
                <a:tab pos="512763" algn="l"/>
              </a:tabLst>
            </a:lvl6pPr>
            <a:lvl7pPr fontAlgn="base">
              <a:spcBef>
                <a:spcPct val="0"/>
              </a:spcBef>
              <a:spcAft>
                <a:spcPct val="0"/>
              </a:spcAft>
              <a:tabLst>
                <a:tab pos="512763" algn="l"/>
              </a:tabLst>
            </a:lvl7pPr>
            <a:lvl8pPr fontAlgn="base">
              <a:spcBef>
                <a:spcPct val="0"/>
              </a:spcBef>
              <a:spcAft>
                <a:spcPct val="0"/>
              </a:spcAft>
              <a:tabLst>
                <a:tab pos="512763" algn="l"/>
              </a:tabLst>
            </a:lvl8pPr>
            <a:lvl9pPr fontAlgn="base">
              <a:spcBef>
                <a:spcPct val="0"/>
              </a:spcBef>
              <a:spcAft>
                <a:spcPct val="0"/>
              </a:spcAft>
              <a:tabLst>
                <a:tab pos="512763" algn="l"/>
              </a:tabLst>
            </a:lvl9pPr>
          </a:lstStyle>
          <a:p>
            <a:pPr lvl="0">
              <a:defRPr/>
            </a:pPr>
            <a:r>
              <a:rPr lang="en-US" dirty="0">
                <a:latin typeface="Arial Narrow" panose="020B0604020202020204" pitchFamily="34" charset="0"/>
                <a:cs typeface="Arial Narrow" panose="020B0604020202020204" pitchFamily="34" charset="0"/>
              </a:rPr>
              <a:t>SOURCES | </a:t>
            </a:r>
            <a:r>
              <a:rPr lang="en-US" baseline="30000" dirty="0">
                <a:latin typeface="Arial Narrow" panose="020B0604020202020204" pitchFamily="34" charset="0"/>
                <a:cs typeface="Arial Narrow" panose="020B0604020202020204" pitchFamily="34" charset="0"/>
              </a:rPr>
              <a:t>1</a:t>
            </a:r>
            <a:r>
              <a:rPr lang="en-US" dirty="0">
                <a:solidFill>
                  <a:schemeClr val="tx1">
                    <a:lumMod val="75000"/>
                    <a:lumOff val="25000"/>
                  </a:schemeClr>
                </a:solidFill>
                <a:latin typeface="Arial Narrow" panose="020B0604020202020204" pitchFamily="34" charset="0"/>
                <a:cs typeface="Arial Narrow" panose="020B0604020202020204" pitchFamily="34" charset="0"/>
              </a:rPr>
              <a:t>Social Security Administration</a:t>
            </a:r>
            <a:r>
              <a:rPr lang="en-US" dirty="0">
                <a:latin typeface="Arial Narrow" panose="020B0604020202020204" pitchFamily="34" charset="0"/>
                <a:cs typeface="Arial Narrow" panose="020B0604020202020204" pitchFamily="34" charset="0"/>
              </a:rPr>
              <a:t>, </a:t>
            </a:r>
            <a:r>
              <a:rPr lang="en-US" dirty="0">
                <a:solidFill>
                  <a:schemeClr val="tx1">
                    <a:lumMod val="75000"/>
                    <a:lumOff val="25000"/>
                  </a:schemeClr>
                </a:solidFill>
                <a:latin typeface="Arial Narrow" panose="020B0604020202020204" pitchFamily="34" charset="0"/>
                <a:cs typeface="Arial Narrow" panose="020B0604020202020204" pitchFamily="34" charset="0"/>
                <a:hlinkClick r:id="rId3"/>
              </a:rPr>
              <a:t>Understanding the Benefits</a:t>
            </a:r>
            <a:r>
              <a:rPr lang="en-US" dirty="0">
                <a:latin typeface="Arial Narrow" panose="020B0604020202020204" pitchFamily="34" charset="0"/>
                <a:cs typeface="Arial Narrow" panose="020B0604020202020204" pitchFamily="34" charset="0"/>
              </a:rPr>
              <a:t>, </a:t>
            </a:r>
            <a:r>
              <a:rPr lang="en-US" dirty="0">
                <a:solidFill>
                  <a:schemeClr val="tx1">
                    <a:lumMod val="75000"/>
                    <a:lumOff val="25000"/>
                  </a:schemeClr>
                </a:solidFill>
                <a:latin typeface="Arial Narrow" panose="020B0604020202020204" pitchFamily="34" charset="0"/>
                <a:cs typeface="Arial Narrow" panose="020B0604020202020204" pitchFamily="34" charset="0"/>
              </a:rPr>
              <a:t>2022. </a:t>
            </a:r>
            <a:r>
              <a:rPr lang="en-US" baseline="30000" dirty="0">
                <a:solidFill>
                  <a:schemeClr val="tx1">
                    <a:lumMod val="75000"/>
                    <a:lumOff val="25000"/>
                  </a:schemeClr>
                </a:solidFill>
                <a:latin typeface="Arial Narrow" panose="020B0604020202020204" pitchFamily="34" charset="0"/>
                <a:cs typeface="Arial Narrow" panose="020B0604020202020204" pitchFamily="34" charset="0"/>
              </a:rPr>
              <a:t>2</a:t>
            </a:r>
            <a:r>
              <a:rPr lang="en-US" dirty="0">
                <a:solidFill>
                  <a:schemeClr val="tx1">
                    <a:lumMod val="75000"/>
                    <a:lumOff val="25000"/>
                  </a:schemeClr>
                </a:solidFill>
                <a:latin typeface="Arial Narrow" panose="020B0604020202020204" pitchFamily="34" charset="0"/>
                <a:cs typeface="Arial Narrow" panose="020B0604020202020204" pitchFamily="34" charset="0"/>
              </a:rPr>
              <a:t>Social Security Administration, </a:t>
            </a:r>
            <a:r>
              <a:rPr lang="en-US" dirty="0">
                <a:solidFill>
                  <a:schemeClr val="tx1">
                    <a:lumMod val="75000"/>
                    <a:lumOff val="25000"/>
                  </a:schemeClr>
                </a:solidFill>
                <a:latin typeface="Arial Narrow" panose="020B0604020202020204" pitchFamily="34" charset="0"/>
                <a:cs typeface="Arial Narrow" panose="020B0604020202020204" pitchFamily="34" charset="0"/>
                <a:hlinkClick r:id="rId4"/>
              </a:rPr>
              <a:t>Cost-of-Living Adjustment (COLA) Information</a:t>
            </a:r>
            <a:r>
              <a:rPr lang="en-US" dirty="0">
                <a:solidFill>
                  <a:schemeClr val="tx1">
                    <a:lumMod val="75000"/>
                    <a:lumOff val="25000"/>
                  </a:schemeClr>
                </a:solidFill>
                <a:latin typeface="Arial Narrow" panose="020B0604020202020204" pitchFamily="34" charset="0"/>
                <a:cs typeface="Arial Narrow" panose="020B0604020202020204" pitchFamily="34" charset="0"/>
              </a:rPr>
              <a:t>, undated.</a:t>
            </a:r>
            <a:endParaRPr lang="en-US" dirty="0">
              <a:latin typeface="Arial Narrow" panose="020B0604020202020204" pitchFamily="34" charset="0"/>
              <a:cs typeface="Arial Narrow" panose="020B0604020202020204" pitchFamily="34" charset="0"/>
            </a:endParaRPr>
          </a:p>
        </p:txBody>
      </p:sp>
      <p:pic>
        <p:nvPicPr>
          <p:cNvPr id="16" name="Picture 15">
            <a:extLst>
              <a:ext uri="{FF2B5EF4-FFF2-40B4-BE49-F238E27FC236}">
                <a16:creationId xmlns:a16="http://schemas.microsoft.com/office/drawing/2014/main" id="{E4BB9237-9AA2-7D4F-86C4-901627234329}"/>
              </a:ext>
            </a:extLst>
          </p:cNvPr>
          <p:cNvPicPr>
            <a:picLocks noChangeAspect="1"/>
          </p:cNvPicPr>
          <p:nvPr/>
        </p:nvPicPr>
        <p:blipFill>
          <a:blip r:embed="rId5"/>
          <a:stretch>
            <a:fillRect/>
          </a:stretch>
        </p:blipFill>
        <p:spPr>
          <a:xfrm>
            <a:off x="8633637" y="5332012"/>
            <a:ext cx="1207090" cy="162658"/>
          </a:xfrm>
          <a:prstGeom prst="rect">
            <a:avLst/>
          </a:prstGeom>
        </p:spPr>
      </p:pic>
      <p:sp>
        <p:nvSpPr>
          <p:cNvPr id="3" name="TextBox 2">
            <a:extLst>
              <a:ext uri="{FF2B5EF4-FFF2-40B4-BE49-F238E27FC236}">
                <a16:creationId xmlns:a16="http://schemas.microsoft.com/office/drawing/2014/main" id="{FE16AB4A-F75A-EE92-5C98-4E5055FF32B9}"/>
              </a:ext>
            </a:extLst>
          </p:cNvPr>
          <p:cNvSpPr txBox="1"/>
          <p:nvPr/>
        </p:nvSpPr>
        <p:spPr>
          <a:xfrm>
            <a:off x="7952509" y="3551602"/>
            <a:ext cx="2015329" cy="1261884"/>
          </a:xfrm>
          <a:prstGeom prst="rect">
            <a:avLst/>
          </a:prstGeom>
          <a:noFill/>
        </p:spPr>
        <p:txBody>
          <a:bodyPr wrap="square" rtlCol="0">
            <a:spAutoFit/>
          </a:bodyPr>
          <a:lstStyle/>
          <a:p>
            <a:pPr algn="ctr"/>
            <a:r>
              <a:rPr lang="en-US" sz="1600" b="0" i="0" dirty="0">
                <a:solidFill>
                  <a:schemeClr val="bg1"/>
                </a:solidFill>
                <a:effectLst/>
                <a:latin typeface="+mn-lt"/>
              </a:rPr>
              <a:t>The most someone can </a:t>
            </a:r>
            <a:r>
              <a:rPr lang="en-US" sz="1600" dirty="0">
                <a:solidFill>
                  <a:schemeClr val="bg1"/>
                </a:solidFill>
                <a:latin typeface="+mn-lt"/>
              </a:rPr>
              <a:t>contribute</a:t>
            </a:r>
            <a:r>
              <a:rPr lang="en-US" sz="1600" b="0" i="0" dirty="0">
                <a:solidFill>
                  <a:schemeClr val="bg1"/>
                </a:solidFill>
                <a:effectLst/>
                <a:latin typeface="+mn-lt"/>
              </a:rPr>
              <a:t> in 2023 is </a:t>
            </a:r>
            <a:r>
              <a:rPr lang="en-US" sz="2800" b="0" i="0" dirty="0">
                <a:solidFill>
                  <a:schemeClr val="bg1"/>
                </a:solidFill>
                <a:effectLst/>
                <a:latin typeface="+mn-lt"/>
              </a:rPr>
              <a:t>$9,932.40</a:t>
            </a:r>
            <a:endParaRPr lang="en-US" sz="2800" dirty="0">
              <a:solidFill>
                <a:schemeClr val="bg1"/>
              </a:solidFill>
              <a:latin typeface="+mn-lt"/>
            </a:endParaRPr>
          </a:p>
        </p:txBody>
      </p:sp>
    </p:spTree>
    <p:extLst>
      <p:ext uri="{BB962C8B-B14F-4D97-AF65-F5344CB8AC3E}">
        <p14:creationId xmlns:p14="http://schemas.microsoft.com/office/powerpoint/2010/main" val="4176306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Rectangle 54"/>
          <p:cNvSpPr/>
          <p:nvPr/>
        </p:nvSpPr>
        <p:spPr>
          <a:xfrm>
            <a:off x="-2" y="-89689"/>
            <a:ext cx="10160000" cy="5804689"/>
          </a:xfrm>
          <a:prstGeom prst="rect">
            <a:avLst/>
          </a:prstGeom>
          <a:solidFill>
            <a:schemeClr val="accent1"/>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pic>
        <p:nvPicPr>
          <p:cNvPr id="106" name="Picture 105"/>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flipH="1">
            <a:off x="6011896" y="-108939"/>
            <a:ext cx="4148102" cy="5804689"/>
          </a:xfrm>
          <a:prstGeom prst="rect">
            <a:avLst/>
          </a:prstGeom>
        </p:spPr>
      </p:pic>
      <p:sp>
        <p:nvSpPr>
          <p:cNvPr id="57" name="Freeform 5"/>
          <p:cNvSpPr>
            <a:spLocks/>
          </p:cNvSpPr>
          <p:nvPr/>
        </p:nvSpPr>
        <p:spPr bwMode="auto">
          <a:xfrm flipH="1" flipV="1">
            <a:off x="3447689" y="-108939"/>
            <a:ext cx="4879202" cy="5825118"/>
          </a:xfrm>
          <a:custGeom>
            <a:avLst/>
            <a:gdLst>
              <a:gd name="T0" fmla="*/ 3752 w 3752"/>
              <a:gd name="T1" fmla="*/ 4345 h 4345"/>
              <a:gd name="T2" fmla="*/ 0 w 3752"/>
              <a:gd name="T3" fmla="*/ 4345 h 4345"/>
              <a:gd name="T4" fmla="*/ 1094 w 3752"/>
              <a:gd name="T5" fmla="*/ 0 h 4345"/>
              <a:gd name="T6" fmla="*/ 3752 w 3752"/>
              <a:gd name="T7" fmla="*/ 0 h 4345"/>
              <a:gd name="T8" fmla="*/ 3752 w 3752"/>
              <a:gd name="T9" fmla="*/ 4345 h 4345"/>
              <a:gd name="connsiteX0" fmla="*/ 7771 w 10000"/>
              <a:gd name="connsiteY0" fmla="*/ 10000 h 10000"/>
              <a:gd name="connsiteX1" fmla="*/ 0 w 10000"/>
              <a:gd name="connsiteY1" fmla="*/ 10000 h 10000"/>
              <a:gd name="connsiteX2" fmla="*/ 2916 w 10000"/>
              <a:gd name="connsiteY2" fmla="*/ 0 h 10000"/>
              <a:gd name="connsiteX3" fmla="*/ 10000 w 10000"/>
              <a:gd name="connsiteY3" fmla="*/ 0 h 10000"/>
              <a:gd name="connsiteX4" fmla="*/ 7771 w 10000"/>
              <a:gd name="connsiteY4" fmla="*/ 10000 h 10000"/>
              <a:gd name="connsiteX0" fmla="*/ 7771 w 8754"/>
              <a:gd name="connsiteY0" fmla="*/ 10000 h 10000"/>
              <a:gd name="connsiteX1" fmla="*/ 0 w 8754"/>
              <a:gd name="connsiteY1" fmla="*/ 10000 h 10000"/>
              <a:gd name="connsiteX2" fmla="*/ 2916 w 8754"/>
              <a:gd name="connsiteY2" fmla="*/ 0 h 10000"/>
              <a:gd name="connsiteX3" fmla="*/ 8754 w 8754"/>
              <a:gd name="connsiteY3" fmla="*/ 11 h 10000"/>
              <a:gd name="connsiteX4" fmla="*/ 7771 w 8754"/>
              <a:gd name="connsiteY4" fmla="*/ 1000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54" h="10000">
                <a:moveTo>
                  <a:pt x="7771" y="10000"/>
                </a:moveTo>
                <a:lnTo>
                  <a:pt x="0" y="10000"/>
                </a:lnTo>
                <a:lnTo>
                  <a:pt x="2916" y="0"/>
                </a:lnTo>
                <a:lnTo>
                  <a:pt x="8754" y="11"/>
                </a:lnTo>
                <a:lnTo>
                  <a:pt x="7771" y="100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sp>
        <p:nvSpPr>
          <p:cNvPr id="103" name="Text Box 5"/>
          <p:cNvSpPr txBox="1">
            <a:spLocks noChangeArrowheads="1"/>
          </p:cNvSpPr>
          <p:nvPr/>
        </p:nvSpPr>
        <p:spPr bwMode="auto">
          <a:xfrm>
            <a:off x="948600" y="5310286"/>
            <a:ext cx="5885078"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tabLst>
                <a:tab pos="512763" algn="l"/>
              </a:tabLst>
              <a:defRPr sz="800">
                <a:latin typeface="Arial Narrow" panose="020B0606020202030204" pitchFamily="34" charset="0"/>
              </a:defRPr>
            </a:lvl1pPr>
            <a:lvl2pPr marL="571500">
              <a:tabLst>
                <a:tab pos="512763" algn="l"/>
              </a:tabLst>
            </a:lvl2pPr>
            <a:lvl3pPr>
              <a:tabLst>
                <a:tab pos="512763" algn="l"/>
              </a:tabLst>
            </a:lvl3pPr>
            <a:lvl4pPr>
              <a:tabLst>
                <a:tab pos="512763" algn="l"/>
              </a:tabLst>
            </a:lvl4pPr>
            <a:lvl5pPr>
              <a:tabLst>
                <a:tab pos="512763" algn="l"/>
              </a:tabLst>
            </a:lvl5pPr>
            <a:lvl6pPr fontAlgn="base">
              <a:spcBef>
                <a:spcPct val="0"/>
              </a:spcBef>
              <a:spcAft>
                <a:spcPct val="0"/>
              </a:spcAft>
              <a:tabLst>
                <a:tab pos="512763" algn="l"/>
              </a:tabLst>
            </a:lvl6pPr>
            <a:lvl7pPr fontAlgn="base">
              <a:spcBef>
                <a:spcPct val="0"/>
              </a:spcBef>
              <a:spcAft>
                <a:spcPct val="0"/>
              </a:spcAft>
              <a:tabLst>
                <a:tab pos="512763" algn="l"/>
              </a:tabLst>
            </a:lvl7pPr>
            <a:lvl8pPr fontAlgn="base">
              <a:spcBef>
                <a:spcPct val="0"/>
              </a:spcBef>
              <a:spcAft>
                <a:spcPct val="0"/>
              </a:spcAft>
              <a:tabLst>
                <a:tab pos="512763" algn="l"/>
              </a:tabLst>
            </a:lvl8pPr>
            <a:lvl9pPr fontAlgn="base">
              <a:spcBef>
                <a:spcPct val="0"/>
              </a:spcBef>
              <a:spcAft>
                <a:spcPct val="0"/>
              </a:spcAft>
              <a:tabLst>
                <a:tab pos="512763" algn="l"/>
              </a:tabLst>
            </a:lvl9pPr>
          </a:lstStyle>
          <a:p>
            <a:pPr lvl="0">
              <a:defRPr/>
            </a:pPr>
            <a:r>
              <a:rPr lang="en-US" dirty="0">
                <a:solidFill>
                  <a:schemeClr val="bg1"/>
                </a:solidFill>
                <a:latin typeface="Arial Narrow" panose="020B0604020202020204" pitchFamily="34" charset="0"/>
                <a:cs typeface="Arial Narrow" panose="020B0604020202020204" pitchFamily="34" charset="0"/>
              </a:rPr>
              <a:t>SOURCE | Social Security Administration, </a:t>
            </a:r>
            <a:r>
              <a:rPr lang="en-US" dirty="0">
                <a:solidFill>
                  <a:schemeClr val="bg1"/>
                </a:solidFill>
                <a:latin typeface="Arial Narrow" panose="020B0604020202020204" pitchFamily="34" charset="0"/>
                <a:cs typeface="Arial Narrow" panose="020B0604020202020204" pitchFamily="34" charset="0"/>
                <a:hlinkClick r:id="rId4">
                  <a:extLst>
                    <a:ext uri="{A12FA001-AC4F-418D-AE19-62706E023703}">
                      <ahyp:hlinkClr xmlns:ahyp="http://schemas.microsoft.com/office/drawing/2018/hyperlinkcolor" val="tx"/>
                    </a:ext>
                  </a:extLst>
                </a:hlinkClick>
              </a:rPr>
              <a:t>Social Security Benefits Amounts</a:t>
            </a:r>
            <a:r>
              <a:rPr lang="en-US" dirty="0">
                <a:solidFill>
                  <a:schemeClr val="bg1"/>
                </a:solidFill>
                <a:latin typeface="Arial Narrow" panose="020B0604020202020204" pitchFamily="34" charset="0"/>
                <a:cs typeface="Arial Narrow" panose="020B0604020202020204" pitchFamily="34" charset="0"/>
              </a:rPr>
              <a:t>, no date. </a:t>
            </a:r>
          </a:p>
        </p:txBody>
      </p:sp>
      <p:sp>
        <p:nvSpPr>
          <p:cNvPr id="104" name="Slide Number Placeholder 2"/>
          <p:cNvSpPr>
            <a:spLocks noGrp="1"/>
          </p:cNvSpPr>
          <p:nvPr>
            <p:ph type="sldNum" sz="quarter" idx="4"/>
          </p:nvPr>
        </p:nvSpPr>
        <p:spPr>
          <a:xfrm>
            <a:off x="414171" y="5343266"/>
            <a:ext cx="217488" cy="303212"/>
          </a:xfrm>
        </p:spPr>
        <p:txBody>
          <a:bodyPr/>
          <a:lstStyle>
            <a:lvl1pPr>
              <a:defRPr lang="en-US" sz="1050" smtClean="0"/>
            </a:lvl1pPr>
          </a:lstStyle>
          <a:p>
            <a:pPr lvl="0"/>
            <a:fld id="{B086DA8C-2EC5-4397-8842-B74E3AC9ED83}" type="slidenum">
              <a:rPr lang="en-US" noProof="0" smtClean="0">
                <a:solidFill>
                  <a:schemeClr val="bg1"/>
                </a:solidFill>
              </a:rPr>
              <a:pPr lvl="0"/>
              <a:t>19</a:t>
            </a:fld>
            <a:endParaRPr lang="en-US" noProof="0" dirty="0">
              <a:solidFill>
                <a:schemeClr val="bg1"/>
              </a:solidFill>
            </a:endParaRPr>
          </a:p>
        </p:txBody>
      </p:sp>
      <p:sp>
        <p:nvSpPr>
          <p:cNvPr id="105" name="Title 5"/>
          <p:cNvSpPr txBox="1">
            <a:spLocks/>
          </p:cNvSpPr>
          <p:nvPr/>
        </p:nvSpPr>
        <p:spPr>
          <a:xfrm>
            <a:off x="1365605" y="296992"/>
            <a:ext cx="5593995" cy="759011"/>
          </a:xfrm>
          <a:prstGeom prst="rect">
            <a:avLst/>
          </a:prstGeom>
        </p:spPr>
        <p:txBody>
          <a:bodyPr/>
          <a:lstStyle>
            <a:lvl1pPr algn="l" rtl="0" eaLnBrk="1" fontAlgn="base" hangingPunct="1">
              <a:lnSpc>
                <a:spcPct val="100000"/>
              </a:lnSpc>
              <a:spcBef>
                <a:spcPct val="0"/>
              </a:spcBef>
              <a:spcAft>
                <a:spcPct val="0"/>
              </a:spcAft>
              <a:defRPr sz="2600" b="1">
                <a:solidFill>
                  <a:schemeClr val="accent1"/>
                </a:solidFill>
                <a:latin typeface="Rockwell" panose="02060603020205020403" pitchFamily="18" charset="0"/>
                <a:ea typeface="+mj-ea"/>
                <a:cs typeface="+mj-cs"/>
              </a:defRPr>
            </a:lvl1pPr>
            <a:lvl2pPr algn="l" rtl="0" eaLnBrk="1" fontAlgn="base" hangingPunct="1">
              <a:lnSpc>
                <a:spcPct val="90000"/>
              </a:lnSpc>
              <a:spcBef>
                <a:spcPct val="0"/>
              </a:spcBef>
              <a:spcAft>
                <a:spcPct val="0"/>
              </a:spcAft>
              <a:defRPr sz="2600">
                <a:solidFill>
                  <a:schemeClr val="accent1"/>
                </a:solidFill>
                <a:latin typeface="Arial" pitchFamily="34" charset="0"/>
              </a:defRPr>
            </a:lvl2pPr>
            <a:lvl3pPr algn="l" rtl="0" eaLnBrk="1" fontAlgn="base" hangingPunct="1">
              <a:lnSpc>
                <a:spcPct val="90000"/>
              </a:lnSpc>
              <a:spcBef>
                <a:spcPct val="0"/>
              </a:spcBef>
              <a:spcAft>
                <a:spcPct val="0"/>
              </a:spcAft>
              <a:defRPr sz="2600">
                <a:solidFill>
                  <a:schemeClr val="accent1"/>
                </a:solidFill>
                <a:latin typeface="Arial" pitchFamily="34" charset="0"/>
              </a:defRPr>
            </a:lvl3pPr>
            <a:lvl4pPr algn="l" rtl="0" eaLnBrk="1" fontAlgn="base" hangingPunct="1">
              <a:lnSpc>
                <a:spcPct val="90000"/>
              </a:lnSpc>
              <a:spcBef>
                <a:spcPct val="0"/>
              </a:spcBef>
              <a:spcAft>
                <a:spcPct val="0"/>
              </a:spcAft>
              <a:defRPr sz="2600">
                <a:solidFill>
                  <a:schemeClr val="accent1"/>
                </a:solidFill>
                <a:latin typeface="Arial" pitchFamily="34" charset="0"/>
              </a:defRPr>
            </a:lvl4pPr>
            <a:lvl5pPr algn="l" rtl="0" eaLnBrk="1" fontAlgn="base" hangingPunct="1">
              <a:lnSpc>
                <a:spcPct val="90000"/>
              </a:lnSpc>
              <a:spcBef>
                <a:spcPct val="0"/>
              </a:spcBef>
              <a:spcAft>
                <a:spcPct val="0"/>
              </a:spcAft>
              <a:defRPr sz="2600">
                <a:solidFill>
                  <a:schemeClr val="accent1"/>
                </a:solidFill>
                <a:latin typeface="Arial" pitchFamily="34" charset="0"/>
              </a:defRPr>
            </a:lvl5pPr>
            <a:lvl6pPr marL="457196" algn="l" rtl="0" eaLnBrk="1" fontAlgn="base" hangingPunct="1">
              <a:lnSpc>
                <a:spcPct val="90000"/>
              </a:lnSpc>
              <a:spcBef>
                <a:spcPct val="0"/>
              </a:spcBef>
              <a:spcAft>
                <a:spcPct val="0"/>
              </a:spcAft>
              <a:defRPr sz="2600">
                <a:solidFill>
                  <a:schemeClr val="accent1"/>
                </a:solidFill>
                <a:latin typeface="Arial" pitchFamily="34" charset="0"/>
              </a:defRPr>
            </a:lvl6pPr>
            <a:lvl7pPr marL="914391" algn="l" rtl="0" eaLnBrk="1" fontAlgn="base" hangingPunct="1">
              <a:lnSpc>
                <a:spcPct val="90000"/>
              </a:lnSpc>
              <a:spcBef>
                <a:spcPct val="0"/>
              </a:spcBef>
              <a:spcAft>
                <a:spcPct val="0"/>
              </a:spcAft>
              <a:defRPr sz="2600">
                <a:solidFill>
                  <a:schemeClr val="accent1"/>
                </a:solidFill>
                <a:latin typeface="Arial" pitchFamily="34" charset="0"/>
              </a:defRPr>
            </a:lvl7pPr>
            <a:lvl8pPr marL="1371587" algn="l" rtl="0" eaLnBrk="1" fontAlgn="base" hangingPunct="1">
              <a:lnSpc>
                <a:spcPct val="90000"/>
              </a:lnSpc>
              <a:spcBef>
                <a:spcPct val="0"/>
              </a:spcBef>
              <a:spcAft>
                <a:spcPct val="0"/>
              </a:spcAft>
              <a:defRPr sz="2600">
                <a:solidFill>
                  <a:schemeClr val="accent1"/>
                </a:solidFill>
                <a:latin typeface="Arial" pitchFamily="34" charset="0"/>
              </a:defRPr>
            </a:lvl8pPr>
            <a:lvl9pPr marL="1828782" algn="l" rtl="0" eaLnBrk="1" fontAlgn="base" hangingPunct="1">
              <a:lnSpc>
                <a:spcPct val="90000"/>
              </a:lnSpc>
              <a:spcBef>
                <a:spcPct val="0"/>
              </a:spcBef>
              <a:spcAft>
                <a:spcPct val="0"/>
              </a:spcAft>
              <a:defRPr sz="2600">
                <a:solidFill>
                  <a:schemeClr val="accent1"/>
                </a:solidFill>
                <a:latin typeface="Arial" pitchFamily="34" charset="0"/>
              </a:defRPr>
            </a:lvl9pPr>
          </a:lstStyle>
          <a:p>
            <a:r>
              <a:rPr lang="en-US" sz="4000" b="0" kern="0" dirty="0">
                <a:solidFill>
                  <a:schemeClr val="bg1"/>
                </a:solidFill>
              </a:rPr>
              <a:t>Insurance Amount</a:t>
            </a:r>
          </a:p>
        </p:txBody>
      </p:sp>
      <p:sp>
        <p:nvSpPr>
          <p:cNvPr id="110" name="TextBox 109"/>
          <p:cNvSpPr txBox="1"/>
          <p:nvPr/>
        </p:nvSpPr>
        <p:spPr>
          <a:xfrm>
            <a:off x="363748" y="1283178"/>
            <a:ext cx="6933773" cy="3000821"/>
          </a:xfrm>
          <a:prstGeom prst="rect">
            <a:avLst/>
          </a:prstGeom>
          <a:noFill/>
        </p:spPr>
        <p:txBody>
          <a:bodyPr wrap="square" rtlCol="0">
            <a:spAutoFit/>
          </a:bodyPr>
          <a:lstStyle/>
          <a:p>
            <a:pPr lvl="0">
              <a:spcBef>
                <a:spcPts val="1800"/>
              </a:spcBef>
              <a:defRPr/>
            </a:pPr>
            <a:r>
              <a:rPr kumimoji="0" lang="en-US" sz="1800" b="0" i="0" u="none" strike="noStrike" kern="1200" cap="none" spc="0" normalizeH="0" baseline="0" noProof="0" dirty="0">
                <a:ln>
                  <a:noFill/>
                </a:ln>
                <a:solidFill>
                  <a:schemeClr val="bg1"/>
                </a:solidFill>
                <a:effectLst/>
                <a:uLnTx/>
                <a:uFillTx/>
                <a:latin typeface="Arial" charset="0"/>
                <a:ea typeface="+mn-ea"/>
                <a:cs typeface="+mn-cs"/>
              </a:rPr>
              <a:t>Benefit formula first takes your 35 highest </a:t>
            </a:r>
            <a:r>
              <a:rPr lang="en-US" dirty="0">
                <a:solidFill>
                  <a:schemeClr val="bg1"/>
                </a:solidFill>
              </a:rPr>
              <a:t>years (not necessarily consecutive) </a:t>
            </a:r>
            <a:r>
              <a:rPr kumimoji="0" lang="en-US" sz="1800" b="0" i="0" u="none" strike="noStrike" kern="1200" cap="none" spc="0" normalizeH="0" baseline="0" noProof="0" dirty="0">
                <a:ln>
                  <a:noFill/>
                </a:ln>
                <a:solidFill>
                  <a:schemeClr val="bg1"/>
                </a:solidFill>
                <a:effectLst/>
                <a:uLnTx/>
                <a:uFillTx/>
                <a:latin typeface="Arial" charset="0"/>
                <a:ea typeface="+mn-ea"/>
                <a:cs typeface="+mn-cs"/>
              </a:rPr>
              <a:t>of earnings and fills in any missing </a:t>
            </a:r>
            <a:r>
              <a:rPr kumimoji="0" lang="en-US" b="0" i="0" u="none" strike="noStrike" kern="1200" cap="none" spc="0" normalizeH="0" baseline="0" noProof="0" dirty="0">
                <a:ln>
                  <a:noFill/>
                </a:ln>
                <a:solidFill>
                  <a:schemeClr val="bg1"/>
                </a:solidFill>
                <a:effectLst/>
                <a:uLnTx/>
                <a:uFillTx/>
                <a:latin typeface="+mj-lt"/>
                <a:ea typeface="+mn-ea"/>
                <a:cs typeface="+mn-cs"/>
              </a:rPr>
              <a:t>years with </a:t>
            </a:r>
            <a:r>
              <a:rPr kumimoji="0" lang="en-US" b="1" i="0" u="none" strike="noStrike" kern="1200" cap="none" spc="0" normalizeH="0" baseline="0" noProof="0" dirty="0">
                <a:ln>
                  <a:noFill/>
                </a:ln>
                <a:solidFill>
                  <a:schemeClr val="tx2"/>
                </a:solidFill>
                <a:effectLst/>
                <a:uLnTx/>
                <a:uFillTx/>
                <a:latin typeface="+mj-lt"/>
                <a:ea typeface="+mn-ea"/>
                <a:cs typeface="+mn-cs"/>
              </a:rPr>
              <a:t>$0</a:t>
            </a:r>
          </a:p>
          <a:p>
            <a:pPr marL="0" marR="0" lvl="0" indent="0" algn="l" defTabSz="914400" rtl="0" eaLnBrk="1" fontAlgn="base" latinLnBrk="0" hangingPunct="1">
              <a:lnSpc>
                <a:spcPct val="100000"/>
              </a:lnSpc>
              <a:spcBef>
                <a:spcPts val="1800"/>
              </a:spcBef>
              <a:spcAft>
                <a:spcPct val="0"/>
              </a:spcAft>
              <a:buClrTx/>
              <a:buSzTx/>
              <a:buFontTx/>
              <a:buNone/>
              <a:tabLst/>
              <a:defRPr/>
            </a:pPr>
            <a:r>
              <a:rPr kumimoji="0" lang="en-US" b="0" i="0" u="none" strike="noStrike" kern="1200" cap="none" spc="0" normalizeH="0" baseline="0" noProof="0" dirty="0">
                <a:ln>
                  <a:noFill/>
                </a:ln>
                <a:solidFill>
                  <a:schemeClr val="bg1"/>
                </a:solidFill>
                <a:effectLst/>
                <a:uLnTx/>
                <a:uFillTx/>
                <a:latin typeface="+mj-lt"/>
                <a:ea typeface="+mn-ea"/>
                <a:cs typeface="+mn-cs"/>
              </a:rPr>
              <a:t>It adjusts or “indexes” those earnings for inflation, and then </a:t>
            </a:r>
            <a:br>
              <a:rPr kumimoji="0" lang="en-US" b="0" i="0" u="none" strike="noStrike" kern="1200" cap="none" spc="0" normalizeH="0" baseline="0" noProof="0" dirty="0">
                <a:ln>
                  <a:noFill/>
                </a:ln>
                <a:solidFill>
                  <a:schemeClr val="bg1"/>
                </a:solidFill>
                <a:effectLst/>
                <a:uLnTx/>
                <a:uFillTx/>
                <a:latin typeface="+mj-lt"/>
                <a:ea typeface="+mn-ea"/>
                <a:cs typeface="+mn-cs"/>
              </a:rPr>
            </a:br>
            <a:r>
              <a:rPr kumimoji="0" lang="en-US" b="0" i="0" u="none" strike="noStrike" kern="1200" cap="none" spc="0" normalizeH="0" baseline="0" noProof="0" dirty="0">
                <a:ln>
                  <a:noFill/>
                </a:ln>
                <a:solidFill>
                  <a:schemeClr val="bg1"/>
                </a:solidFill>
                <a:effectLst/>
                <a:uLnTx/>
                <a:uFillTx/>
                <a:latin typeface="+mj-lt"/>
                <a:ea typeface="+mn-ea"/>
                <a:cs typeface="+mn-cs"/>
              </a:rPr>
              <a:t>divides by </a:t>
            </a:r>
            <a:r>
              <a:rPr lang="en-US" b="1" dirty="0">
                <a:solidFill>
                  <a:schemeClr val="tx2"/>
                </a:solidFill>
                <a:latin typeface="+mj-lt"/>
              </a:rPr>
              <a:t>the total number of months</a:t>
            </a:r>
            <a:r>
              <a:rPr kumimoji="0" lang="en-US" b="1" i="0" u="none" strike="noStrike" kern="1200" cap="none" spc="0" normalizeH="0" baseline="0" noProof="0" dirty="0">
                <a:ln>
                  <a:noFill/>
                </a:ln>
                <a:solidFill>
                  <a:schemeClr val="bg1"/>
                </a:solidFill>
                <a:effectLst/>
                <a:uLnTx/>
                <a:uFillTx/>
                <a:latin typeface="+mj-lt"/>
                <a:ea typeface="+mn-ea"/>
                <a:cs typeface="+mn-cs"/>
              </a:rPr>
              <a:t> </a:t>
            </a:r>
            <a:r>
              <a:rPr kumimoji="0" lang="en-US" b="0" i="0" u="none" strike="noStrike" kern="1200" cap="none" spc="0" normalizeH="0" baseline="0" noProof="0" dirty="0">
                <a:ln>
                  <a:noFill/>
                </a:ln>
                <a:solidFill>
                  <a:schemeClr val="bg1"/>
                </a:solidFill>
                <a:effectLst/>
                <a:uLnTx/>
                <a:uFillTx/>
                <a:latin typeface="+mj-lt"/>
                <a:ea typeface="+mn-ea"/>
                <a:cs typeface="+mn-cs"/>
              </a:rPr>
              <a:t>to get an average</a:t>
            </a:r>
            <a:endParaRPr kumimoji="0" lang="en-US" b="0" i="0" u="none" strike="noStrike" kern="1200" cap="none" spc="0" normalizeH="0" baseline="30000" noProof="0" dirty="0">
              <a:ln>
                <a:noFill/>
              </a:ln>
              <a:solidFill>
                <a:schemeClr val="bg1"/>
              </a:solidFill>
              <a:effectLst/>
              <a:uLnTx/>
              <a:uFillTx/>
              <a:latin typeface="+mj-lt"/>
              <a:ea typeface="+mn-ea"/>
              <a:cs typeface="+mn-cs"/>
            </a:endParaRPr>
          </a:p>
          <a:p>
            <a:pPr lvl="0">
              <a:spcBef>
                <a:spcPts val="1800"/>
              </a:spcBef>
              <a:defRPr/>
            </a:pPr>
            <a:r>
              <a:rPr kumimoji="0" lang="en-US" b="0" i="0" u="none" strike="noStrike" kern="1200" cap="none" spc="0" normalizeH="0" baseline="0" noProof="0" dirty="0">
                <a:ln>
                  <a:noFill/>
                </a:ln>
                <a:solidFill>
                  <a:schemeClr val="bg1"/>
                </a:solidFill>
                <a:effectLst/>
                <a:uLnTx/>
                <a:uFillTx/>
                <a:latin typeface="+mj-lt"/>
                <a:ea typeface="+mn-ea"/>
                <a:cs typeface="+mn-cs"/>
              </a:rPr>
              <a:t>Next, it rounds down to next lower dollar amount. That result is your Average Indexed Monthly Earnings (AIME)</a:t>
            </a:r>
          </a:p>
          <a:p>
            <a:pPr lvl="0">
              <a:spcBef>
                <a:spcPts val="1800"/>
              </a:spcBef>
              <a:defRPr/>
            </a:pPr>
            <a:r>
              <a:rPr kumimoji="0" lang="en-US" b="0" i="0" u="none" strike="noStrike" kern="1200" cap="none" spc="0" normalizeH="0" baseline="0" noProof="0" dirty="0">
                <a:ln>
                  <a:noFill/>
                </a:ln>
                <a:solidFill>
                  <a:schemeClr val="bg1"/>
                </a:solidFill>
                <a:effectLst/>
                <a:uLnTx/>
                <a:uFillTx/>
                <a:latin typeface="+mj-lt"/>
                <a:ea typeface="+mn-ea"/>
                <a:cs typeface="+mn-cs"/>
              </a:rPr>
              <a:t>Then a </a:t>
            </a:r>
            <a:r>
              <a:rPr lang="en-US" b="1" dirty="0">
                <a:solidFill>
                  <a:schemeClr val="tx2"/>
                </a:solidFill>
                <a:latin typeface="+mj-lt"/>
              </a:rPr>
              <a:t>3-part formula</a:t>
            </a:r>
            <a:r>
              <a:rPr kumimoji="0" lang="en-US" b="0" i="0" u="none" strike="noStrike" kern="1200" cap="none" spc="0" normalizeH="0" baseline="0" noProof="0" dirty="0">
                <a:ln>
                  <a:noFill/>
                </a:ln>
                <a:solidFill>
                  <a:schemeClr val="bg1"/>
                </a:solidFill>
                <a:effectLst/>
                <a:uLnTx/>
                <a:uFillTx/>
                <a:latin typeface="+mj-lt"/>
                <a:ea typeface="+mn-ea"/>
                <a:cs typeface="+mn-cs"/>
              </a:rPr>
              <a:t> is appl</a:t>
            </a:r>
            <a:r>
              <a:rPr kumimoji="0" lang="en-US" sz="1800" b="0" i="0" u="none" strike="noStrike" kern="1200" cap="none" spc="0" normalizeH="0" baseline="0" noProof="0" dirty="0">
                <a:ln>
                  <a:noFill/>
                </a:ln>
                <a:solidFill>
                  <a:schemeClr val="bg1"/>
                </a:solidFill>
                <a:effectLst/>
                <a:uLnTx/>
                <a:uFillTx/>
                <a:latin typeface="Arial" charset="0"/>
                <a:ea typeface="+mn-ea"/>
                <a:cs typeface="+mn-cs"/>
              </a:rPr>
              <a:t>ied to your AIME to </a:t>
            </a:r>
            <a:br>
              <a:rPr kumimoji="0" lang="en-US" sz="1800" b="0" i="0" u="none" strike="noStrike" kern="1200" cap="none" spc="0" normalizeH="0" baseline="0" noProof="0" dirty="0">
                <a:ln>
                  <a:noFill/>
                </a:ln>
                <a:solidFill>
                  <a:schemeClr val="bg1"/>
                </a:solidFill>
                <a:effectLst/>
                <a:uLnTx/>
                <a:uFillTx/>
                <a:latin typeface="Arial" charset="0"/>
                <a:ea typeface="+mn-ea"/>
                <a:cs typeface="+mn-cs"/>
              </a:rPr>
            </a:br>
            <a:r>
              <a:rPr kumimoji="0" lang="en-US" sz="1800" b="0" i="0" u="none" strike="noStrike" kern="1200" cap="none" spc="0" normalizeH="0" baseline="0" noProof="0" dirty="0">
                <a:ln>
                  <a:noFill/>
                </a:ln>
                <a:solidFill>
                  <a:schemeClr val="bg1"/>
                </a:solidFill>
                <a:effectLst/>
                <a:uLnTx/>
                <a:uFillTx/>
                <a:latin typeface="Arial" charset="0"/>
                <a:ea typeface="+mn-ea"/>
                <a:cs typeface="+mn-cs"/>
              </a:rPr>
              <a:t>determine your Primary Insurance Amount (PIA)</a:t>
            </a:r>
          </a:p>
        </p:txBody>
      </p:sp>
      <p:cxnSp>
        <p:nvCxnSpPr>
          <p:cNvPr id="111" name="Straight Connector 110"/>
          <p:cNvCxnSpPr>
            <a:cxnSpLocks/>
          </p:cNvCxnSpPr>
          <p:nvPr/>
        </p:nvCxnSpPr>
        <p:spPr>
          <a:xfrm>
            <a:off x="430212" y="2016640"/>
            <a:ext cx="6821488"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a:cxnSpLocks/>
          </p:cNvCxnSpPr>
          <p:nvPr/>
        </p:nvCxnSpPr>
        <p:spPr>
          <a:xfrm>
            <a:off x="430212" y="2799662"/>
            <a:ext cx="6326188"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a:cxnSpLocks/>
          </p:cNvCxnSpPr>
          <p:nvPr/>
        </p:nvCxnSpPr>
        <p:spPr>
          <a:xfrm>
            <a:off x="430212" y="3577241"/>
            <a:ext cx="6192838"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grpSp>
        <p:nvGrpSpPr>
          <p:cNvPr id="114" name="Group 113"/>
          <p:cNvGrpSpPr/>
          <p:nvPr/>
        </p:nvGrpSpPr>
        <p:grpSpPr>
          <a:xfrm flipH="1">
            <a:off x="9144980" y="2133362"/>
            <a:ext cx="1030567" cy="3581638"/>
            <a:chOff x="-1" y="2133362"/>
            <a:chExt cx="1030567" cy="3581638"/>
          </a:xfrm>
        </p:grpSpPr>
        <p:pic>
          <p:nvPicPr>
            <p:cNvPr id="115" name="Picture 114"/>
            <p:cNvPicPr>
              <a:picLocks noChangeAspect="1"/>
            </p:cNvPicPr>
            <p:nvPr/>
          </p:nvPicPr>
          <p:blipFill rotWithShape="1">
            <a:blip r:embed="rId5" cstate="screen">
              <a:extLst>
                <a:ext uri="{28A0092B-C50C-407E-A947-70E740481C1C}">
                  <a14:useLocalDpi xmlns:a14="http://schemas.microsoft.com/office/drawing/2010/main"/>
                </a:ext>
              </a:extLst>
            </a:blip>
            <a:srcRect l="15479" b="6451"/>
            <a:stretch/>
          </p:blipFill>
          <p:spPr>
            <a:xfrm>
              <a:off x="-1" y="2133362"/>
              <a:ext cx="1030567" cy="3581638"/>
            </a:xfrm>
            <a:prstGeom prst="rect">
              <a:avLst/>
            </a:prstGeom>
          </p:spPr>
        </p:pic>
        <p:sp>
          <p:nvSpPr>
            <p:cNvPr id="116" name="Freeform 5"/>
            <p:cNvSpPr>
              <a:spLocks/>
            </p:cNvSpPr>
            <p:nvPr/>
          </p:nvSpPr>
          <p:spPr bwMode="auto">
            <a:xfrm flipV="1">
              <a:off x="0" y="3280229"/>
              <a:ext cx="759931" cy="2434770"/>
            </a:xfrm>
            <a:custGeom>
              <a:avLst/>
              <a:gdLst>
                <a:gd name="T0" fmla="*/ 10892 w 10892"/>
                <a:gd name="T1" fmla="*/ 0 h 2292"/>
                <a:gd name="T2" fmla="*/ 0 w 10892"/>
                <a:gd name="T3" fmla="*/ 2292 h 2292"/>
                <a:gd name="T4" fmla="*/ 0 w 10892"/>
                <a:gd name="T5" fmla="*/ 0 h 2292"/>
                <a:gd name="T6" fmla="*/ 10892 w 10892"/>
                <a:gd name="T7" fmla="*/ 0 h 2292"/>
              </a:gdLst>
              <a:ahLst/>
              <a:cxnLst>
                <a:cxn ang="0">
                  <a:pos x="T0" y="T1"/>
                </a:cxn>
                <a:cxn ang="0">
                  <a:pos x="T2" y="T3"/>
                </a:cxn>
                <a:cxn ang="0">
                  <a:pos x="T4" y="T5"/>
                </a:cxn>
                <a:cxn ang="0">
                  <a:pos x="T6" y="T7"/>
                </a:cxn>
              </a:cxnLst>
              <a:rect l="0" t="0" r="r" b="b"/>
              <a:pathLst>
                <a:path w="10892" h="2292">
                  <a:moveTo>
                    <a:pt x="10892" y="0"/>
                  </a:moveTo>
                  <a:lnTo>
                    <a:pt x="0" y="2292"/>
                  </a:lnTo>
                  <a:lnTo>
                    <a:pt x="0" y="0"/>
                  </a:lnTo>
                  <a:lnTo>
                    <a:pt x="10892" y="0"/>
                  </a:lnTo>
                  <a:close/>
                </a:path>
              </a:pathLst>
            </a:custGeom>
            <a:solidFill>
              <a:schemeClr val="accent1">
                <a:alpha val="73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mn-cs"/>
              </a:endParaRPr>
            </a:p>
          </p:txBody>
        </p:sp>
      </p:grpSp>
      <p:grpSp>
        <p:nvGrpSpPr>
          <p:cNvPr id="18" name="Group 4"/>
          <p:cNvGrpSpPr>
            <a:grpSpLocks noChangeAspect="1"/>
          </p:cNvGrpSpPr>
          <p:nvPr/>
        </p:nvGrpSpPr>
        <p:grpSpPr bwMode="auto">
          <a:xfrm>
            <a:off x="496639" y="237087"/>
            <a:ext cx="652032" cy="878820"/>
            <a:chOff x="2649" y="1055"/>
            <a:chExt cx="1104" cy="1488"/>
          </a:xfrm>
          <a:solidFill>
            <a:srgbClr val="013A94"/>
          </a:solidFill>
        </p:grpSpPr>
        <p:sp>
          <p:nvSpPr>
            <p:cNvPr id="19" name="Freeform 5"/>
            <p:cNvSpPr>
              <a:spLocks noEditPoints="1"/>
            </p:cNvSpPr>
            <p:nvPr/>
          </p:nvSpPr>
          <p:spPr bwMode="auto">
            <a:xfrm>
              <a:off x="2649" y="1235"/>
              <a:ext cx="930" cy="1308"/>
            </a:xfrm>
            <a:custGeom>
              <a:avLst/>
              <a:gdLst>
                <a:gd name="T0" fmla="*/ 901 w 1135"/>
                <a:gd name="T1" fmla="*/ 188 h 1603"/>
                <a:gd name="T2" fmla="*/ 901 w 1135"/>
                <a:gd name="T3" fmla="*/ 0 h 1603"/>
                <a:gd name="T4" fmla="*/ 68 w 1135"/>
                <a:gd name="T5" fmla="*/ 0 h 1603"/>
                <a:gd name="T6" fmla="*/ 0 w 1135"/>
                <a:gd name="T7" fmla="*/ 69 h 1603"/>
                <a:gd name="T8" fmla="*/ 0 w 1135"/>
                <a:gd name="T9" fmla="*/ 1534 h 1603"/>
                <a:gd name="T10" fmla="*/ 68 w 1135"/>
                <a:gd name="T11" fmla="*/ 1603 h 1603"/>
                <a:gd name="T12" fmla="*/ 1066 w 1135"/>
                <a:gd name="T13" fmla="*/ 1603 h 1603"/>
                <a:gd name="T14" fmla="*/ 1135 w 1135"/>
                <a:gd name="T15" fmla="*/ 1534 h 1603"/>
                <a:gd name="T16" fmla="*/ 1135 w 1135"/>
                <a:gd name="T17" fmla="*/ 215 h 1603"/>
                <a:gd name="T18" fmla="*/ 929 w 1135"/>
                <a:gd name="T19" fmla="*/ 215 h 1603"/>
                <a:gd name="T20" fmla="*/ 901 w 1135"/>
                <a:gd name="T21" fmla="*/ 188 h 1603"/>
                <a:gd name="T22" fmla="*/ 983 w 1135"/>
                <a:gd name="T23" fmla="*/ 1264 h 1603"/>
                <a:gd name="T24" fmla="*/ 148 w 1135"/>
                <a:gd name="T25" fmla="*/ 1264 h 1603"/>
                <a:gd name="T26" fmla="*/ 121 w 1135"/>
                <a:gd name="T27" fmla="*/ 1237 h 1603"/>
                <a:gd name="T28" fmla="*/ 148 w 1135"/>
                <a:gd name="T29" fmla="*/ 1209 h 1603"/>
                <a:gd name="T30" fmla="*/ 983 w 1135"/>
                <a:gd name="T31" fmla="*/ 1209 h 1603"/>
                <a:gd name="T32" fmla="*/ 1011 w 1135"/>
                <a:gd name="T33" fmla="*/ 1237 h 1603"/>
                <a:gd name="T34" fmla="*/ 983 w 1135"/>
                <a:gd name="T35" fmla="*/ 1264 h 1603"/>
                <a:gd name="T36" fmla="*/ 983 w 1135"/>
                <a:gd name="T37" fmla="*/ 1001 h 1603"/>
                <a:gd name="T38" fmla="*/ 148 w 1135"/>
                <a:gd name="T39" fmla="*/ 1001 h 1603"/>
                <a:gd name="T40" fmla="*/ 121 w 1135"/>
                <a:gd name="T41" fmla="*/ 974 h 1603"/>
                <a:gd name="T42" fmla="*/ 148 w 1135"/>
                <a:gd name="T43" fmla="*/ 946 h 1603"/>
                <a:gd name="T44" fmla="*/ 983 w 1135"/>
                <a:gd name="T45" fmla="*/ 946 h 1603"/>
                <a:gd name="T46" fmla="*/ 1011 w 1135"/>
                <a:gd name="T47" fmla="*/ 974 h 1603"/>
                <a:gd name="T48" fmla="*/ 983 w 1135"/>
                <a:gd name="T49" fmla="*/ 1001 h 1603"/>
                <a:gd name="T50" fmla="*/ 983 w 1135"/>
                <a:gd name="T51" fmla="*/ 720 h 1603"/>
                <a:gd name="T52" fmla="*/ 533 w 1135"/>
                <a:gd name="T53" fmla="*/ 720 h 1603"/>
                <a:gd name="T54" fmla="*/ 505 w 1135"/>
                <a:gd name="T55" fmla="*/ 693 h 1603"/>
                <a:gd name="T56" fmla="*/ 533 w 1135"/>
                <a:gd name="T57" fmla="*/ 665 h 1603"/>
                <a:gd name="T58" fmla="*/ 983 w 1135"/>
                <a:gd name="T59" fmla="*/ 665 h 1603"/>
                <a:gd name="T60" fmla="*/ 1011 w 1135"/>
                <a:gd name="T61" fmla="*/ 693 h 1603"/>
                <a:gd name="T62" fmla="*/ 983 w 1135"/>
                <a:gd name="T63" fmla="*/ 720 h 1603"/>
                <a:gd name="T64" fmla="*/ 1011 w 1135"/>
                <a:gd name="T65" fmla="*/ 439 h 1603"/>
                <a:gd name="T66" fmla="*/ 983 w 1135"/>
                <a:gd name="T67" fmla="*/ 466 h 1603"/>
                <a:gd name="T68" fmla="*/ 533 w 1135"/>
                <a:gd name="T69" fmla="*/ 466 h 1603"/>
                <a:gd name="T70" fmla="*/ 505 w 1135"/>
                <a:gd name="T71" fmla="*/ 439 h 1603"/>
                <a:gd name="T72" fmla="*/ 533 w 1135"/>
                <a:gd name="T73" fmla="*/ 412 h 1603"/>
                <a:gd name="T74" fmla="*/ 983 w 1135"/>
                <a:gd name="T75" fmla="*/ 412 h 1603"/>
                <a:gd name="T76" fmla="*/ 1011 w 1135"/>
                <a:gd name="T77" fmla="*/ 439 h 16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135" h="1603">
                  <a:moveTo>
                    <a:pt x="901" y="188"/>
                  </a:moveTo>
                  <a:cubicBezTo>
                    <a:pt x="901" y="0"/>
                    <a:pt x="901" y="0"/>
                    <a:pt x="901" y="0"/>
                  </a:cubicBezTo>
                  <a:cubicBezTo>
                    <a:pt x="68" y="0"/>
                    <a:pt x="68" y="0"/>
                    <a:pt x="68" y="0"/>
                  </a:cubicBezTo>
                  <a:cubicBezTo>
                    <a:pt x="31" y="0"/>
                    <a:pt x="0" y="31"/>
                    <a:pt x="0" y="69"/>
                  </a:cubicBezTo>
                  <a:cubicBezTo>
                    <a:pt x="0" y="1534"/>
                    <a:pt x="0" y="1534"/>
                    <a:pt x="0" y="1534"/>
                  </a:cubicBezTo>
                  <a:cubicBezTo>
                    <a:pt x="0" y="1572"/>
                    <a:pt x="31" y="1603"/>
                    <a:pt x="68" y="1603"/>
                  </a:cubicBezTo>
                  <a:cubicBezTo>
                    <a:pt x="1066" y="1603"/>
                    <a:pt x="1066" y="1603"/>
                    <a:pt x="1066" y="1603"/>
                  </a:cubicBezTo>
                  <a:cubicBezTo>
                    <a:pt x="1104" y="1603"/>
                    <a:pt x="1135" y="1572"/>
                    <a:pt x="1135" y="1534"/>
                  </a:cubicBezTo>
                  <a:cubicBezTo>
                    <a:pt x="1135" y="215"/>
                    <a:pt x="1135" y="215"/>
                    <a:pt x="1135" y="215"/>
                  </a:cubicBezTo>
                  <a:cubicBezTo>
                    <a:pt x="929" y="215"/>
                    <a:pt x="929" y="215"/>
                    <a:pt x="929" y="215"/>
                  </a:cubicBezTo>
                  <a:cubicBezTo>
                    <a:pt x="913" y="215"/>
                    <a:pt x="901" y="203"/>
                    <a:pt x="901" y="188"/>
                  </a:cubicBezTo>
                  <a:close/>
                  <a:moveTo>
                    <a:pt x="983" y="1264"/>
                  </a:moveTo>
                  <a:cubicBezTo>
                    <a:pt x="148" y="1264"/>
                    <a:pt x="148" y="1264"/>
                    <a:pt x="148" y="1264"/>
                  </a:cubicBezTo>
                  <a:cubicBezTo>
                    <a:pt x="133" y="1264"/>
                    <a:pt x="121" y="1252"/>
                    <a:pt x="121" y="1237"/>
                  </a:cubicBezTo>
                  <a:cubicBezTo>
                    <a:pt x="121" y="1222"/>
                    <a:pt x="133" y="1209"/>
                    <a:pt x="148" y="1209"/>
                  </a:cubicBezTo>
                  <a:cubicBezTo>
                    <a:pt x="983" y="1209"/>
                    <a:pt x="983" y="1209"/>
                    <a:pt x="983" y="1209"/>
                  </a:cubicBezTo>
                  <a:cubicBezTo>
                    <a:pt x="998" y="1209"/>
                    <a:pt x="1011" y="1222"/>
                    <a:pt x="1011" y="1237"/>
                  </a:cubicBezTo>
                  <a:cubicBezTo>
                    <a:pt x="1011" y="1252"/>
                    <a:pt x="998" y="1264"/>
                    <a:pt x="983" y="1264"/>
                  </a:cubicBezTo>
                  <a:close/>
                  <a:moveTo>
                    <a:pt x="983" y="1001"/>
                  </a:moveTo>
                  <a:cubicBezTo>
                    <a:pt x="148" y="1001"/>
                    <a:pt x="148" y="1001"/>
                    <a:pt x="148" y="1001"/>
                  </a:cubicBezTo>
                  <a:cubicBezTo>
                    <a:pt x="133" y="1001"/>
                    <a:pt x="121" y="989"/>
                    <a:pt x="121" y="974"/>
                  </a:cubicBezTo>
                  <a:cubicBezTo>
                    <a:pt x="121" y="959"/>
                    <a:pt x="133" y="946"/>
                    <a:pt x="148" y="946"/>
                  </a:cubicBezTo>
                  <a:cubicBezTo>
                    <a:pt x="983" y="946"/>
                    <a:pt x="983" y="946"/>
                    <a:pt x="983" y="946"/>
                  </a:cubicBezTo>
                  <a:cubicBezTo>
                    <a:pt x="998" y="946"/>
                    <a:pt x="1011" y="959"/>
                    <a:pt x="1011" y="974"/>
                  </a:cubicBezTo>
                  <a:cubicBezTo>
                    <a:pt x="1011" y="989"/>
                    <a:pt x="998" y="1001"/>
                    <a:pt x="983" y="1001"/>
                  </a:cubicBezTo>
                  <a:close/>
                  <a:moveTo>
                    <a:pt x="983" y="720"/>
                  </a:moveTo>
                  <a:cubicBezTo>
                    <a:pt x="533" y="720"/>
                    <a:pt x="533" y="720"/>
                    <a:pt x="533" y="720"/>
                  </a:cubicBezTo>
                  <a:cubicBezTo>
                    <a:pt x="518" y="720"/>
                    <a:pt x="505" y="708"/>
                    <a:pt x="505" y="693"/>
                  </a:cubicBezTo>
                  <a:cubicBezTo>
                    <a:pt x="505" y="677"/>
                    <a:pt x="518" y="665"/>
                    <a:pt x="533" y="665"/>
                  </a:cubicBezTo>
                  <a:cubicBezTo>
                    <a:pt x="983" y="665"/>
                    <a:pt x="983" y="665"/>
                    <a:pt x="983" y="665"/>
                  </a:cubicBezTo>
                  <a:cubicBezTo>
                    <a:pt x="998" y="665"/>
                    <a:pt x="1011" y="677"/>
                    <a:pt x="1011" y="693"/>
                  </a:cubicBezTo>
                  <a:cubicBezTo>
                    <a:pt x="1011" y="708"/>
                    <a:pt x="998" y="720"/>
                    <a:pt x="983" y="720"/>
                  </a:cubicBezTo>
                  <a:close/>
                  <a:moveTo>
                    <a:pt x="1011" y="439"/>
                  </a:moveTo>
                  <a:cubicBezTo>
                    <a:pt x="1011" y="454"/>
                    <a:pt x="998" y="466"/>
                    <a:pt x="983" y="466"/>
                  </a:cubicBezTo>
                  <a:cubicBezTo>
                    <a:pt x="533" y="466"/>
                    <a:pt x="533" y="466"/>
                    <a:pt x="533" y="466"/>
                  </a:cubicBezTo>
                  <a:cubicBezTo>
                    <a:pt x="518" y="466"/>
                    <a:pt x="505" y="454"/>
                    <a:pt x="505" y="439"/>
                  </a:cubicBezTo>
                  <a:cubicBezTo>
                    <a:pt x="505" y="424"/>
                    <a:pt x="518" y="412"/>
                    <a:pt x="533" y="412"/>
                  </a:cubicBezTo>
                  <a:cubicBezTo>
                    <a:pt x="983" y="412"/>
                    <a:pt x="983" y="412"/>
                    <a:pt x="983" y="412"/>
                  </a:cubicBezTo>
                  <a:cubicBezTo>
                    <a:pt x="998" y="412"/>
                    <a:pt x="1011" y="424"/>
                    <a:pt x="1011" y="4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6"/>
            <p:cNvSpPr>
              <a:spLocks noEditPoints="1"/>
            </p:cNvSpPr>
            <p:nvPr/>
          </p:nvSpPr>
          <p:spPr bwMode="auto">
            <a:xfrm>
              <a:off x="2764" y="1442"/>
              <a:ext cx="246" cy="453"/>
            </a:xfrm>
            <a:custGeom>
              <a:avLst/>
              <a:gdLst>
                <a:gd name="T0" fmla="*/ 124 w 301"/>
                <a:gd name="T1" fmla="*/ 0 h 555"/>
                <a:gd name="T2" fmla="*/ 161 w 301"/>
                <a:gd name="T3" fmla="*/ 0 h 555"/>
                <a:gd name="T4" fmla="*/ 161 w 301"/>
                <a:gd name="T5" fmla="*/ 48 h 555"/>
                <a:gd name="T6" fmla="*/ 221 w 301"/>
                <a:gd name="T7" fmla="*/ 75 h 555"/>
                <a:gd name="T8" fmla="*/ 221 w 301"/>
                <a:gd name="T9" fmla="*/ 54 h 555"/>
                <a:gd name="T10" fmla="*/ 274 w 301"/>
                <a:gd name="T11" fmla="*/ 54 h 555"/>
                <a:gd name="T12" fmla="*/ 274 w 301"/>
                <a:gd name="T13" fmla="*/ 183 h 555"/>
                <a:gd name="T14" fmla="*/ 226 w 301"/>
                <a:gd name="T15" fmla="*/ 183 h 555"/>
                <a:gd name="T16" fmla="*/ 161 w 301"/>
                <a:gd name="T17" fmla="*/ 107 h 555"/>
                <a:gd name="T18" fmla="*/ 161 w 301"/>
                <a:gd name="T19" fmla="*/ 226 h 555"/>
                <a:gd name="T20" fmla="*/ 301 w 301"/>
                <a:gd name="T21" fmla="*/ 366 h 555"/>
                <a:gd name="T22" fmla="*/ 161 w 301"/>
                <a:gd name="T23" fmla="*/ 501 h 555"/>
                <a:gd name="T24" fmla="*/ 161 w 301"/>
                <a:gd name="T25" fmla="*/ 555 h 555"/>
                <a:gd name="T26" fmla="*/ 124 w 301"/>
                <a:gd name="T27" fmla="*/ 555 h 555"/>
                <a:gd name="T28" fmla="*/ 124 w 301"/>
                <a:gd name="T29" fmla="*/ 496 h 555"/>
                <a:gd name="T30" fmla="*/ 54 w 301"/>
                <a:gd name="T31" fmla="*/ 463 h 555"/>
                <a:gd name="T32" fmla="*/ 54 w 301"/>
                <a:gd name="T33" fmla="*/ 496 h 555"/>
                <a:gd name="T34" fmla="*/ 0 w 301"/>
                <a:gd name="T35" fmla="*/ 496 h 555"/>
                <a:gd name="T36" fmla="*/ 0 w 301"/>
                <a:gd name="T37" fmla="*/ 350 h 555"/>
                <a:gd name="T38" fmla="*/ 54 w 301"/>
                <a:gd name="T39" fmla="*/ 350 h 555"/>
                <a:gd name="T40" fmla="*/ 124 w 301"/>
                <a:gd name="T41" fmla="*/ 431 h 555"/>
                <a:gd name="T42" fmla="*/ 124 w 301"/>
                <a:gd name="T43" fmla="*/ 296 h 555"/>
                <a:gd name="T44" fmla="*/ 5 w 301"/>
                <a:gd name="T45" fmla="*/ 178 h 555"/>
                <a:gd name="T46" fmla="*/ 124 w 301"/>
                <a:gd name="T47" fmla="*/ 48 h 555"/>
                <a:gd name="T48" fmla="*/ 124 w 301"/>
                <a:gd name="T49" fmla="*/ 0 h 555"/>
                <a:gd name="T50" fmla="*/ 124 w 301"/>
                <a:gd name="T51" fmla="*/ 0 h 555"/>
                <a:gd name="T52" fmla="*/ 124 w 301"/>
                <a:gd name="T53" fmla="*/ 107 h 555"/>
                <a:gd name="T54" fmla="*/ 75 w 301"/>
                <a:gd name="T55" fmla="*/ 156 h 555"/>
                <a:gd name="T56" fmla="*/ 124 w 301"/>
                <a:gd name="T57" fmla="*/ 215 h 555"/>
                <a:gd name="T58" fmla="*/ 124 w 301"/>
                <a:gd name="T59" fmla="*/ 107 h 555"/>
                <a:gd name="T60" fmla="*/ 124 w 301"/>
                <a:gd name="T61" fmla="*/ 107 h 555"/>
                <a:gd name="T62" fmla="*/ 161 w 301"/>
                <a:gd name="T63" fmla="*/ 436 h 555"/>
                <a:gd name="T64" fmla="*/ 226 w 301"/>
                <a:gd name="T65" fmla="*/ 372 h 555"/>
                <a:gd name="T66" fmla="*/ 161 w 301"/>
                <a:gd name="T67" fmla="*/ 307 h 555"/>
                <a:gd name="T68" fmla="*/ 161 w 301"/>
                <a:gd name="T69" fmla="*/ 436 h 555"/>
                <a:gd name="T70" fmla="*/ 161 w 301"/>
                <a:gd name="T71" fmla="*/ 436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1" h="555">
                  <a:moveTo>
                    <a:pt x="124" y="0"/>
                  </a:moveTo>
                  <a:cubicBezTo>
                    <a:pt x="161" y="0"/>
                    <a:pt x="161" y="0"/>
                    <a:pt x="161" y="0"/>
                  </a:cubicBezTo>
                  <a:cubicBezTo>
                    <a:pt x="161" y="48"/>
                    <a:pt x="161" y="48"/>
                    <a:pt x="161" y="48"/>
                  </a:cubicBezTo>
                  <a:cubicBezTo>
                    <a:pt x="183" y="54"/>
                    <a:pt x="204" y="64"/>
                    <a:pt x="221" y="75"/>
                  </a:cubicBezTo>
                  <a:cubicBezTo>
                    <a:pt x="221" y="54"/>
                    <a:pt x="221" y="54"/>
                    <a:pt x="221" y="54"/>
                  </a:cubicBezTo>
                  <a:cubicBezTo>
                    <a:pt x="274" y="54"/>
                    <a:pt x="274" y="54"/>
                    <a:pt x="274" y="54"/>
                  </a:cubicBezTo>
                  <a:cubicBezTo>
                    <a:pt x="274" y="183"/>
                    <a:pt x="274" y="183"/>
                    <a:pt x="274" y="183"/>
                  </a:cubicBezTo>
                  <a:cubicBezTo>
                    <a:pt x="226" y="183"/>
                    <a:pt x="226" y="183"/>
                    <a:pt x="226" y="183"/>
                  </a:cubicBezTo>
                  <a:cubicBezTo>
                    <a:pt x="221" y="145"/>
                    <a:pt x="199" y="118"/>
                    <a:pt x="161" y="107"/>
                  </a:cubicBezTo>
                  <a:cubicBezTo>
                    <a:pt x="161" y="226"/>
                    <a:pt x="161" y="226"/>
                    <a:pt x="161" y="226"/>
                  </a:cubicBezTo>
                  <a:cubicBezTo>
                    <a:pt x="237" y="248"/>
                    <a:pt x="301" y="280"/>
                    <a:pt x="301" y="366"/>
                  </a:cubicBezTo>
                  <a:cubicBezTo>
                    <a:pt x="301" y="431"/>
                    <a:pt x="253" y="501"/>
                    <a:pt x="161" y="501"/>
                  </a:cubicBezTo>
                  <a:cubicBezTo>
                    <a:pt x="161" y="555"/>
                    <a:pt x="161" y="555"/>
                    <a:pt x="161" y="555"/>
                  </a:cubicBezTo>
                  <a:cubicBezTo>
                    <a:pt x="124" y="555"/>
                    <a:pt x="124" y="555"/>
                    <a:pt x="124" y="555"/>
                  </a:cubicBezTo>
                  <a:cubicBezTo>
                    <a:pt x="124" y="496"/>
                    <a:pt x="124" y="496"/>
                    <a:pt x="124" y="496"/>
                  </a:cubicBezTo>
                  <a:cubicBezTo>
                    <a:pt x="97" y="496"/>
                    <a:pt x="70" y="479"/>
                    <a:pt x="54" y="463"/>
                  </a:cubicBezTo>
                  <a:cubicBezTo>
                    <a:pt x="54" y="496"/>
                    <a:pt x="54" y="496"/>
                    <a:pt x="54" y="496"/>
                  </a:cubicBezTo>
                  <a:cubicBezTo>
                    <a:pt x="0" y="496"/>
                    <a:pt x="0" y="496"/>
                    <a:pt x="0" y="496"/>
                  </a:cubicBezTo>
                  <a:cubicBezTo>
                    <a:pt x="0" y="350"/>
                    <a:pt x="0" y="350"/>
                    <a:pt x="0" y="350"/>
                  </a:cubicBezTo>
                  <a:cubicBezTo>
                    <a:pt x="54" y="350"/>
                    <a:pt x="54" y="350"/>
                    <a:pt x="54" y="350"/>
                  </a:cubicBezTo>
                  <a:cubicBezTo>
                    <a:pt x="54" y="388"/>
                    <a:pt x="86" y="426"/>
                    <a:pt x="124" y="431"/>
                  </a:cubicBezTo>
                  <a:cubicBezTo>
                    <a:pt x="124" y="296"/>
                    <a:pt x="124" y="296"/>
                    <a:pt x="124" y="296"/>
                  </a:cubicBezTo>
                  <a:cubicBezTo>
                    <a:pt x="64" y="275"/>
                    <a:pt x="5" y="242"/>
                    <a:pt x="5" y="178"/>
                  </a:cubicBezTo>
                  <a:cubicBezTo>
                    <a:pt x="5" y="102"/>
                    <a:pt x="54" y="48"/>
                    <a:pt x="124" y="48"/>
                  </a:cubicBezTo>
                  <a:cubicBezTo>
                    <a:pt x="124" y="0"/>
                    <a:pt x="124" y="0"/>
                    <a:pt x="124" y="0"/>
                  </a:cubicBezTo>
                  <a:cubicBezTo>
                    <a:pt x="124" y="0"/>
                    <a:pt x="124" y="0"/>
                    <a:pt x="124" y="0"/>
                  </a:cubicBezTo>
                  <a:close/>
                  <a:moveTo>
                    <a:pt x="124" y="107"/>
                  </a:moveTo>
                  <a:cubicBezTo>
                    <a:pt x="97" y="107"/>
                    <a:pt x="75" y="129"/>
                    <a:pt x="75" y="156"/>
                  </a:cubicBezTo>
                  <a:cubicBezTo>
                    <a:pt x="75" y="188"/>
                    <a:pt x="97" y="205"/>
                    <a:pt x="124" y="215"/>
                  </a:cubicBezTo>
                  <a:cubicBezTo>
                    <a:pt x="124" y="107"/>
                    <a:pt x="124" y="107"/>
                    <a:pt x="124" y="107"/>
                  </a:cubicBezTo>
                  <a:cubicBezTo>
                    <a:pt x="124" y="107"/>
                    <a:pt x="124" y="107"/>
                    <a:pt x="124" y="107"/>
                  </a:cubicBezTo>
                  <a:close/>
                  <a:moveTo>
                    <a:pt x="161" y="436"/>
                  </a:moveTo>
                  <a:cubicBezTo>
                    <a:pt x="199" y="436"/>
                    <a:pt x="226" y="409"/>
                    <a:pt x="226" y="372"/>
                  </a:cubicBezTo>
                  <a:cubicBezTo>
                    <a:pt x="226" y="329"/>
                    <a:pt x="194" y="318"/>
                    <a:pt x="161" y="307"/>
                  </a:cubicBezTo>
                  <a:cubicBezTo>
                    <a:pt x="161" y="436"/>
                    <a:pt x="161" y="436"/>
                    <a:pt x="161" y="436"/>
                  </a:cubicBezTo>
                  <a:cubicBezTo>
                    <a:pt x="161" y="436"/>
                    <a:pt x="161" y="436"/>
                    <a:pt x="161" y="436"/>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7"/>
            <p:cNvSpPr>
              <a:spLocks/>
            </p:cNvSpPr>
            <p:nvPr/>
          </p:nvSpPr>
          <p:spPr bwMode="auto">
            <a:xfrm>
              <a:off x="2823" y="1055"/>
              <a:ext cx="930" cy="1307"/>
            </a:xfrm>
            <a:custGeom>
              <a:avLst/>
              <a:gdLst>
                <a:gd name="T0" fmla="*/ 1067 w 1135"/>
                <a:gd name="T1" fmla="*/ 0 h 1602"/>
                <a:gd name="T2" fmla="*/ 69 w 1135"/>
                <a:gd name="T3" fmla="*/ 0 h 1602"/>
                <a:gd name="T4" fmla="*/ 0 w 1135"/>
                <a:gd name="T5" fmla="*/ 68 h 1602"/>
                <a:gd name="T6" fmla="*/ 0 w 1135"/>
                <a:gd name="T7" fmla="*/ 166 h 1602"/>
                <a:gd name="T8" fmla="*/ 716 w 1135"/>
                <a:gd name="T9" fmla="*/ 166 h 1602"/>
                <a:gd name="T10" fmla="*/ 717 w 1135"/>
                <a:gd name="T11" fmla="*/ 166 h 1602"/>
                <a:gd name="T12" fmla="*/ 722 w 1135"/>
                <a:gd name="T13" fmla="*/ 167 h 1602"/>
                <a:gd name="T14" fmla="*/ 725 w 1135"/>
                <a:gd name="T15" fmla="*/ 168 h 1602"/>
                <a:gd name="T16" fmla="*/ 727 w 1135"/>
                <a:gd name="T17" fmla="*/ 168 h 1602"/>
                <a:gd name="T18" fmla="*/ 729 w 1135"/>
                <a:gd name="T19" fmla="*/ 169 h 1602"/>
                <a:gd name="T20" fmla="*/ 730 w 1135"/>
                <a:gd name="T21" fmla="*/ 170 h 1602"/>
                <a:gd name="T22" fmla="*/ 732 w 1135"/>
                <a:gd name="T23" fmla="*/ 171 h 1602"/>
                <a:gd name="T24" fmla="*/ 732 w 1135"/>
                <a:gd name="T25" fmla="*/ 171 h 1602"/>
                <a:gd name="T26" fmla="*/ 734 w 1135"/>
                <a:gd name="T27" fmla="*/ 172 h 1602"/>
                <a:gd name="T28" fmla="*/ 735 w 1135"/>
                <a:gd name="T29" fmla="*/ 173 h 1602"/>
                <a:gd name="T30" fmla="*/ 969 w 1135"/>
                <a:gd name="T31" fmla="*/ 389 h 1602"/>
                <a:gd name="T32" fmla="*/ 970 w 1135"/>
                <a:gd name="T33" fmla="*/ 389 h 1602"/>
                <a:gd name="T34" fmla="*/ 970 w 1135"/>
                <a:gd name="T35" fmla="*/ 390 h 1602"/>
                <a:gd name="T36" fmla="*/ 970 w 1135"/>
                <a:gd name="T37" fmla="*/ 390 h 1602"/>
                <a:gd name="T38" fmla="*/ 970 w 1135"/>
                <a:gd name="T39" fmla="*/ 390 h 1602"/>
                <a:gd name="T40" fmla="*/ 971 w 1135"/>
                <a:gd name="T41" fmla="*/ 391 h 1602"/>
                <a:gd name="T42" fmla="*/ 972 w 1135"/>
                <a:gd name="T43" fmla="*/ 392 h 1602"/>
                <a:gd name="T44" fmla="*/ 972 w 1135"/>
                <a:gd name="T45" fmla="*/ 393 h 1602"/>
                <a:gd name="T46" fmla="*/ 973 w 1135"/>
                <a:gd name="T47" fmla="*/ 394 h 1602"/>
                <a:gd name="T48" fmla="*/ 973 w 1135"/>
                <a:gd name="T49" fmla="*/ 394 h 1602"/>
                <a:gd name="T50" fmla="*/ 974 w 1135"/>
                <a:gd name="T51" fmla="*/ 396 h 1602"/>
                <a:gd name="T52" fmla="*/ 975 w 1135"/>
                <a:gd name="T53" fmla="*/ 397 h 1602"/>
                <a:gd name="T54" fmla="*/ 976 w 1135"/>
                <a:gd name="T55" fmla="*/ 398 h 1602"/>
                <a:gd name="T56" fmla="*/ 976 w 1135"/>
                <a:gd name="T57" fmla="*/ 399 h 1602"/>
                <a:gd name="T58" fmla="*/ 977 w 1135"/>
                <a:gd name="T59" fmla="*/ 400 h 1602"/>
                <a:gd name="T60" fmla="*/ 977 w 1135"/>
                <a:gd name="T61" fmla="*/ 403 h 1602"/>
                <a:gd name="T62" fmla="*/ 978 w 1135"/>
                <a:gd name="T63" fmla="*/ 406 h 1602"/>
                <a:gd name="T64" fmla="*/ 978 w 1135"/>
                <a:gd name="T65" fmla="*/ 406 h 1602"/>
                <a:gd name="T66" fmla="*/ 978 w 1135"/>
                <a:gd name="T67" fmla="*/ 406 h 1602"/>
                <a:gd name="T68" fmla="*/ 978 w 1135"/>
                <a:gd name="T69" fmla="*/ 408 h 1602"/>
                <a:gd name="T70" fmla="*/ 978 w 1135"/>
                <a:gd name="T71" fmla="*/ 409 h 1602"/>
                <a:gd name="T72" fmla="*/ 978 w 1135"/>
                <a:gd name="T73" fmla="*/ 1602 h 1602"/>
                <a:gd name="T74" fmla="*/ 1067 w 1135"/>
                <a:gd name="T75" fmla="*/ 1602 h 1602"/>
                <a:gd name="T76" fmla="*/ 1135 w 1135"/>
                <a:gd name="T77" fmla="*/ 1534 h 1602"/>
                <a:gd name="T78" fmla="*/ 1135 w 1135"/>
                <a:gd name="T79" fmla="*/ 68 h 1602"/>
                <a:gd name="T80" fmla="*/ 1067 w 1135"/>
                <a:gd name="T81" fmla="*/ 0 h 1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135" h="1602">
                  <a:moveTo>
                    <a:pt x="1067" y="0"/>
                  </a:moveTo>
                  <a:cubicBezTo>
                    <a:pt x="69" y="0"/>
                    <a:pt x="69" y="0"/>
                    <a:pt x="69" y="0"/>
                  </a:cubicBezTo>
                  <a:cubicBezTo>
                    <a:pt x="31" y="0"/>
                    <a:pt x="0" y="30"/>
                    <a:pt x="0" y="68"/>
                  </a:cubicBezTo>
                  <a:cubicBezTo>
                    <a:pt x="0" y="166"/>
                    <a:pt x="0" y="166"/>
                    <a:pt x="0" y="166"/>
                  </a:cubicBezTo>
                  <a:cubicBezTo>
                    <a:pt x="716" y="166"/>
                    <a:pt x="716" y="166"/>
                    <a:pt x="716" y="166"/>
                  </a:cubicBezTo>
                  <a:cubicBezTo>
                    <a:pt x="716" y="166"/>
                    <a:pt x="717" y="166"/>
                    <a:pt x="717" y="166"/>
                  </a:cubicBezTo>
                  <a:cubicBezTo>
                    <a:pt x="719" y="166"/>
                    <a:pt x="721" y="166"/>
                    <a:pt x="722" y="167"/>
                  </a:cubicBezTo>
                  <a:cubicBezTo>
                    <a:pt x="723" y="167"/>
                    <a:pt x="724" y="167"/>
                    <a:pt x="725" y="168"/>
                  </a:cubicBezTo>
                  <a:cubicBezTo>
                    <a:pt x="726" y="168"/>
                    <a:pt x="727" y="168"/>
                    <a:pt x="727" y="168"/>
                  </a:cubicBezTo>
                  <a:cubicBezTo>
                    <a:pt x="728" y="169"/>
                    <a:pt x="729" y="169"/>
                    <a:pt x="729" y="169"/>
                  </a:cubicBezTo>
                  <a:cubicBezTo>
                    <a:pt x="730" y="169"/>
                    <a:pt x="730" y="170"/>
                    <a:pt x="730" y="170"/>
                  </a:cubicBezTo>
                  <a:cubicBezTo>
                    <a:pt x="730" y="170"/>
                    <a:pt x="731" y="170"/>
                    <a:pt x="732" y="171"/>
                  </a:cubicBezTo>
                  <a:cubicBezTo>
                    <a:pt x="732" y="171"/>
                    <a:pt x="732" y="171"/>
                    <a:pt x="732" y="171"/>
                  </a:cubicBezTo>
                  <a:cubicBezTo>
                    <a:pt x="733" y="171"/>
                    <a:pt x="733" y="172"/>
                    <a:pt x="734" y="172"/>
                  </a:cubicBezTo>
                  <a:cubicBezTo>
                    <a:pt x="734" y="173"/>
                    <a:pt x="735" y="173"/>
                    <a:pt x="735" y="173"/>
                  </a:cubicBezTo>
                  <a:cubicBezTo>
                    <a:pt x="969" y="389"/>
                    <a:pt x="969" y="389"/>
                    <a:pt x="969" y="389"/>
                  </a:cubicBezTo>
                  <a:cubicBezTo>
                    <a:pt x="969" y="389"/>
                    <a:pt x="970" y="389"/>
                    <a:pt x="970" y="389"/>
                  </a:cubicBezTo>
                  <a:cubicBezTo>
                    <a:pt x="970" y="389"/>
                    <a:pt x="970" y="389"/>
                    <a:pt x="970" y="390"/>
                  </a:cubicBezTo>
                  <a:cubicBezTo>
                    <a:pt x="970" y="390"/>
                    <a:pt x="970" y="390"/>
                    <a:pt x="970" y="390"/>
                  </a:cubicBezTo>
                  <a:cubicBezTo>
                    <a:pt x="970" y="390"/>
                    <a:pt x="970" y="390"/>
                    <a:pt x="970" y="390"/>
                  </a:cubicBezTo>
                  <a:cubicBezTo>
                    <a:pt x="970" y="390"/>
                    <a:pt x="971" y="390"/>
                    <a:pt x="971" y="391"/>
                  </a:cubicBezTo>
                  <a:cubicBezTo>
                    <a:pt x="971" y="391"/>
                    <a:pt x="971" y="391"/>
                    <a:pt x="972" y="392"/>
                  </a:cubicBezTo>
                  <a:cubicBezTo>
                    <a:pt x="972" y="392"/>
                    <a:pt x="972" y="392"/>
                    <a:pt x="972" y="393"/>
                  </a:cubicBezTo>
                  <a:cubicBezTo>
                    <a:pt x="973" y="393"/>
                    <a:pt x="973" y="393"/>
                    <a:pt x="973" y="394"/>
                  </a:cubicBezTo>
                  <a:cubicBezTo>
                    <a:pt x="973" y="394"/>
                    <a:pt x="973" y="394"/>
                    <a:pt x="973" y="394"/>
                  </a:cubicBezTo>
                  <a:cubicBezTo>
                    <a:pt x="974" y="394"/>
                    <a:pt x="974" y="395"/>
                    <a:pt x="974" y="396"/>
                  </a:cubicBezTo>
                  <a:cubicBezTo>
                    <a:pt x="975" y="396"/>
                    <a:pt x="975" y="397"/>
                    <a:pt x="975" y="397"/>
                  </a:cubicBezTo>
                  <a:cubicBezTo>
                    <a:pt x="975" y="398"/>
                    <a:pt x="976" y="398"/>
                    <a:pt x="976" y="398"/>
                  </a:cubicBezTo>
                  <a:cubicBezTo>
                    <a:pt x="976" y="398"/>
                    <a:pt x="976" y="399"/>
                    <a:pt x="976" y="399"/>
                  </a:cubicBezTo>
                  <a:cubicBezTo>
                    <a:pt x="976" y="399"/>
                    <a:pt x="976" y="400"/>
                    <a:pt x="977" y="400"/>
                  </a:cubicBezTo>
                  <a:cubicBezTo>
                    <a:pt x="977" y="401"/>
                    <a:pt x="977" y="402"/>
                    <a:pt x="977" y="403"/>
                  </a:cubicBezTo>
                  <a:cubicBezTo>
                    <a:pt x="978" y="404"/>
                    <a:pt x="978" y="405"/>
                    <a:pt x="978" y="406"/>
                  </a:cubicBezTo>
                  <a:cubicBezTo>
                    <a:pt x="978" y="406"/>
                    <a:pt x="978" y="406"/>
                    <a:pt x="978" y="406"/>
                  </a:cubicBezTo>
                  <a:cubicBezTo>
                    <a:pt x="978" y="406"/>
                    <a:pt x="978" y="406"/>
                    <a:pt x="978" y="406"/>
                  </a:cubicBezTo>
                  <a:cubicBezTo>
                    <a:pt x="978" y="407"/>
                    <a:pt x="978" y="408"/>
                    <a:pt x="978" y="408"/>
                  </a:cubicBezTo>
                  <a:cubicBezTo>
                    <a:pt x="978" y="408"/>
                    <a:pt x="978" y="409"/>
                    <a:pt x="978" y="409"/>
                  </a:cubicBezTo>
                  <a:cubicBezTo>
                    <a:pt x="978" y="1602"/>
                    <a:pt x="978" y="1602"/>
                    <a:pt x="978" y="1602"/>
                  </a:cubicBezTo>
                  <a:cubicBezTo>
                    <a:pt x="1067" y="1602"/>
                    <a:pt x="1067" y="1602"/>
                    <a:pt x="1067" y="1602"/>
                  </a:cubicBezTo>
                  <a:cubicBezTo>
                    <a:pt x="1104" y="1602"/>
                    <a:pt x="1135" y="1572"/>
                    <a:pt x="1135" y="1534"/>
                  </a:cubicBezTo>
                  <a:cubicBezTo>
                    <a:pt x="1135" y="68"/>
                    <a:pt x="1135" y="68"/>
                    <a:pt x="1135" y="68"/>
                  </a:cubicBezTo>
                  <a:cubicBezTo>
                    <a:pt x="1135" y="30"/>
                    <a:pt x="1104" y="0"/>
                    <a:pt x="106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8"/>
            <p:cNvSpPr>
              <a:spLocks/>
            </p:cNvSpPr>
            <p:nvPr/>
          </p:nvSpPr>
          <p:spPr bwMode="auto">
            <a:xfrm>
              <a:off x="3432" y="1264"/>
              <a:ext cx="112" cy="103"/>
            </a:xfrm>
            <a:custGeom>
              <a:avLst/>
              <a:gdLst>
                <a:gd name="T0" fmla="*/ 0 w 112"/>
                <a:gd name="T1" fmla="*/ 103 h 103"/>
                <a:gd name="T2" fmla="*/ 112 w 112"/>
                <a:gd name="T3" fmla="*/ 103 h 103"/>
                <a:gd name="T4" fmla="*/ 0 w 112"/>
                <a:gd name="T5" fmla="*/ 0 h 103"/>
                <a:gd name="T6" fmla="*/ 0 w 112"/>
                <a:gd name="T7" fmla="*/ 103 h 103"/>
              </a:gdLst>
              <a:ahLst/>
              <a:cxnLst>
                <a:cxn ang="0">
                  <a:pos x="T0" y="T1"/>
                </a:cxn>
                <a:cxn ang="0">
                  <a:pos x="T2" y="T3"/>
                </a:cxn>
                <a:cxn ang="0">
                  <a:pos x="T4" y="T5"/>
                </a:cxn>
                <a:cxn ang="0">
                  <a:pos x="T6" y="T7"/>
                </a:cxn>
              </a:cxnLst>
              <a:rect l="0" t="0" r="r" b="b"/>
              <a:pathLst>
                <a:path w="112" h="103">
                  <a:moveTo>
                    <a:pt x="0" y="103"/>
                  </a:moveTo>
                  <a:lnTo>
                    <a:pt x="112" y="103"/>
                  </a:lnTo>
                  <a:lnTo>
                    <a:pt x="0" y="0"/>
                  </a:lnTo>
                  <a:lnTo>
                    <a:pt x="0" y="10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430957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A27299-E887-460D-B12E-458524CED0C7}"/>
              </a:ext>
            </a:extLst>
          </p:cNvPr>
          <p:cNvSpPr txBox="1">
            <a:spLocks/>
          </p:cNvSpPr>
          <p:nvPr/>
        </p:nvSpPr>
        <p:spPr>
          <a:xfrm>
            <a:off x="2533831" y="1515706"/>
            <a:ext cx="7308750" cy="1983126"/>
          </a:xfrm>
          <a:prstGeom prst="rect">
            <a:avLst/>
          </a:prstGeom>
        </p:spPr>
        <p:txBody>
          <a:bodyPr anchor="b"/>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defTabSz="761848">
              <a:defRPr/>
            </a:pPr>
            <a:r>
              <a:rPr lang="en-US" sz="5500" dirty="0">
                <a:solidFill>
                  <a:srgbClr val="1A2F59"/>
                </a:solidFill>
                <a:latin typeface="Clarendon LT Std"/>
              </a:rPr>
              <a:t>Understanding Social Security</a:t>
            </a:r>
          </a:p>
        </p:txBody>
      </p:sp>
    </p:spTree>
    <p:extLst>
      <p:ext uri="{BB962C8B-B14F-4D97-AF65-F5344CB8AC3E}">
        <p14:creationId xmlns:p14="http://schemas.microsoft.com/office/powerpoint/2010/main" val="1488305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 name="Rectangle 171"/>
          <p:cNvSpPr/>
          <p:nvPr/>
        </p:nvSpPr>
        <p:spPr>
          <a:xfrm>
            <a:off x="7105650" y="-19250"/>
            <a:ext cx="3054350" cy="57508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Freeform 5"/>
          <p:cNvSpPr>
            <a:spLocks/>
          </p:cNvSpPr>
          <p:nvPr/>
        </p:nvSpPr>
        <p:spPr bwMode="auto">
          <a:xfrm flipH="1" flipV="1">
            <a:off x="4107724" y="0"/>
            <a:ext cx="4879202" cy="5741346"/>
          </a:xfrm>
          <a:custGeom>
            <a:avLst/>
            <a:gdLst>
              <a:gd name="T0" fmla="*/ 3752 w 3752"/>
              <a:gd name="T1" fmla="*/ 4345 h 4345"/>
              <a:gd name="T2" fmla="*/ 0 w 3752"/>
              <a:gd name="T3" fmla="*/ 4345 h 4345"/>
              <a:gd name="T4" fmla="*/ 1094 w 3752"/>
              <a:gd name="T5" fmla="*/ 0 h 4345"/>
              <a:gd name="T6" fmla="*/ 3752 w 3752"/>
              <a:gd name="T7" fmla="*/ 0 h 4345"/>
              <a:gd name="T8" fmla="*/ 3752 w 3752"/>
              <a:gd name="T9" fmla="*/ 4345 h 4345"/>
              <a:gd name="connsiteX0" fmla="*/ 7771 w 10000"/>
              <a:gd name="connsiteY0" fmla="*/ 10000 h 10000"/>
              <a:gd name="connsiteX1" fmla="*/ 0 w 10000"/>
              <a:gd name="connsiteY1" fmla="*/ 10000 h 10000"/>
              <a:gd name="connsiteX2" fmla="*/ 2916 w 10000"/>
              <a:gd name="connsiteY2" fmla="*/ 0 h 10000"/>
              <a:gd name="connsiteX3" fmla="*/ 10000 w 10000"/>
              <a:gd name="connsiteY3" fmla="*/ 0 h 10000"/>
              <a:gd name="connsiteX4" fmla="*/ 7771 w 10000"/>
              <a:gd name="connsiteY4" fmla="*/ 10000 h 10000"/>
              <a:gd name="connsiteX0" fmla="*/ 7771 w 8754"/>
              <a:gd name="connsiteY0" fmla="*/ 10000 h 10000"/>
              <a:gd name="connsiteX1" fmla="*/ 0 w 8754"/>
              <a:gd name="connsiteY1" fmla="*/ 10000 h 10000"/>
              <a:gd name="connsiteX2" fmla="*/ 2916 w 8754"/>
              <a:gd name="connsiteY2" fmla="*/ 0 h 10000"/>
              <a:gd name="connsiteX3" fmla="*/ 8754 w 8754"/>
              <a:gd name="connsiteY3" fmla="*/ 11 h 10000"/>
              <a:gd name="connsiteX4" fmla="*/ 7771 w 8754"/>
              <a:gd name="connsiteY4" fmla="*/ 1000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54" h="10000">
                <a:moveTo>
                  <a:pt x="7771" y="10000"/>
                </a:moveTo>
                <a:lnTo>
                  <a:pt x="0" y="10000"/>
                </a:lnTo>
                <a:lnTo>
                  <a:pt x="2916" y="0"/>
                </a:lnTo>
                <a:lnTo>
                  <a:pt x="8754" y="11"/>
                </a:lnTo>
                <a:lnTo>
                  <a:pt x="7771" y="10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sp>
        <p:nvSpPr>
          <p:cNvPr id="4" name="Title 3"/>
          <p:cNvSpPr>
            <a:spLocks noGrp="1"/>
          </p:cNvSpPr>
          <p:nvPr>
            <p:ph type="title"/>
          </p:nvPr>
        </p:nvSpPr>
        <p:spPr/>
        <p:txBody>
          <a:bodyPr/>
          <a:lstStyle/>
          <a:p>
            <a:r>
              <a:rPr lang="en-US" b="0" dirty="0"/>
              <a:t>2023 Insurance Amount Calculation</a:t>
            </a:r>
          </a:p>
        </p:txBody>
      </p:sp>
      <p:sp>
        <p:nvSpPr>
          <p:cNvPr id="127" name="Slide Number Placeholder 2"/>
          <p:cNvSpPr>
            <a:spLocks noGrp="1"/>
          </p:cNvSpPr>
          <p:nvPr>
            <p:ph type="sldNum" sz="quarter" idx="4"/>
          </p:nvPr>
        </p:nvSpPr>
        <p:spPr>
          <a:xfrm>
            <a:off x="408824" y="5343266"/>
            <a:ext cx="217488" cy="303212"/>
          </a:xfrm>
        </p:spPr>
        <p:txBody>
          <a:bodyPr/>
          <a:lstStyle>
            <a:lvl1pPr>
              <a:defRPr lang="en-US" sz="1050" smtClean="0"/>
            </a:lvl1pPr>
          </a:lstStyle>
          <a:p>
            <a:pPr lvl="0"/>
            <a:fld id="{B086DA8C-2EC5-4397-8842-B74E3AC9ED83}" type="slidenum">
              <a:rPr lang="en-US" noProof="0" smtClean="0"/>
              <a:pPr lvl="0"/>
              <a:t>20</a:t>
            </a:fld>
            <a:endParaRPr lang="en-US" noProof="0" dirty="0"/>
          </a:p>
        </p:txBody>
      </p:sp>
      <p:sp>
        <p:nvSpPr>
          <p:cNvPr id="2" name="Content Placeholder 1"/>
          <p:cNvSpPr>
            <a:spLocks noGrp="1"/>
          </p:cNvSpPr>
          <p:nvPr>
            <p:ph idx="1"/>
          </p:nvPr>
        </p:nvSpPr>
        <p:spPr>
          <a:xfrm>
            <a:off x="430212" y="923815"/>
            <a:ext cx="9297807" cy="607827"/>
          </a:xfrm>
        </p:spPr>
        <p:txBody>
          <a:bodyPr/>
          <a:lstStyle/>
          <a:p>
            <a:pPr lvl="0">
              <a:defRPr/>
            </a:pPr>
            <a:r>
              <a:rPr lang="en-US" sz="1800" b="1" kern="1200" spc="100" dirty="0">
                <a:latin typeface="+mj-lt"/>
              </a:rPr>
              <a:t>YOUR PRIMARY INSURANCE AMOUNT (PIA) </a:t>
            </a:r>
            <a:br>
              <a:rPr lang="en-US" sz="1800" b="1" kern="1200" spc="100" dirty="0">
                <a:latin typeface="+mj-lt"/>
              </a:rPr>
            </a:br>
            <a:r>
              <a:rPr lang="en-US" sz="1800" b="1" kern="1200" spc="100" dirty="0">
                <a:latin typeface="+mj-lt"/>
              </a:rPr>
              <a:t>INCLUDES 3 PARTS:</a:t>
            </a:r>
          </a:p>
        </p:txBody>
      </p:sp>
      <p:grpSp>
        <p:nvGrpSpPr>
          <p:cNvPr id="5" name="Group 4"/>
          <p:cNvGrpSpPr/>
          <p:nvPr/>
        </p:nvGrpSpPr>
        <p:grpSpPr>
          <a:xfrm>
            <a:off x="8623119" y="245572"/>
            <a:ext cx="1310061" cy="1461086"/>
            <a:chOff x="8623119" y="245572"/>
            <a:chExt cx="1310061" cy="1461086"/>
          </a:xfrm>
        </p:grpSpPr>
        <p:sp>
          <p:nvSpPr>
            <p:cNvPr id="132" name="Text Placeholder 8"/>
            <p:cNvSpPr txBox="1">
              <a:spLocks/>
            </p:cNvSpPr>
            <p:nvPr/>
          </p:nvSpPr>
          <p:spPr>
            <a:xfrm>
              <a:off x="8623119" y="948107"/>
              <a:ext cx="1310061" cy="758551"/>
            </a:xfrm>
            <a:prstGeom prst="rect">
              <a:avLst/>
            </a:prstGeom>
          </p:spPr>
          <p:txBody>
            <a:bodyPr/>
            <a:lstStyle>
              <a:lvl1pPr marL="177799" indent="-177799" algn="l" rtl="0" eaLnBrk="1" fontAlgn="base" hangingPunct="1">
                <a:lnSpc>
                  <a:spcPct val="100000"/>
                </a:lnSpc>
                <a:spcBef>
                  <a:spcPct val="20000"/>
                </a:spcBef>
                <a:spcAft>
                  <a:spcPct val="0"/>
                </a:spcAft>
                <a:buClr>
                  <a:schemeClr val="accent1"/>
                </a:buClr>
                <a:buChar char="•"/>
                <a:defRPr sz="2000">
                  <a:solidFill>
                    <a:schemeClr val="tx1"/>
                  </a:solidFill>
                  <a:latin typeface="+mn-lt"/>
                  <a:ea typeface="+mn-ea"/>
                  <a:cs typeface="+mn-cs"/>
                </a:defRPr>
              </a:lvl1pPr>
              <a:lvl2pPr marL="400046" indent="-204786" algn="l" rtl="0" eaLnBrk="1" fontAlgn="base" hangingPunct="1">
                <a:lnSpc>
                  <a:spcPct val="100000"/>
                </a:lnSpc>
                <a:spcBef>
                  <a:spcPct val="20000"/>
                </a:spcBef>
                <a:spcAft>
                  <a:spcPct val="0"/>
                </a:spcAft>
                <a:buClr>
                  <a:schemeClr val="accent1"/>
                </a:buClr>
                <a:buFont typeface="Arial" charset="0"/>
                <a:buChar char="–"/>
                <a:defRPr>
                  <a:solidFill>
                    <a:schemeClr val="tx1"/>
                  </a:solidFill>
                  <a:latin typeface="+mn-lt"/>
                </a:defRPr>
              </a:lvl2pPr>
              <a:lvl3pPr marL="606419" indent="-171448" algn="l" rtl="0" eaLnBrk="1" fontAlgn="base" hangingPunct="1">
                <a:lnSpc>
                  <a:spcPct val="100000"/>
                </a:lnSpc>
                <a:spcBef>
                  <a:spcPct val="20000"/>
                </a:spcBef>
                <a:spcAft>
                  <a:spcPct val="0"/>
                </a:spcAft>
                <a:buClr>
                  <a:schemeClr val="accent1"/>
                </a:buClr>
                <a:buChar char="•"/>
                <a:defRPr sz="1600">
                  <a:solidFill>
                    <a:schemeClr val="tx1"/>
                  </a:solidFill>
                  <a:latin typeface="+mn-lt"/>
                </a:defRPr>
              </a:lvl3pPr>
              <a:lvl4pPr marL="823905" indent="-207961" algn="l" rtl="0" eaLnBrk="1" fontAlgn="base" hangingPunct="1">
                <a:lnSpc>
                  <a:spcPct val="100000"/>
                </a:lnSpc>
                <a:spcBef>
                  <a:spcPct val="20000"/>
                </a:spcBef>
                <a:spcAft>
                  <a:spcPct val="0"/>
                </a:spcAft>
                <a:buClr>
                  <a:schemeClr val="accent1"/>
                </a:buClr>
                <a:buFont typeface="Arial" charset="0"/>
                <a:buChar char="–"/>
                <a:defRPr sz="1400">
                  <a:solidFill>
                    <a:schemeClr val="tx1"/>
                  </a:solidFill>
                  <a:latin typeface="+mn-lt"/>
                </a:defRPr>
              </a:lvl4pPr>
              <a:lvl5pPr marL="1031864" indent="-190499" algn="l" rtl="0" eaLnBrk="1" fontAlgn="base" hangingPunct="1">
                <a:lnSpc>
                  <a:spcPct val="100000"/>
                </a:lnSpc>
                <a:spcBef>
                  <a:spcPct val="20000"/>
                </a:spcBef>
                <a:spcAft>
                  <a:spcPct val="0"/>
                </a:spcAft>
                <a:buClr>
                  <a:schemeClr val="accent1"/>
                </a:buClr>
                <a:buFont typeface="Arial" charset="0"/>
                <a:buChar char="»"/>
                <a:defRPr sz="1400">
                  <a:solidFill>
                    <a:schemeClr val="tx1"/>
                  </a:solidFill>
                  <a:latin typeface="+mn-lt"/>
                </a:defRPr>
              </a:lvl5pPr>
              <a:lvl6pPr marL="1489060" indent="-190499" algn="l" rtl="0" eaLnBrk="1" fontAlgn="base" hangingPunct="1">
                <a:lnSpc>
                  <a:spcPct val="95000"/>
                </a:lnSpc>
                <a:spcBef>
                  <a:spcPct val="20000"/>
                </a:spcBef>
                <a:spcAft>
                  <a:spcPct val="0"/>
                </a:spcAft>
                <a:buClr>
                  <a:schemeClr val="accent1"/>
                </a:buClr>
                <a:buFont typeface="Arial" pitchFamily="34" charset="0"/>
                <a:buChar char="»"/>
                <a:defRPr sz="1400">
                  <a:solidFill>
                    <a:schemeClr val="tx1"/>
                  </a:solidFill>
                  <a:latin typeface="+mn-lt"/>
                </a:defRPr>
              </a:lvl6pPr>
              <a:lvl7pPr marL="1946255" indent="-190499" algn="l" rtl="0" eaLnBrk="1" fontAlgn="base" hangingPunct="1">
                <a:lnSpc>
                  <a:spcPct val="95000"/>
                </a:lnSpc>
                <a:spcBef>
                  <a:spcPct val="20000"/>
                </a:spcBef>
                <a:spcAft>
                  <a:spcPct val="0"/>
                </a:spcAft>
                <a:buClr>
                  <a:schemeClr val="accent1"/>
                </a:buClr>
                <a:buFont typeface="Arial" pitchFamily="34" charset="0"/>
                <a:buChar char="»"/>
                <a:defRPr sz="1400">
                  <a:solidFill>
                    <a:schemeClr val="tx1"/>
                  </a:solidFill>
                  <a:latin typeface="+mn-lt"/>
                </a:defRPr>
              </a:lvl7pPr>
              <a:lvl8pPr marL="2403451" indent="-190499" algn="l" rtl="0" eaLnBrk="1" fontAlgn="base" hangingPunct="1">
                <a:lnSpc>
                  <a:spcPct val="95000"/>
                </a:lnSpc>
                <a:spcBef>
                  <a:spcPct val="20000"/>
                </a:spcBef>
                <a:spcAft>
                  <a:spcPct val="0"/>
                </a:spcAft>
                <a:buClr>
                  <a:schemeClr val="accent1"/>
                </a:buClr>
                <a:buFont typeface="Arial" pitchFamily="34" charset="0"/>
                <a:buChar char="»"/>
                <a:defRPr sz="1400">
                  <a:solidFill>
                    <a:schemeClr val="tx1"/>
                  </a:solidFill>
                  <a:latin typeface="+mn-lt"/>
                </a:defRPr>
              </a:lvl8pPr>
              <a:lvl9pPr marL="2860646" indent="-190499" algn="l" rtl="0" eaLnBrk="1" fontAlgn="base" hangingPunct="1">
                <a:lnSpc>
                  <a:spcPct val="95000"/>
                </a:lnSpc>
                <a:spcBef>
                  <a:spcPct val="20000"/>
                </a:spcBef>
                <a:spcAft>
                  <a:spcPct val="0"/>
                </a:spcAft>
                <a:buClr>
                  <a:schemeClr val="accent1"/>
                </a:buClr>
                <a:buFont typeface="Arial" pitchFamily="34" charset="0"/>
                <a:buChar char="»"/>
                <a:defRPr sz="1400">
                  <a:solidFill>
                    <a:schemeClr val="tx1"/>
                  </a:solidFill>
                  <a:latin typeface="+mn-lt"/>
                </a:defRPr>
              </a:lvl9pPr>
            </a:lstStyle>
            <a:p>
              <a:pPr marL="0" lvl="0" indent="0" algn="r">
                <a:lnSpc>
                  <a:spcPct val="90000"/>
                </a:lnSpc>
                <a:spcBef>
                  <a:spcPts val="0"/>
                </a:spcBef>
                <a:buClr>
                  <a:srgbClr val="007AC2"/>
                </a:buClr>
                <a:buNone/>
                <a:defRPr/>
              </a:pPr>
              <a:r>
                <a:rPr lang="en-US" sz="1200" kern="0" dirty="0">
                  <a:solidFill>
                    <a:srgbClr val="FFFFFF"/>
                  </a:solidFill>
                  <a:latin typeface="Rockwell" panose="02060603020205020403" pitchFamily="18" charset="0"/>
                </a:rPr>
                <a:t>Insurance Amount</a:t>
              </a:r>
            </a:p>
          </p:txBody>
        </p:sp>
        <p:grpSp>
          <p:nvGrpSpPr>
            <p:cNvPr id="133" name="Group 4"/>
            <p:cNvGrpSpPr>
              <a:grpSpLocks noChangeAspect="1"/>
            </p:cNvGrpSpPr>
            <p:nvPr/>
          </p:nvGrpSpPr>
          <p:grpSpPr bwMode="auto">
            <a:xfrm>
              <a:off x="9253537" y="245572"/>
              <a:ext cx="492856" cy="664282"/>
              <a:chOff x="2649" y="1055"/>
              <a:chExt cx="1104" cy="1488"/>
            </a:xfrm>
            <a:solidFill>
              <a:srgbClr val="013A94"/>
            </a:solidFill>
          </p:grpSpPr>
          <p:sp>
            <p:nvSpPr>
              <p:cNvPr id="134" name="Freeform 5"/>
              <p:cNvSpPr>
                <a:spLocks noEditPoints="1"/>
              </p:cNvSpPr>
              <p:nvPr/>
            </p:nvSpPr>
            <p:spPr bwMode="auto">
              <a:xfrm>
                <a:off x="2649" y="1235"/>
                <a:ext cx="930" cy="1308"/>
              </a:xfrm>
              <a:custGeom>
                <a:avLst/>
                <a:gdLst>
                  <a:gd name="T0" fmla="*/ 901 w 1135"/>
                  <a:gd name="T1" fmla="*/ 188 h 1603"/>
                  <a:gd name="T2" fmla="*/ 901 w 1135"/>
                  <a:gd name="T3" fmla="*/ 0 h 1603"/>
                  <a:gd name="T4" fmla="*/ 68 w 1135"/>
                  <a:gd name="T5" fmla="*/ 0 h 1603"/>
                  <a:gd name="T6" fmla="*/ 0 w 1135"/>
                  <a:gd name="T7" fmla="*/ 69 h 1603"/>
                  <a:gd name="T8" fmla="*/ 0 w 1135"/>
                  <a:gd name="T9" fmla="*/ 1534 h 1603"/>
                  <a:gd name="T10" fmla="*/ 68 w 1135"/>
                  <a:gd name="T11" fmla="*/ 1603 h 1603"/>
                  <a:gd name="T12" fmla="*/ 1066 w 1135"/>
                  <a:gd name="T13" fmla="*/ 1603 h 1603"/>
                  <a:gd name="T14" fmla="*/ 1135 w 1135"/>
                  <a:gd name="T15" fmla="*/ 1534 h 1603"/>
                  <a:gd name="T16" fmla="*/ 1135 w 1135"/>
                  <a:gd name="T17" fmla="*/ 215 h 1603"/>
                  <a:gd name="T18" fmla="*/ 929 w 1135"/>
                  <a:gd name="T19" fmla="*/ 215 h 1603"/>
                  <a:gd name="T20" fmla="*/ 901 w 1135"/>
                  <a:gd name="T21" fmla="*/ 188 h 1603"/>
                  <a:gd name="T22" fmla="*/ 983 w 1135"/>
                  <a:gd name="T23" fmla="*/ 1264 h 1603"/>
                  <a:gd name="T24" fmla="*/ 148 w 1135"/>
                  <a:gd name="T25" fmla="*/ 1264 h 1603"/>
                  <a:gd name="T26" fmla="*/ 121 w 1135"/>
                  <a:gd name="T27" fmla="*/ 1237 h 1603"/>
                  <a:gd name="T28" fmla="*/ 148 w 1135"/>
                  <a:gd name="T29" fmla="*/ 1209 h 1603"/>
                  <a:gd name="T30" fmla="*/ 983 w 1135"/>
                  <a:gd name="T31" fmla="*/ 1209 h 1603"/>
                  <a:gd name="T32" fmla="*/ 1011 w 1135"/>
                  <a:gd name="T33" fmla="*/ 1237 h 1603"/>
                  <a:gd name="T34" fmla="*/ 983 w 1135"/>
                  <a:gd name="T35" fmla="*/ 1264 h 1603"/>
                  <a:gd name="T36" fmla="*/ 983 w 1135"/>
                  <a:gd name="T37" fmla="*/ 1001 h 1603"/>
                  <a:gd name="T38" fmla="*/ 148 w 1135"/>
                  <a:gd name="T39" fmla="*/ 1001 h 1603"/>
                  <a:gd name="T40" fmla="*/ 121 w 1135"/>
                  <a:gd name="T41" fmla="*/ 974 h 1603"/>
                  <a:gd name="T42" fmla="*/ 148 w 1135"/>
                  <a:gd name="T43" fmla="*/ 946 h 1603"/>
                  <a:gd name="T44" fmla="*/ 983 w 1135"/>
                  <a:gd name="T45" fmla="*/ 946 h 1603"/>
                  <a:gd name="T46" fmla="*/ 1011 w 1135"/>
                  <a:gd name="T47" fmla="*/ 974 h 1603"/>
                  <a:gd name="T48" fmla="*/ 983 w 1135"/>
                  <a:gd name="T49" fmla="*/ 1001 h 1603"/>
                  <a:gd name="T50" fmla="*/ 983 w 1135"/>
                  <a:gd name="T51" fmla="*/ 720 h 1603"/>
                  <a:gd name="T52" fmla="*/ 533 w 1135"/>
                  <a:gd name="T53" fmla="*/ 720 h 1603"/>
                  <a:gd name="T54" fmla="*/ 505 w 1135"/>
                  <a:gd name="T55" fmla="*/ 693 h 1603"/>
                  <a:gd name="T56" fmla="*/ 533 w 1135"/>
                  <a:gd name="T57" fmla="*/ 665 h 1603"/>
                  <a:gd name="T58" fmla="*/ 983 w 1135"/>
                  <a:gd name="T59" fmla="*/ 665 h 1603"/>
                  <a:gd name="T60" fmla="*/ 1011 w 1135"/>
                  <a:gd name="T61" fmla="*/ 693 h 1603"/>
                  <a:gd name="T62" fmla="*/ 983 w 1135"/>
                  <a:gd name="T63" fmla="*/ 720 h 1603"/>
                  <a:gd name="T64" fmla="*/ 1011 w 1135"/>
                  <a:gd name="T65" fmla="*/ 439 h 1603"/>
                  <a:gd name="T66" fmla="*/ 983 w 1135"/>
                  <a:gd name="T67" fmla="*/ 466 h 1603"/>
                  <a:gd name="T68" fmla="*/ 533 w 1135"/>
                  <a:gd name="T69" fmla="*/ 466 h 1603"/>
                  <a:gd name="T70" fmla="*/ 505 w 1135"/>
                  <a:gd name="T71" fmla="*/ 439 h 1603"/>
                  <a:gd name="T72" fmla="*/ 533 w 1135"/>
                  <a:gd name="T73" fmla="*/ 412 h 1603"/>
                  <a:gd name="T74" fmla="*/ 983 w 1135"/>
                  <a:gd name="T75" fmla="*/ 412 h 1603"/>
                  <a:gd name="T76" fmla="*/ 1011 w 1135"/>
                  <a:gd name="T77" fmla="*/ 439 h 16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135" h="1603">
                    <a:moveTo>
                      <a:pt x="901" y="188"/>
                    </a:moveTo>
                    <a:cubicBezTo>
                      <a:pt x="901" y="0"/>
                      <a:pt x="901" y="0"/>
                      <a:pt x="901" y="0"/>
                    </a:cubicBezTo>
                    <a:cubicBezTo>
                      <a:pt x="68" y="0"/>
                      <a:pt x="68" y="0"/>
                      <a:pt x="68" y="0"/>
                    </a:cubicBezTo>
                    <a:cubicBezTo>
                      <a:pt x="31" y="0"/>
                      <a:pt x="0" y="31"/>
                      <a:pt x="0" y="69"/>
                    </a:cubicBezTo>
                    <a:cubicBezTo>
                      <a:pt x="0" y="1534"/>
                      <a:pt x="0" y="1534"/>
                      <a:pt x="0" y="1534"/>
                    </a:cubicBezTo>
                    <a:cubicBezTo>
                      <a:pt x="0" y="1572"/>
                      <a:pt x="31" y="1603"/>
                      <a:pt x="68" y="1603"/>
                    </a:cubicBezTo>
                    <a:cubicBezTo>
                      <a:pt x="1066" y="1603"/>
                      <a:pt x="1066" y="1603"/>
                      <a:pt x="1066" y="1603"/>
                    </a:cubicBezTo>
                    <a:cubicBezTo>
                      <a:pt x="1104" y="1603"/>
                      <a:pt x="1135" y="1572"/>
                      <a:pt x="1135" y="1534"/>
                    </a:cubicBezTo>
                    <a:cubicBezTo>
                      <a:pt x="1135" y="215"/>
                      <a:pt x="1135" y="215"/>
                      <a:pt x="1135" y="215"/>
                    </a:cubicBezTo>
                    <a:cubicBezTo>
                      <a:pt x="929" y="215"/>
                      <a:pt x="929" y="215"/>
                      <a:pt x="929" y="215"/>
                    </a:cubicBezTo>
                    <a:cubicBezTo>
                      <a:pt x="913" y="215"/>
                      <a:pt x="901" y="203"/>
                      <a:pt x="901" y="188"/>
                    </a:cubicBezTo>
                    <a:close/>
                    <a:moveTo>
                      <a:pt x="983" y="1264"/>
                    </a:moveTo>
                    <a:cubicBezTo>
                      <a:pt x="148" y="1264"/>
                      <a:pt x="148" y="1264"/>
                      <a:pt x="148" y="1264"/>
                    </a:cubicBezTo>
                    <a:cubicBezTo>
                      <a:pt x="133" y="1264"/>
                      <a:pt x="121" y="1252"/>
                      <a:pt x="121" y="1237"/>
                    </a:cubicBezTo>
                    <a:cubicBezTo>
                      <a:pt x="121" y="1222"/>
                      <a:pt x="133" y="1209"/>
                      <a:pt x="148" y="1209"/>
                    </a:cubicBezTo>
                    <a:cubicBezTo>
                      <a:pt x="983" y="1209"/>
                      <a:pt x="983" y="1209"/>
                      <a:pt x="983" y="1209"/>
                    </a:cubicBezTo>
                    <a:cubicBezTo>
                      <a:pt x="998" y="1209"/>
                      <a:pt x="1011" y="1222"/>
                      <a:pt x="1011" y="1237"/>
                    </a:cubicBezTo>
                    <a:cubicBezTo>
                      <a:pt x="1011" y="1252"/>
                      <a:pt x="998" y="1264"/>
                      <a:pt x="983" y="1264"/>
                    </a:cubicBezTo>
                    <a:close/>
                    <a:moveTo>
                      <a:pt x="983" y="1001"/>
                    </a:moveTo>
                    <a:cubicBezTo>
                      <a:pt x="148" y="1001"/>
                      <a:pt x="148" y="1001"/>
                      <a:pt x="148" y="1001"/>
                    </a:cubicBezTo>
                    <a:cubicBezTo>
                      <a:pt x="133" y="1001"/>
                      <a:pt x="121" y="989"/>
                      <a:pt x="121" y="974"/>
                    </a:cubicBezTo>
                    <a:cubicBezTo>
                      <a:pt x="121" y="959"/>
                      <a:pt x="133" y="946"/>
                      <a:pt x="148" y="946"/>
                    </a:cubicBezTo>
                    <a:cubicBezTo>
                      <a:pt x="983" y="946"/>
                      <a:pt x="983" y="946"/>
                      <a:pt x="983" y="946"/>
                    </a:cubicBezTo>
                    <a:cubicBezTo>
                      <a:pt x="998" y="946"/>
                      <a:pt x="1011" y="959"/>
                      <a:pt x="1011" y="974"/>
                    </a:cubicBezTo>
                    <a:cubicBezTo>
                      <a:pt x="1011" y="989"/>
                      <a:pt x="998" y="1001"/>
                      <a:pt x="983" y="1001"/>
                    </a:cubicBezTo>
                    <a:close/>
                    <a:moveTo>
                      <a:pt x="983" y="720"/>
                    </a:moveTo>
                    <a:cubicBezTo>
                      <a:pt x="533" y="720"/>
                      <a:pt x="533" y="720"/>
                      <a:pt x="533" y="720"/>
                    </a:cubicBezTo>
                    <a:cubicBezTo>
                      <a:pt x="518" y="720"/>
                      <a:pt x="505" y="708"/>
                      <a:pt x="505" y="693"/>
                    </a:cubicBezTo>
                    <a:cubicBezTo>
                      <a:pt x="505" y="677"/>
                      <a:pt x="518" y="665"/>
                      <a:pt x="533" y="665"/>
                    </a:cubicBezTo>
                    <a:cubicBezTo>
                      <a:pt x="983" y="665"/>
                      <a:pt x="983" y="665"/>
                      <a:pt x="983" y="665"/>
                    </a:cubicBezTo>
                    <a:cubicBezTo>
                      <a:pt x="998" y="665"/>
                      <a:pt x="1011" y="677"/>
                      <a:pt x="1011" y="693"/>
                    </a:cubicBezTo>
                    <a:cubicBezTo>
                      <a:pt x="1011" y="708"/>
                      <a:pt x="998" y="720"/>
                      <a:pt x="983" y="720"/>
                    </a:cubicBezTo>
                    <a:close/>
                    <a:moveTo>
                      <a:pt x="1011" y="439"/>
                    </a:moveTo>
                    <a:cubicBezTo>
                      <a:pt x="1011" y="454"/>
                      <a:pt x="998" y="466"/>
                      <a:pt x="983" y="466"/>
                    </a:cubicBezTo>
                    <a:cubicBezTo>
                      <a:pt x="533" y="466"/>
                      <a:pt x="533" y="466"/>
                      <a:pt x="533" y="466"/>
                    </a:cubicBezTo>
                    <a:cubicBezTo>
                      <a:pt x="518" y="466"/>
                      <a:pt x="505" y="454"/>
                      <a:pt x="505" y="439"/>
                    </a:cubicBezTo>
                    <a:cubicBezTo>
                      <a:pt x="505" y="424"/>
                      <a:pt x="518" y="412"/>
                      <a:pt x="533" y="412"/>
                    </a:cubicBezTo>
                    <a:cubicBezTo>
                      <a:pt x="983" y="412"/>
                      <a:pt x="983" y="412"/>
                      <a:pt x="983" y="412"/>
                    </a:cubicBezTo>
                    <a:cubicBezTo>
                      <a:pt x="998" y="412"/>
                      <a:pt x="1011" y="424"/>
                      <a:pt x="1011" y="4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5" name="Freeform 6"/>
              <p:cNvSpPr>
                <a:spLocks noEditPoints="1"/>
              </p:cNvSpPr>
              <p:nvPr/>
            </p:nvSpPr>
            <p:spPr bwMode="auto">
              <a:xfrm>
                <a:off x="2764" y="1442"/>
                <a:ext cx="246" cy="453"/>
              </a:xfrm>
              <a:custGeom>
                <a:avLst/>
                <a:gdLst>
                  <a:gd name="T0" fmla="*/ 124 w 301"/>
                  <a:gd name="T1" fmla="*/ 0 h 555"/>
                  <a:gd name="T2" fmla="*/ 161 w 301"/>
                  <a:gd name="T3" fmla="*/ 0 h 555"/>
                  <a:gd name="T4" fmla="*/ 161 w 301"/>
                  <a:gd name="T5" fmla="*/ 48 h 555"/>
                  <a:gd name="T6" fmla="*/ 221 w 301"/>
                  <a:gd name="T7" fmla="*/ 75 h 555"/>
                  <a:gd name="T8" fmla="*/ 221 w 301"/>
                  <a:gd name="T9" fmla="*/ 54 h 555"/>
                  <a:gd name="T10" fmla="*/ 274 w 301"/>
                  <a:gd name="T11" fmla="*/ 54 h 555"/>
                  <a:gd name="T12" fmla="*/ 274 w 301"/>
                  <a:gd name="T13" fmla="*/ 183 h 555"/>
                  <a:gd name="T14" fmla="*/ 226 w 301"/>
                  <a:gd name="T15" fmla="*/ 183 h 555"/>
                  <a:gd name="T16" fmla="*/ 161 w 301"/>
                  <a:gd name="T17" fmla="*/ 107 h 555"/>
                  <a:gd name="T18" fmla="*/ 161 w 301"/>
                  <a:gd name="T19" fmla="*/ 226 h 555"/>
                  <a:gd name="T20" fmla="*/ 301 w 301"/>
                  <a:gd name="T21" fmla="*/ 366 h 555"/>
                  <a:gd name="T22" fmla="*/ 161 w 301"/>
                  <a:gd name="T23" fmla="*/ 501 h 555"/>
                  <a:gd name="T24" fmla="*/ 161 w 301"/>
                  <a:gd name="T25" fmla="*/ 555 h 555"/>
                  <a:gd name="T26" fmla="*/ 124 w 301"/>
                  <a:gd name="T27" fmla="*/ 555 h 555"/>
                  <a:gd name="T28" fmla="*/ 124 w 301"/>
                  <a:gd name="T29" fmla="*/ 496 h 555"/>
                  <a:gd name="T30" fmla="*/ 54 w 301"/>
                  <a:gd name="T31" fmla="*/ 463 h 555"/>
                  <a:gd name="T32" fmla="*/ 54 w 301"/>
                  <a:gd name="T33" fmla="*/ 496 h 555"/>
                  <a:gd name="T34" fmla="*/ 0 w 301"/>
                  <a:gd name="T35" fmla="*/ 496 h 555"/>
                  <a:gd name="T36" fmla="*/ 0 w 301"/>
                  <a:gd name="T37" fmla="*/ 350 h 555"/>
                  <a:gd name="T38" fmla="*/ 54 w 301"/>
                  <a:gd name="T39" fmla="*/ 350 h 555"/>
                  <a:gd name="T40" fmla="*/ 124 w 301"/>
                  <a:gd name="T41" fmla="*/ 431 h 555"/>
                  <a:gd name="T42" fmla="*/ 124 w 301"/>
                  <a:gd name="T43" fmla="*/ 296 h 555"/>
                  <a:gd name="T44" fmla="*/ 5 w 301"/>
                  <a:gd name="T45" fmla="*/ 178 h 555"/>
                  <a:gd name="T46" fmla="*/ 124 w 301"/>
                  <a:gd name="T47" fmla="*/ 48 h 555"/>
                  <a:gd name="T48" fmla="*/ 124 w 301"/>
                  <a:gd name="T49" fmla="*/ 0 h 555"/>
                  <a:gd name="T50" fmla="*/ 124 w 301"/>
                  <a:gd name="T51" fmla="*/ 0 h 555"/>
                  <a:gd name="T52" fmla="*/ 124 w 301"/>
                  <a:gd name="T53" fmla="*/ 107 h 555"/>
                  <a:gd name="T54" fmla="*/ 75 w 301"/>
                  <a:gd name="T55" fmla="*/ 156 h 555"/>
                  <a:gd name="T56" fmla="*/ 124 w 301"/>
                  <a:gd name="T57" fmla="*/ 215 h 555"/>
                  <a:gd name="T58" fmla="*/ 124 w 301"/>
                  <a:gd name="T59" fmla="*/ 107 h 555"/>
                  <a:gd name="T60" fmla="*/ 124 w 301"/>
                  <a:gd name="T61" fmla="*/ 107 h 555"/>
                  <a:gd name="T62" fmla="*/ 161 w 301"/>
                  <a:gd name="T63" fmla="*/ 436 h 555"/>
                  <a:gd name="T64" fmla="*/ 226 w 301"/>
                  <a:gd name="T65" fmla="*/ 372 h 555"/>
                  <a:gd name="T66" fmla="*/ 161 w 301"/>
                  <a:gd name="T67" fmla="*/ 307 h 555"/>
                  <a:gd name="T68" fmla="*/ 161 w 301"/>
                  <a:gd name="T69" fmla="*/ 436 h 555"/>
                  <a:gd name="T70" fmla="*/ 161 w 301"/>
                  <a:gd name="T71" fmla="*/ 436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1" h="555">
                    <a:moveTo>
                      <a:pt x="124" y="0"/>
                    </a:moveTo>
                    <a:cubicBezTo>
                      <a:pt x="161" y="0"/>
                      <a:pt x="161" y="0"/>
                      <a:pt x="161" y="0"/>
                    </a:cubicBezTo>
                    <a:cubicBezTo>
                      <a:pt x="161" y="48"/>
                      <a:pt x="161" y="48"/>
                      <a:pt x="161" y="48"/>
                    </a:cubicBezTo>
                    <a:cubicBezTo>
                      <a:pt x="183" y="54"/>
                      <a:pt x="204" y="64"/>
                      <a:pt x="221" y="75"/>
                    </a:cubicBezTo>
                    <a:cubicBezTo>
                      <a:pt x="221" y="54"/>
                      <a:pt x="221" y="54"/>
                      <a:pt x="221" y="54"/>
                    </a:cubicBezTo>
                    <a:cubicBezTo>
                      <a:pt x="274" y="54"/>
                      <a:pt x="274" y="54"/>
                      <a:pt x="274" y="54"/>
                    </a:cubicBezTo>
                    <a:cubicBezTo>
                      <a:pt x="274" y="183"/>
                      <a:pt x="274" y="183"/>
                      <a:pt x="274" y="183"/>
                    </a:cubicBezTo>
                    <a:cubicBezTo>
                      <a:pt x="226" y="183"/>
                      <a:pt x="226" y="183"/>
                      <a:pt x="226" y="183"/>
                    </a:cubicBezTo>
                    <a:cubicBezTo>
                      <a:pt x="221" y="145"/>
                      <a:pt x="199" y="118"/>
                      <a:pt x="161" y="107"/>
                    </a:cubicBezTo>
                    <a:cubicBezTo>
                      <a:pt x="161" y="226"/>
                      <a:pt x="161" y="226"/>
                      <a:pt x="161" y="226"/>
                    </a:cubicBezTo>
                    <a:cubicBezTo>
                      <a:pt x="237" y="248"/>
                      <a:pt x="301" y="280"/>
                      <a:pt x="301" y="366"/>
                    </a:cubicBezTo>
                    <a:cubicBezTo>
                      <a:pt x="301" y="431"/>
                      <a:pt x="253" y="501"/>
                      <a:pt x="161" y="501"/>
                    </a:cubicBezTo>
                    <a:cubicBezTo>
                      <a:pt x="161" y="555"/>
                      <a:pt x="161" y="555"/>
                      <a:pt x="161" y="555"/>
                    </a:cubicBezTo>
                    <a:cubicBezTo>
                      <a:pt x="124" y="555"/>
                      <a:pt x="124" y="555"/>
                      <a:pt x="124" y="555"/>
                    </a:cubicBezTo>
                    <a:cubicBezTo>
                      <a:pt x="124" y="496"/>
                      <a:pt x="124" y="496"/>
                      <a:pt x="124" y="496"/>
                    </a:cubicBezTo>
                    <a:cubicBezTo>
                      <a:pt x="97" y="496"/>
                      <a:pt x="70" y="479"/>
                      <a:pt x="54" y="463"/>
                    </a:cubicBezTo>
                    <a:cubicBezTo>
                      <a:pt x="54" y="496"/>
                      <a:pt x="54" y="496"/>
                      <a:pt x="54" y="496"/>
                    </a:cubicBezTo>
                    <a:cubicBezTo>
                      <a:pt x="0" y="496"/>
                      <a:pt x="0" y="496"/>
                      <a:pt x="0" y="496"/>
                    </a:cubicBezTo>
                    <a:cubicBezTo>
                      <a:pt x="0" y="350"/>
                      <a:pt x="0" y="350"/>
                      <a:pt x="0" y="350"/>
                    </a:cubicBezTo>
                    <a:cubicBezTo>
                      <a:pt x="54" y="350"/>
                      <a:pt x="54" y="350"/>
                      <a:pt x="54" y="350"/>
                    </a:cubicBezTo>
                    <a:cubicBezTo>
                      <a:pt x="54" y="388"/>
                      <a:pt x="86" y="426"/>
                      <a:pt x="124" y="431"/>
                    </a:cubicBezTo>
                    <a:cubicBezTo>
                      <a:pt x="124" y="296"/>
                      <a:pt x="124" y="296"/>
                      <a:pt x="124" y="296"/>
                    </a:cubicBezTo>
                    <a:cubicBezTo>
                      <a:pt x="64" y="275"/>
                      <a:pt x="5" y="242"/>
                      <a:pt x="5" y="178"/>
                    </a:cubicBezTo>
                    <a:cubicBezTo>
                      <a:pt x="5" y="102"/>
                      <a:pt x="54" y="48"/>
                      <a:pt x="124" y="48"/>
                    </a:cubicBezTo>
                    <a:cubicBezTo>
                      <a:pt x="124" y="0"/>
                      <a:pt x="124" y="0"/>
                      <a:pt x="124" y="0"/>
                    </a:cubicBezTo>
                    <a:cubicBezTo>
                      <a:pt x="124" y="0"/>
                      <a:pt x="124" y="0"/>
                      <a:pt x="124" y="0"/>
                    </a:cubicBezTo>
                    <a:close/>
                    <a:moveTo>
                      <a:pt x="124" y="107"/>
                    </a:moveTo>
                    <a:cubicBezTo>
                      <a:pt x="97" y="107"/>
                      <a:pt x="75" y="129"/>
                      <a:pt x="75" y="156"/>
                    </a:cubicBezTo>
                    <a:cubicBezTo>
                      <a:pt x="75" y="188"/>
                      <a:pt x="97" y="205"/>
                      <a:pt x="124" y="215"/>
                    </a:cubicBezTo>
                    <a:cubicBezTo>
                      <a:pt x="124" y="107"/>
                      <a:pt x="124" y="107"/>
                      <a:pt x="124" y="107"/>
                    </a:cubicBezTo>
                    <a:cubicBezTo>
                      <a:pt x="124" y="107"/>
                      <a:pt x="124" y="107"/>
                      <a:pt x="124" y="107"/>
                    </a:cubicBezTo>
                    <a:close/>
                    <a:moveTo>
                      <a:pt x="161" y="436"/>
                    </a:moveTo>
                    <a:cubicBezTo>
                      <a:pt x="199" y="436"/>
                      <a:pt x="226" y="409"/>
                      <a:pt x="226" y="372"/>
                    </a:cubicBezTo>
                    <a:cubicBezTo>
                      <a:pt x="226" y="329"/>
                      <a:pt x="194" y="318"/>
                      <a:pt x="161" y="307"/>
                    </a:cubicBezTo>
                    <a:cubicBezTo>
                      <a:pt x="161" y="436"/>
                      <a:pt x="161" y="436"/>
                      <a:pt x="161" y="436"/>
                    </a:cubicBezTo>
                    <a:cubicBezTo>
                      <a:pt x="161" y="436"/>
                      <a:pt x="161" y="436"/>
                      <a:pt x="161" y="436"/>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6" name="Freeform 7"/>
              <p:cNvSpPr>
                <a:spLocks/>
              </p:cNvSpPr>
              <p:nvPr/>
            </p:nvSpPr>
            <p:spPr bwMode="auto">
              <a:xfrm>
                <a:off x="2823" y="1055"/>
                <a:ext cx="930" cy="1307"/>
              </a:xfrm>
              <a:custGeom>
                <a:avLst/>
                <a:gdLst>
                  <a:gd name="T0" fmla="*/ 1067 w 1135"/>
                  <a:gd name="T1" fmla="*/ 0 h 1602"/>
                  <a:gd name="T2" fmla="*/ 69 w 1135"/>
                  <a:gd name="T3" fmla="*/ 0 h 1602"/>
                  <a:gd name="T4" fmla="*/ 0 w 1135"/>
                  <a:gd name="T5" fmla="*/ 68 h 1602"/>
                  <a:gd name="T6" fmla="*/ 0 w 1135"/>
                  <a:gd name="T7" fmla="*/ 166 h 1602"/>
                  <a:gd name="T8" fmla="*/ 716 w 1135"/>
                  <a:gd name="T9" fmla="*/ 166 h 1602"/>
                  <a:gd name="T10" fmla="*/ 717 w 1135"/>
                  <a:gd name="T11" fmla="*/ 166 h 1602"/>
                  <a:gd name="T12" fmla="*/ 722 w 1135"/>
                  <a:gd name="T13" fmla="*/ 167 h 1602"/>
                  <a:gd name="T14" fmla="*/ 725 w 1135"/>
                  <a:gd name="T15" fmla="*/ 168 h 1602"/>
                  <a:gd name="T16" fmla="*/ 727 w 1135"/>
                  <a:gd name="T17" fmla="*/ 168 h 1602"/>
                  <a:gd name="T18" fmla="*/ 729 w 1135"/>
                  <a:gd name="T19" fmla="*/ 169 h 1602"/>
                  <a:gd name="T20" fmla="*/ 730 w 1135"/>
                  <a:gd name="T21" fmla="*/ 170 h 1602"/>
                  <a:gd name="T22" fmla="*/ 732 w 1135"/>
                  <a:gd name="T23" fmla="*/ 171 h 1602"/>
                  <a:gd name="T24" fmla="*/ 732 w 1135"/>
                  <a:gd name="T25" fmla="*/ 171 h 1602"/>
                  <a:gd name="T26" fmla="*/ 734 w 1135"/>
                  <a:gd name="T27" fmla="*/ 172 h 1602"/>
                  <a:gd name="T28" fmla="*/ 735 w 1135"/>
                  <a:gd name="T29" fmla="*/ 173 h 1602"/>
                  <a:gd name="T30" fmla="*/ 969 w 1135"/>
                  <a:gd name="T31" fmla="*/ 389 h 1602"/>
                  <a:gd name="T32" fmla="*/ 970 w 1135"/>
                  <a:gd name="T33" fmla="*/ 389 h 1602"/>
                  <a:gd name="T34" fmla="*/ 970 w 1135"/>
                  <a:gd name="T35" fmla="*/ 390 h 1602"/>
                  <a:gd name="T36" fmla="*/ 970 w 1135"/>
                  <a:gd name="T37" fmla="*/ 390 h 1602"/>
                  <a:gd name="T38" fmla="*/ 970 w 1135"/>
                  <a:gd name="T39" fmla="*/ 390 h 1602"/>
                  <a:gd name="T40" fmla="*/ 971 w 1135"/>
                  <a:gd name="T41" fmla="*/ 391 h 1602"/>
                  <a:gd name="T42" fmla="*/ 972 w 1135"/>
                  <a:gd name="T43" fmla="*/ 392 h 1602"/>
                  <a:gd name="T44" fmla="*/ 972 w 1135"/>
                  <a:gd name="T45" fmla="*/ 393 h 1602"/>
                  <a:gd name="T46" fmla="*/ 973 w 1135"/>
                  <a:gd name="T47" fmla="*/ 394 h 1602"/>
                  <a:gd name="T48" fmla="*/ 973 w 1135"/>
                  <a:gd name="T49" fmla="*/ 394 h 1602"/>
                  <a:gd name="T50" fmla="*/ 974 w 1135"/>
                  <a:gd name="T51" fmla="*/ 396 h 1602"/>
                  <a:gd name="T52" fmla="*/ 975 w 1135"/>
                  <a:gd name="T53" fmla="*/ 397 h 1602"/>
                  <a:gd name="T54" fmla="*/ 976 w 1135"/>
                  <a:gd name="T55" fmla="*/ 398 h 1602"/>
                  <a:gd name="T56" fmla="*/ 976 w 1135"/>
                  <a:gd name="T57" fmla="*/ 399 h 1602"/>
                  <a:gd name="T58" fmla="*/ 977 w 1135"/>
                  <a:gd name="T59" fmla="*/ 400 h 1602"/>
                  <a:gd name="T60" fmla="*/ 977 w 1135"/>
                  <a:gd name="T61" fmla="*/ 403 h 1602"/>
                  <a:gd name="T62" fmla="*/ 978 w 1135"/>
                  <a:gd name="T63" fmla="*/ 406 h 1602"/>
                  <a:gd name="T64" fmla="*/ 978 w 1135"/>
                  <a:gd name="T65" fmla="*/ 406 h 1602"/>
                  <a:gd name="T66" fmla="*/ 978 w 1135"/>
                  <a:gd name="T67" fmla="*/ 406 h 1602"/>
                  <a:gd name="T68" fmla="*/ 978 w 1135"/>
                  <a:gd name="T69" fmla="*/ 408 h 1602"/>
                  <a:gd name="T70" fmla="*/ 978 w 1135"/>
                  <a:gd name="T71" fmla="*/ 409 h 1602"/>
                  <a:gd name="T72" fmla="*/ 978 w 1135"/>
                  <a:gd name="T73" fmla="*/ 1602 h 1602"/>
                  <a:gd name="T74" fmla="*/ 1067 w 1135"/>
                  <a:gd name="T75" fmla="*/ 1602 h 1602"/>
                  <a:gd name="T76" fmla="*/ 1135 w 1135"/>
                  <a:gd name="T77" fmla="*/ 1534 h 1602"/>
                  <a:gd name="T78" fmla="*/ 1135 w 1135"/>
                  <a:gd name="T79" fmla="*/ 68 h 1602"/>
                  <a:gd name="T80" fmla="*/ 1067 w 1135"/>
                  <a:gd name="T81" fmla="*/ 0 h 1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135" h="1602">
                    <a:moveTo>
                      <a:pt x="1067" y="0"/>
                    </a:moveTo>
                    <a:cubicBezTo>
                      <a:pt x="69" y="0"/>
                      <a:pt x="69" y="0"/>
                      <a:pt x="69" y="0"/>
                    </a:cubicBezTo>
                    <a:cubicBezTo>
                      <a:pt x="31" y="0"/>
                      <a:pt x="0" y="30"/>
                      <a:pt x="0" y="68"/>
                    </a:cubicBezTo>
                    <a:cubicBezTo>
                      <a:pt x="0" y="166"/>
                      <a:pt x="0" y="166"/>
                      <a:pt x="0" y="166"/>
                    </a:cubicBezTo>
                    <a:cubicBezTo>
                      <a:pt x="716" y="166"/>
                      <a:pt x="716" y="166"/>
                      <a:pt x="716" y="166"/>
                    </a:cubicBezTo>
                    <a:cubicBezTo>
                      <a:pt x="716" y="166"/>
                      <a:pt x="717" y="166"/>
                      <a:pt x="717" y="166"/>
                    </a:cubicBezTo>
                    <a:cubicBezTo>
                      <a:pt x="719" y="166"/>
                      <a:pt x="721" y="166"/>
                      <a:pt x="722" y="167"/>
                    </a:cubicBezTo>
                    <a:cubicBezTo>
                      <a:pt x="723" y="167"/>
                      <a:pt x="724" y="167"/>
                      <a:pt x="725" y="168"/>
                    </a:cubicBezTo>
                    <a:cubicBezTo>
                      <a:pt x="726" y="168"/>
                      <a:pt x="727" y="168"/>
                      <a:pt x="727" y="168"/>
                    </a:cubicBezTo>
                    <a:cubicBezTo>
                      <a:pt x="728" y="169"/>
                      <a:pt x="729" y="169"/>
                      <a:pt x="729" y="169"/>
                    </a:cubicBezTo>
                    <a:cubicBezTo>
                      <a:pt x="730" y="169"/>
                      <a:pt x="730" y="170"/>
                      <a:pt x="730" y="170"/>
                    </a:cubicBezTo>
                    <a:cubicBezTo>
                      <a:pt x="730" y="170"/>
                      <a:pt x="731" y="170"/>
                      <a:pt x="732" y="171"/>
                    </a:cubicBezTo>
                    <a:cubicBezTo>
                      <a:pt x="732" y="171"/>
                      <a:pt x="732" y="171"/>
                      <a:pt x="732" y="171"/>
                    </a:cubicBezTo>
                    <a:cubicBezTo>
                      <a:pt x="733" y="171"/>
                      <a:pt x="733" y="172"/>
                      <a:pt x="734" y="172"/>
                    </a:cubicBezTo>
                    <a:cubicBezTo>
                      <a:pt x="734" y="173"/>
                      <a:pt x="735" y="173"/>
                      <a:pt x="735" y="173"/>
                    </a:cubicBezTo>
                    <a:cubicBezTo>
                      <a:pt x="969" y="389"/>
                      <a:pt x="969" y="389"/>
                      <a:pt x="969" y="389"/>
                    </a:cubicBezTo>
                    <a:cubicBezTo>
                      <a:pt x="969" y="389"/>
                      <a:pt x="970" y="389"/>
                      <a:pt x="970" y="389"/>
                    </a:cubicBezTo>
                    <a:cubicBezTo>
                      <a:pt x="970" y="389"/>
                      <a:pt x="970" y="389"/>
                      <a:pt x="970" y="390"/>
                    </a:cubicBezTo>
                    <a:cubicBezTo>
                      <a:pt x="970" y="390"/>
                      <a:pt x="970" y="390"/>
                      <a:pt x="970" y="390"/>
                    </a:cubicBezTo>
                    <a:cubicBezTo>
                      <a:pt x="970" y="390"/>
                      <a:pt x="970" y="390"/>
                      <a:pt x="970" y="390"/>
                    </a:cubicBezTo>
                    <a:cubicBezTo>
                      <a:pt x="970" y="390"/>
                      <a:pt x="971" y="390"/>
                      <a:pt x="971" y="391"/>
                    </a:cubicBezTo>
                    <a:cubicBezTo>
                      <a:pt x="971" y="391"/>
                      <a:pt x="971" y="391"/>
                      <a:pt x="972" y="392"/>
                    </a:cubicBezTo>
                    <a:cubicBezTo>
                      <a:pt x="972" y="392"/>
                      <a:pt x="972" y="392"/>
                      <a:pt x="972" y="393"/>
                    </a:cubicBezTo>
                    <a:cubicBezTo>
                      <a:pt x="973" y="393"/>
                      <a:pt x="973" y="393"/>
                      <a:pt x="973" y="394"/>
                    </a:cubicBezTo>
                    <a:cubicBezTo>
                      <a:pt x="973" y="394"/>
                      <a:pt x="973" y="394"/>
                      <a:pt x="973" y="394"/>
                    </a:cubicBezTo>
                    <a:cubicBezTo>
                      <a:pt x="974" y="394"/>
                      <a:pt x="974" y="395"/>
                      <a:pt x="974" y="396"/>
                    </a:cubicBezTo>
                    <a:cubicBezTo>
                      <a:pt x="975" y="396"/>
                      <a:pt x="975" y="397"/>
                      <a:pt x="975" y="397"/>
                    </a:cubicBezTo>
                    <a:cubicBezTo>
                      <a:pt x="975" y="398"/>
                      <a:pt x="976" y="398"/>
                      <a:pt x="976" y="398"/>
                    </a:cubicBezTo>
                    <a:cubicBezTo>
                      <a:pt x="976" y="398"/>
                      <a:pt x="976" y="399"/>
                      <a:pt x="976" y="399"/>
                    </a:cubicBezTo>
                    <a:cubicBezTo>
                      <a:pt x="976" y="399"/>
                      <a:pt x="976" y="400"/>
                      <a:pt x="977" y="400"/>
                    </a:cubicBezTo>
                    <a:cubicBezTo>
                      <a:pt x="977" y="401"/>
                      <a:pt x="977" y="402"/>
                      <a:pt x="977" y="403"/>
                    </a:cubicBezTo>
                    <a:cubicBezTo>
                      <a:pt x="978" y="404"/>
                      <a:pt x="978" y="405"/>
                      <a:pt x="978" y="406"/>
                    </a:cubicBezTo>
                    <a:cubicBezTo>
                      <a:pt x="978" y="406"/>
                      <a:pt x="978" y="406"/>
                      <a:pt x="978" y="406"/>
                    </a:cubicBezTo>
                    <a:cubicBezTo>
                      <a:pt x="978" y="406"/>
                      <a:pt x="978" y="406"/>
                      <a:pt x="978" y="406"/>
                    </a:cubicBezTo>
                    <a:cubicBezTo>
                      <a:pt x="978" y="407"/>
                      <a:pt x="978" y="408"/>
                      <a:pt x="978" y="408"/>
                    </a:cubicBezTo>
                    <a:cubicBezTo>
                      <a:pt x="978" y="408"/>
                      <a:pt x="978" y="409"/>
                      <a:pt x="978" y="409"/>
                    </a:cubicBezTo>
                    <a:cubicBezTo>
                      <a:pt x="978" y="1602"/>
                      <a:pt x="978" y="1602"/>
                      <a:pt x="978" y="1602"/>
                    </a:cubicBezTo>
                    <a:cubicBezTo>
                      <a:pt x="1067" y="1602"/>
                      <a:pt x="1067" y="1602"/>
                      <a:pt x="1067" y="1602"/>
                    </a:cubicBezTo>
                    <a:cubicBezTo>
                      <a:pt x="1104" y="1602"/>
                      <a:pt x="1135" y="1572"/>
                      <a:pt x="1135" y="1534"/>
                    </a:cubicBezTo>
                    <a:cubicBezTo>
                      <a:pt x="1135" y="68"/>
                      <a:pt x="1135" y="68"/>
                      <a:pt x="1135" y="68"/>
                    </a:cubicBezTo>
                    <a:cubicBezTo>
                      <a:pt x="1135" y="30"/>
                      <a:pt x="1104" y="0"/>
                      <a:pt x="106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7" name="Freeform 8"/>
              <p:cNvSpPr>
                <a:spLocks/>
              </p:cNvSpPr>
              <p:nvPr/>
            </p:nvSpPr>
            <p:spPr bwMode="auto">
              <a:xfrm>
                <a:off x="3432" y="1264"/>
                <a:ext cx="112" cy="103"/>
              </a:xfrm>
              <a:custGeom>
                <a:avLst/>
                <a:gdLst>
                  <a:gd name="T0" fmla="*/ 0 w 112"/>
                  <a:gd name="T1" fmla="*/ 103 h 103"/>
                  <a:gd name="T2" fmla="*/ 112 w 112"/>
                  <a:gd name="T3" fmla="*/ 103 h 103"/>
                  <a:gd name="T4" fmla="*/ 0 w 112"/>
                  <a:gd name="T5" fmla="*/ 0 h 103"/>
                  <a:gd name="T6" fmla="*/ 0 w 112"/>
                  <a:gd name="T7" fmla="*/ 103 h 103"/>
                </a:gdLst>
                <a:ahLst/>
                <a:cxnLst>
                  <a:cxn ang="0">
                    <a:pos x="T0" y="T1"/>
                  </a:cxn>
                  <a:cxn ang="0">
                    <a:pos x="T2" y="T3"/>
                  </a:cxn>
                  <a:cxn ang="0">
                    <a:pos x="T4" y="T5"/>
                  </a:cxn>
                  <a:cxn ang="0">
                    <a:pos x="T6" y="T7"/>
                  </a:cxn>
                </a:cxnLst>
                <a:rect l="0" t="0" r="r" b="b"/>
                <a:pathLst>
                  <a:path w="112" h="103">
                    <a:moveTo>
                      <a:pt x="0" y="103"/>
                    </a:moveTo>
                    <a:lnTo>
                      <a:pt x="112" y="103"/>
                    </a:lnTo>
                    <a:lnTo>
                      <a:pt x="0" y="0"/>
                    </a:lnTo>
                    <a:lnTo>
                      <a:pt x="0" y="10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pic>
        <p:nvPicPr>
          <p:cNvPr id="53" name="Picture 52">
            <a:extLst>
              <a:ext uri="{FF2B5EF4-FFF2-40B4-BE49-F238E27FC236}">
                <a16:creationId xmlns:a16="http://schemas.microsoft.com/office/drawing/2014/main" id="{237386AD-6384-814C-A5F0-5985820A97CF}"/>
              </a:ext>
            </a:extLst>
          </p:cNvPr>
          <p:cNvPicPr>
            <a:picLocks noChangeAspect="1"/>
          </p:cNvPicPr>
          <p:nvPr/>
        </p:nvPicPr>
        <p:blipFill>
          <a:blip r:embed="rId3"/>
          <a:stretch>
            <a:fillRect/>
          </a:stretch>
        </p:blipFill>
        <p:spPr>
          <a:xfrm>
            <a:off x="8633637" y="5332012"/>
            <a:ext cx="1207090" cy="162658"/>
          </a:xfrm>
          <a:prstGeom prst="rect">
            <a:avLst/>
          </a:prstGeom>
        </p:spPr>
      </p:pic>
      <p:sp>
        <p:nvSpPr>
          <p:cNvPr id="54" name="Text Box 5">
            <a:extLst>
              <a:ext uri="{FF2B5EF4-FFF2-40B4-BE49-F238E27FC236}">
                <a16:creationId xmlns:a16="http://schemas.microsoft.com/office/drawing/2014/main" id="{F57EE040-3597-8948-85BF-F1DA4487CF9A}"/>
              </a:ext>
            </a:extLst>
          </p:cNvPr>
          <p:cNvSpPr txBox="1">
            <a:spLocks noChangeArrowheads="1"/>
          </p:cNvSpPr>
          <p:nvPr/>
        </p:nvSpPr>
        <p:spPr bwMode="auto">
          <a:xfrm>
            <a:off x="948600" y="5314300"/>
            <a:ext cx="6344403"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tabLst>
                <a:tab pos="512763" algn="l"/>
              </a:tabLst>
              <a:defRPr sz="800">
                <a:latin typeface="Arial Narrow" panose="020B0606020202030204" pitchFamily="34" charset="0"/>
              </a:defRPr>
            </a:lvl1pPr>
            <a:lvl2pPr marL="571500">
              <a:tabLst>
                <a:tab pos="512763" algn="l"/>
              </a:tabLst>
            </a:lvl2pPr>
            <a:lvl3pPr>
              <a:tabLst>
                <a:tab pos="512763" algn="l"/>
              </a:tabLst>
            </a:lvl3pPr>
            <a:lvl4pPr>
              <a:tabLst>
                <a:tab pos="512763" algn="l"/>
              </a:tabLst>
            </a:lvl4pPr>
            <a:lvl5pPr>
              <a:tabLst>
                <a:tab pos="512763" algn="l"/>
              </a:tabLst>
            </a:lvl5pPr>
            <a:lvl6pPr fontAlgn="base">
              <a:spcBef>
                <a:spcPct val="0"/>
              </a:spcBef>
              <a:spcAft>
                <a:spcPct val="0"/>
              </a:spcAft>
              <a:tabLst>
                <a:tab pos="512763" algn="l"/>
              </a:tabLst>
            </a:lvl6pPr>
            <a:lvl7pPr fontAlgn="base">
              <a:spcBef>
                <a:spcPct val="0"/>
              </a:spcBef>
              <a:spcAft>
                <a:spcPct val="0"/>
              </a:spcAft>
              <a:tabLst>
                <a:tab pos="512763" algn="l"/>
              </a:tabLst>
            </a:lvl7pPr>
            <a:lvl8pPr fontAlgn="base">
              <a:spcBef>
                <a:spcPct val="0"/>
              </a:spcBef>
              <a:spcAft>
                <a:spcPct val="0"/>
              </a:spcAft>
              <a:tabLst>
                <a:tab pos="512763" algn="l"/>
              </a:tabLst>
            </a:lvl8pPr>
            <a:lvl9pPr fontAlgn="base">
              <a:spcBef>
                <a:spcPct val="0"/>
              </a:spcBef>
              <a:spcAft>
                <a:spcPct val="0"/>
              </a:spcAft>
              <a:tabLst>
                <a:tab pos="512763" algn="l"/>
              </a:tabLst>
            </a:lvl9pPr>
          </a:lstStyle>
          <a:p>
            <a:pPr lvl="0">
              <a:defRPr/>
            </a:pPr>
            <a:r>
              <a:rPr lang="en-US" dirty="0">
                <a:latin typeface="Arial Narrow" panose="020B0604020202020204" pitchFamily="34" charset="0"/>
                <a:cs typeface="Arial Narrow" panose="020B0604020202020204" pitchFamily="34" charset="0"/>
              </a:rPr>
              <a:t>SOURCE | Social Security Administration, </a:t>
            </a:r>
            <a:r>
              <a:rPr lang="en-US" dirty="0">
                <a:latin typeface="Arial Narrow" panose="020B0604020202020204" pitchFamily="34" charset="0"/>
                <a:cs typeface="Arial Narrow" panose="020B0604020202020204" pitchFamily="34" charset="0"/>
                <a:hlinkClick r:id="rId4"/>
              </a:rPr>
              <a:t>Social Security Benefit Amounts</a:t>
            </a:r>
            <a:r>
              <a:rPr lang="en-US" dirty="0">
                <a:latin typeface="Arial Narrow" panose="020B0604020202020204" pitchFamily="34" charset="0"/>
                <a:cs typeface="Arial Narrow" panose="020B0604020202020204" pitchFamily="34" charset="0"/>
              </a:rPr>
              <a:t>, undated.</a:t>
            </a:r>
          </a:p>
        </p:txBody>
      </p:sp>
      <p:grpSp>
        <p:nvGrpSpPr>
          <p:cNvPr id="55" name="Group 18">
            <a:extLst>
              <a:ext uri="{FF2B5EF4-FFF2-40B4-BE49-F238E27FC236}">
                <a16:creationId xmlns:a16="http://schemas.microsoft.com/office/drawing/2014/main" id="{28037E96-340B-4D25-B8ED-211DBFC69AE2}"/>
              </a:ext>
            </a:extLst>
          </p:cNvPr>
          <p:cNvGrpSpPr>
            <a:grpSpLocks/>
          </p:cNvGrpSpPr>
          <p:nvPr/>
        </p:nvGrpSpPr>
        <p:grpSpPr bwMode="auto">
          <a:xfrm>
            <a:off x="2553999" y="1992930"/>
            <a:ext cx="4051583" cy="2246394"/>
            <a:chOff x="2874" y="1151"/>
            <a:chExt cx="2597" cy="1440"/>
          </a:xfrm>
        </p:grpSpPr>
        <p:grpSp>
          <p:nvGrpSpPr>
            <p:cNvPr id="56" name="Group 13">
              <a:extLst>
                <a:ext uri="{FF2B5EF4-FFF2-40B4-BE49-F238E27FC236}">
                  <a16:creationId xmlns:a16="http://schemas.microsoft.com/office/drawing/2014/main" id="{84E2A70B-4C2D-42FC-AAF4-A6EC7DF6A520}"/>
                </a:ext>
              </a:extLst>
            </p:cNvPr>
            <p:cNvGrpSpPr>
              <a:grpSpLocks/>
            </p:cNvGrpSpPr>
            <p:nvPr/>
          </p:nvGrpSpPr>
          <p:grpSpPr bwMode="auto">
            <a:xfrm>
              <a:off x="2879" y="1151"/>
              <a:ext cx="2591" cy="1440"/>
              <a:chOff x="2879" y="1151"/>
              <a:chExt cx="2591" cy="1278"/>
            </a:xfrm>
          </p:grpSpPr>
          <p:sp>
            <p:nvSpPr>
              <p:cNvPr id="61" name="Rectangle 7">
                <a:extLst>
                  <a:ext uri="{FF2B5EF4-FFF2-40B4-BE49-F238E27FC236}">
                    <a16:creationId xmlns:a16="http://schemas.microsoft.com/office/drawing/2014/main" id="{CC76EB31-70B9-4168-9F50-053CF7873B75}"/>
                  </a:ext>
                </a:extLst>
              </p:cNvPr>
              <p:cNvSpPr>
                <a:spLocks noChangeArrowheads="1"/>
              </p:cNvSpPr>
              <p:nvPr/>
            </p:nvSpPr>
            <p:spPr bwMode="auto">
              <a:xfrm>
                <a:off x="2879" y="1151"/>
                <a:ext cx="2591" cy="1278"/>
              </a:xfrm>
              <a:prstGeom prst="rect">
                <a:avLst/>
              </a:prstGeom>
              <a:noFill/>
              <a:ln w="25400" algn="ctr">
                <a:solidFill>
                  <a:srgbClr val="C0C0C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b="0" i="0" u="none" strike="noStrike" kern="1200" cap="none" spc="0" normalizeH="0" baseline="0" noProof="0" dirty="0">
                  <a:ln>
                    <a:noFill/>
                  </a:ln>
                  <a:solidFill>
                    <a:srgbClr val="000000"/>
                  </a:solidFill>
                  <a:effectLst/>
                  <a:uLnTx/>
                  <a:uFillTx/>
                  <a:latin typeface="Arial"/>
                  <a:ea typeface="+mn-ea"/>
                  <a:cs typeface="+mn-cs"/>
                </a:endParaRPr>
              </a:p>
            </p:txBody>
          </p:sp>
          <p:sp>
            <p:nvSpPr>
              <p:cNvPr id="62" name="Line 8">
                <a:extLst>
                  <a:ext uri="{FF2B5EF4-FFF2-40B4-BE49-F238E27FC236}">
                    <a16:creationId xmlns:a16="http://schemas.microsoft.com/office/drawing/2014/main" id="{36F18C31-13B7-49EF-A333-EEFD50011FB4}"/>
                  </a:ext>
                </a:extLst>
              </p:cNvPr>
              <p:cNvSpPr>
                <a:spLocks noChangeShapeType="1"/>
              </p:cNvSpPr>
              <p:nvPr/>
            </p:nvSpPr>
            <p:spPr bwMode="auto">
              <a:xfrm>
                <a:off x="3310" y="1151"/>
                <a:ext cx="0" cy="1272"/>
              </a:xfrm>
              <a:prstGeom prst="line">
                <a:avLst/>
              </a:prstGeom>
              <a:noFill/>
              <a:ln w="254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b="0" i="0" u="none" strike="noStrike" kern="1200" cap="none" spc="0" normalizeH="0" baseline="0" noProof="0" dirty="0">
                  <a:ln>
                    <a:noFill/>
                  </a:ln>
                  <a:solidFill>
                    <a:srgbClr val="000000"/>
                  </a:solidFill>
                  <a:effectLst/>
                  <a:uLnTx/>
                  <a:uFillTx/>
                  <a:latin typeface="Arial"/>
                  <a:ea typeface="+mn-ea"/>
                  <a:cs typeface="+mn-cs"/>
                </a:endParaRPr>
              </a:p>
            </p:txBody>
          </p:sp>
          <p:sp>
            <p:nvSpPr>
              <p:cNvPr id="63" name="Line 9">
                <a:extLst>
                  <a:ext uri="{FF2B5EF4-FFF2-40B4-BE49-F238E27FC236}">
                    <a16:creationId xmlns:a16="http://schemas.microsoft.com/office/drawing/2014/main" id="{B873FAFE-5A41-4802-BAF7-4F5B9DF88D04}"/>
                  </a:ext>
                </a:extLst>
              </p:cNvPr>
              <p:cNvSpPr>
                <a:spLocks noChangeShapeType="1"/>
              </p:cNvSpPr>
              <p:nvPr/>
            </p:nvSpPr>
            <p:spPr bwMode="auto">
              <a:xfrm>
                <a:off x="3742" y="1151"/>
                <a:ext cx="0" cy="1272"/>
              </a:xfrm>
              <a:prstGeom prst="line">
                <a:avLst/>
              </a:prstGeom>
              <a:noFill/>
              <a:ln w="254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b="0" i="0" u="none" strike="noStrike" kern="1200" cap="none" spc="0" normalizeH="0" baseline="0" noProof="0" dirty="0">
                  <a:ln>
                    <a:noFill/>
                  </a:ln>
                  <a:solidFill>
                    <a:srgbClr val="000000"/>
                  </a:solidFill>
                  <a:effectLst/>
                  <a:uLnTx/>
                  <a:uFillTx/>
                  <a:latin typeface="Arial"/>
                  <a:ea typeface="+mn-ea"/>
                  <a:cs typeface="+mn-cs"/>
                </a:endParaRPr>
              </a:p>
            </p:txBody>
          </p:sp>
          <p:sp>
            <p:nvSpPr>
              <p:cNvPr id="64" name="Line 10">
                <a:extLst>
                  <a:ext uri="{FF2B5EF4-FFF2-40B4-BE49-F238E27FC236}">
                    <a16:creationId xmlns:a16="http://schemas.microsoft.com/office/drawing/2014/main" id="{B8901453-3AEA-4121-9184-705079DD4DC6}"/>
                  </a:ext>
                </a:extLst>
              </p:cNvPr>
              <p:cNvSpPr>
                <a:spLocks noChangeShapeType="1"/>
              </p:cNvSpPr>
              <p:nvPr/>
            </p:nvSpPr>
            <p:spPr bwMode="auto">
              <a:xfrm>
                <a:off x="4176" y="1151"/>
                <a:ext cx="0" cy="1272"/>
              </a:xfrm>
              <a:prstGeom prst="line">
                <a:avLst/>
              </a:prstGeom>
              <a:noFill/>
              <a:ln w="254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b="0" i="0" u="none" strike="noStrike" kern="1200" cap="none" spc="0" normalizeH="0" baseline="0" noProof="0" dirty="0">
                  <a:ln>
                    <a:noFill/>
                  </a:ln>
                  <a:solidFill>
                    <a:srgbClr val="000000"/>
                  </a:solidFill>
                  <a:effectLst/>
                  <a:uLnTx/>
                  <a:uFillTx/>
                  <a:latin typeface="Arial"/>
                  <a:ea typeface="+mn-ea"/>
                  <a:cs typeface="+mn-cs"/>
                </a:endParaRPr>
              </a:p>
            </p:txBody>
          </p:sp>
          <p:sp>
            <p:nvSpPr>
              <p:cNvPr id="65" name="Line 11">
                <a:extLst>
                  <a:ext uri="{FF2B5EF4-FFF2-40B4-BE49-F238E27FC236}">
                    <a16:creationId xmlns:a16="http://schemas.microsoft.com/office/drawing/2014/main" id="{6FDF055B-56D5-4849-B9FD-19759CBD95E4}"/>
                  </a:ext>
                </a:extLst>
              </p:cNvPr>
              <p:cNvSpPr>
                <a:spLocks noChangeShapeType="1"/>
              </p:cNvSpPr>
              <p:nvPr/>
            </p:nvSpPr>
            <p:spPr bwMode="auto">
              <a:xfrm>
                <a:off x="4606" y="1151"/>
                <a:ext cx="0" cy="1272"/>
              </a:xfrm>
              <a:prstGeom prst="line">
                <a:avLst/>
              </a:prstGeom>
              <a:noFill/>
              <a:ln w="254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b="0" i="0" u="none" strike="noStrike" kern="1200" cap="none" spc="0" normalizeH="0" baseline="0" noProof="0" dirty="0">
                  <a:ln>
                    <a:noFill/>
                  </a:ln>
                  <a:solidFill>
                    <a:srgbClr val="000000"/>
                  </a:solidFill>
                  <a:effectLst/>
                  <a:uLnTx/>
                  <a:uFillTx/>
                  <a:latin typeface="Arial"/>
                  <a:ea typeface="+mn-ea"/>
                  <a:cs typeface="+mn-cs"/>
                </a:endParaRPr>
              </a:p>
            </p:txBody>
          </p:sp>
          <p:sp>
            <p:nvSpPr>
              <p:cNvPr id="66" name="Line 12">
                <a:extLst>
                  <a:ext uri="{FF2B5EF4-FFF2-40B4-BE49-F238E27FC236}">
                    <a16:creationId xmlns:a16="http://schemas.microsoft.com/office/drawing/2014/main" id="{0849BE11-5E79-4CEA-881B-96938A77BBE8}"/>
                  </a:ext>
                </a:extLst>
              </p:cNvPr>
              <p:cNvSpPr>
                <a:spLocks noChangeShapeType="1"/>
              </p:cNvSpPr>
              <p:nvPr/>
            </p:nvSpPr>
            <p:spPr bwMode="auto">
              <a:xfrm>
                <a:off x="5038" y="1151"/>
                <a:ext cx="0" cy="1272"/>
              </a:xfrm>
              <a:prstGeom prst="line">
                <a:avLst/>
              </a:prstGeom>
              <a:noFill/>
              <a:ln w="254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b="0" i="0" u="none" strike="noStrike" kern="1200" cap="none" spc="0" normalizeH="0" baseline="0" noProof="0" dirty="0">
                  <a:ln>
                    <a:noFill/>
                  </a:ln>
                  <a:solidFill>
                    <a:srgbClr val="000000"/>
                  </a:solidFill>
                  <a:effectLst/>
                  <a:uLnTx/>
                  <a:uFillTx/>
                  <a:latin typeface="Arial"/>
                  <a:ea typeface="+mn-ea"/>
                  <a:cs typeface="+mn-cs"/>
                </a:endParaRPr>
              </a:p>
            </p:txBody>
          </p:sp>
        </p:grpSp>
        <p:sp>
          <p:nvSpPr>
            <p:cNvPr id="57" name="Line 14">
              <a:extLst>
                <a:ext uri="{FF2B5EF4-FFF2-40B4-BE49-F238E27FC236}">
                  <a16:creationId xmlns:a16="http://schemas.microsoft.com/office/drawing/2014/main" id="{85421EA3-DA10-4890-B58C-408E6919A019}"/>
                </a:ext>
              </a:extLst>
            </p:cNvPr>
            <p:cNvSpPr>
              <a:spLocks noChangeShapeType="1"/>
            </p:cNvSpPr>
            <p:nvPr/>
          </p:nvSpPr>
          <p:spPr bwMode="auto">
            <a:xfrm>
              <a:off x="2874" y="1439"/>
              <a:ext cx="2592" cy="0"/>
            </a:xfrm>
            <a:prstGeom prst="line">
              <a:avLst/>
            </a:prstGeom>
            <a:noFill/>
            <a:ln w="254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b="0" i="0" u="none" strike="noStrike" kern="1200" cap="none" spc="0" normalizeH="0" baseline="0" noProof="0" dirty="0">
                <a:ln>
                  <a:noFill/>
                </a:ln>
                <a:solidFill>
                  <a:srgbClr val="000000"/>
                </a:solidFill>
                <a:effectLst/>
                <a:uLnTx/>
                <a:uFillTx/>
                <a:latin typeface="Arial"/>
                <a:ea typeface="+mn-ea"/>
                <a:cs typeface="+mn-cs"/>
              </a:endParaRPr>
            </a:p>
          </p:txBody>
        </p:sp>
        <p:sp>
          <p:nvSpPr>
            <p:cNvPr id="58" name="Line 15">
              <a:extLst>
                <a:ext uri="{FF2B5EF4-FFF2-40B4-BE49-F238E27FC236}">
                  <a16:creationId xmlns:a16="http://schemas.microsoft.com/office/drawing/2014/main" id="{38FDA881-F6B0-41C0-99BC-2D001150647C}"/>
                </a:ext>
              </a:extLst>
            </p:cNvPr>
            <p:cNvSpPr>
              <a:spLocks noChangeShapeType="1"/>
            </p:cNvSpPr>
            <p:nvPr/>
          </p:nvSpPr>
          <p:spPr bwMode="auto">
            <a:xfrm>
              <a:off x="2879" y="1727"/>
              <a:ext cx="2592" cy="0"/>
            </a:xfrm>
            <a:prstGeom prst="line">
              <a:avLst/>
            </a:prstGeom>
            <a:noFill/>
            <a:ln w="254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b="0" i="0" u="none" strike="noStrike" kern="1200" cap="none" spc="0" normalizeH="0" baseline="0" noProof="0" dirty="0">
                <a:ln>
                  <a:noFill/>
                </a:ln>
                <a:solidFill>
                  <a:srgbClr val="000000"/>
                </a:solidFill>
                <a:effectLst/>
                <a:uLnTx/>
                <a:uFillTx/>
                <a:latin typeface="Arial"/>
                <a:ea typeface="+mn-ea"/>
                <a:cs typeface="+mn-cs"/>
              </a:endParaRPr>
            </a:p>
          </p:txBody>
        </p:sp>
        <p:sp>
          <p:nvSpPr>
            <p:cNvPr id="59" name="Line 16">
              <a:extLst>
                <a:ext uri="{FF2B5EF4-FFF2-40B4-BE49-F238E27FC236}">
                  <a16:creationId xmlns:a16="http://schemas.microsoft.com/office/drawing/2014/main" id="{5DC53502-3C66-493F-B3ED-ABD76703ECBB}"/>
                </a:ext>
              </a:extLst>
            </p:cNvPr>
            <p:cNvSpPr>
              <a:spLocks noChangeShapeType="1"/>
            </p:cNvSpPr>
            <p:nvPr/>
          </p:nvSpPr>
          <p:spPr bwMode="auto">
            <a:xfrm>
              <a:off x="2879" y="2015"/>
              <a:ext cx="2592" cy="0"/>
            </a:xfrm>
            <a:prstGeom prst="line">
              <a:avLst/>
            </a:prstGeom>
            <a:noFill/>
            <a:ln w="254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b="0" i="0" u="none" strike="noStrike" kern="1200" cap="none" spc="0" normalizeH="0" baseline="0" noProof="0" dirty="0">
                <a:ln>
                  <a:noFill/>
                </a:ln>
                <a:solidFill>
                  <a:srgbClr val="000000"/>
                </a:solidFill>
                <a:effectLst/>
                <a:uLnTx/>
                <a:uFillTx/>
                <a:latin typeface="Arial"/>
                <a:ea typeface="+mn-ea"/>
                <a:cs typeface="+mn-cs"/>
              </a:endParaRPr>
            </a:p>
          </p:txBody>
        </p:sp>
        <p:sp>
          <p:nvSpPr>
            <p:cNvPr id="60" name="Line 17">
              <a:extLst>
                <a:ext uri="{FF2B5EF4-FFF2-40B4-BE49-F238E27FC236}">
                  <a16:creationId xmlns:a16="http://schemas.microsoft.com/office/drawing/2014/main" id="{58724D7F-54F1-48F3-979F-48BDAA1E0F4C}"/>
                </a:ext>
              </a:extLst>
            </p:cNvPr>
            <p:cNvSpPr>
              <a:spLocks noChangeShapeType="1"/>
            </p:cNvSpPr>
            <p:nvPr/>
          </p:nvSpPr>
          <p:spPr bwMode="auto">
            <a:xfrm>
              <a:off x="2879" y="2303"/>
              <a:ext cx="2592" cy="0"/>
            </a:xfrm>
            <a:prstGeom prst="line">
              <a:avLst/>
            </a:prstGeom>
            <a:noFill/>
            <a:ln w="254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b="0" i="0" u="none" strike="noStrike" kern="1200" cap="none" spc="0" normalizeH="0" baseline="0" noProof="0" dirty="0">
                <a:ln>
                  <a:noFill/>
                </a:ln>
                <a:solidFill>
                  <a:srgbClr val="000000"/>
                </a:solidFill>
                <a:effectLst/>
                <a:uLnTx/>
                <a:uFillTx/>
                <a:latin typeface="Arial"/>
                <a:ea typeface="+mn-ea"/>
                <a:cs typeface="+mn-cs"/>
              </a:endParaRPr>
            </a:p>
          </p:txBody>
        </p:sp>
      </p:grpSp>
      <p:grpSp>
        <p:nvGrpSpPr>
          <p:cNvPr id="67" name="Group 51">
            <a:extLst>
              <a:ext uri="{FF2B5EF4-FFF2-40B4-BE49-F238E27FC236}">
                <a16:creationId xmlns:a16="http://schemas.microsoft.com/office/drawing/2014/main" id="{03B6A57F-46CB-415C-A558-592E0AA7E405}"/>
              </a:ext>
            </a:extLst>
          </p:cNvPr>
          <p:cNvGrpSpPr>
            <a:grpSpLocks/>
          </p:cNvGrpSpPr>
          <p:nvPr/>
        </p:nvGrpSpPr>
        <p:grpSpPr bwMode="auto">
          <a:xfrm>
            <a:off x="2480233" y="2237890"/>
            <a:ext cx="4211642" cy="2077983"/>
            <a:chOff x="1971" y="1753"/>
            <a:chExt cx="3026" cy="1493"/>
          </a:xfrm>
        </p:grpSpPr>
        <p:sp>
          <p:nvSpPr>
            <p:cNvPr id="68" name="Freeform 19">
              <a:extLst>
                <a:ext uri="{FF2B5EF4-FFF2-40B4-BE49-F238E27FC236}">
                  <a16:creationId xmlns:a16="http://schemas.microsoft.com/office/drawing/2014/main" id="{82519205-7063-41A1-A912-B728B4E6AE25}"/>
                </a:ext>
              </a:extLst>
            </p:cNvPr>
            <p:cNvSpPr>
              <a:spLocks/>
            </p:cNvSpPr>
            <p:nvPr/>
          </p:nvSpPr>
          <p:spPr bwMode="auto">
            <a:xfrm>
              <a:off x="2031" y="1814"/>
              <a:ext cx="2905" cy="1378"/>
            </a:xfrm>
            <a:custGeom>
              <a:avLst/>
              <a:gdLst>
                <a:gd name="T0" fmla="*/ 0 w 2592"/>
                <a:gd name="T1" fmla="*/ 1230 h 1230"/>
                <a:gd name="T2" fmla="*/ 318 w 2592"/>
                <a:gd name="T3" fmla="*/ 834 h 1230"/>
                <a:gd name="T4" fmla="*/ 1950 w 2592"/>
                <a:gd name="T5" fmla="*/ 138 h 1230"/>
                <a:gd name="T6" fmla="*/ 2592 w 2592"/>
                <a:gd name="T7" fmla="*/ 0 h 1230"/>
              </a:gdLst>
              <a:ahLst/>
              <a:cxnLst>
                <a:cxn ang="0">
                  <a:pos x="T0" y="T1"/>
                </a:cxn>
                <a:cxn ang="0">
                  <a:pos x="T2" y="T3"/>
                </a:cxn>
                <a:cxn ang="0">
                  <a:pos x="T4" y="T5"/>
                </a:cxn>
                <a:cxn ang="0">
                  <a:pos x="T6" y="T7"/>
                </a:cxn>
              </a:cxnLst>
              <a:rect l="0" t="0" r="r" b="b"/>
              <a:pathLst>
                <a:path w="2592" h="1230">
                  <a:moveTo>
                    <a:pt x="0" y="1230"/>
                  </a:moveTo>
                  <a:lnTo>
                    <a:pt x="318" y="834"/>
                  </a:lnTo>
                  <a:lnTo>
                    <a:pt x="1950" y="138"/>
                  </a:lnTo>
                  <a:lnTo>
                    <a:pt x="2592" y="0"/>
                  </a:lnTo>
                </a:path>
              </a:pathLst>
            </a:custGeom>
            <a:noFill/>
            <a:ln w="63500" cap="flat" cmpd="sng">
              <a:solidFill>
                <a:srgbClr val="013A94"/>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b="0" i="0" u="none" strike="noStrike" kern="1200" cap="none" spc="0" normalizeH="0" baseline="0" noProof="0" dirty="0">
                <a:ln>
                  <a:noFill/>
                </a:ln>
                <a:solidFill>
                  <a:srgbClr val="000000"/>
                </a:solidFill>
                <a:effectLst/>
                <a:uLnTx/>
                <a:uFillTx/>
                <a:latin typeface="Arial"/>
                <a:ea typeface="+mn-ea"/>
                <a:cs typeface="+mn-cs"/>
              </a:endParaRPr>
            </a:p>
          </p:txBody>
        </p:sp>
        <p:sp>
          <p:nvSpPr>
            <p:cNvPr id="69" name="Oval 20">
              <a:extLst>
                <a:ext uri="{FF2B5EF4-FFF2-40B4-BE49-F238E27FC236}">
                  <a16:creationId xmlns:a16="http://schemas.microsoft.com/office/drawing/2014/main" id="{5095941C-DCDF-4FAA-BF44-F49ABA01E77B}"/>
                </a:ext>
              </a:extLst>
            </p:cNvPr>
            <p:cNvSpPr>
              <a:spLocks noChangeArrowheads="1"/>
            </p:cNvSpPr>
            <p:nvPr/>
          </p:nvSpPr>
          <p:spPr bwMode="auto">
            <a:xfrm>
              <a:off x="1971" y="3118"/>
              <a:ext cx="127" cy="128"/>
            </a:xfrm>
            <a:prstGeom prst="ellipse">
              <a:avLst/>
            </a:prstGeom>
            <a:solidFill>
              <a:schemeClr val="bg1"/>
            </a:solidFill>
            <a:ln w="63500" algn="ctr">
              <a:solidFill>
                <a:srgbClr val="013A94"/>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b="0" i="0" u="none" strike="noStrike" kern="1200" cap="none" spc="0" normalizeH="0" baseline="0" noProof="0" dirty="0">
                <a:ln>
                  <a:noFill/>
                </a:ln>
                <a:solidFill>
                  <a:srgbClr val="000000"/>
                </a:solidFill>
                <a:effectLst/>
                <a:uLnTx/>
                <a:uFillTx/>
                <a:latin typeface="Arial"/>
                <a:ea typeface="+mn-ea"/>
                <a:cs typeface="+mn-cs"/>
              </a:endParaRPr>
            </a:p>
          </p:txBody>
        </p:sp>
        <p:sp>
          <p:nvSpPr>
            <p:cNvPr id="70" name="Oval 21">
              <a:extLst>
                <a:ext uri="{FF2B5EF4-FFF2-40B4-BE49-F238E27FC236}">
                  <a16:creationId xmlns:a16="http://schemas.microsoft.com/office/drawing/2014/main" id="{4104983A-8C61-4578-A823-DD49F415D319}"/>
                </a:ext>
              </a:extLst>
            </p:cNvPr>
            <p:cNvSpPr>
              <a:spLocks noChangeArrowheads="1"/>
            </p:cNvSpPr>
            <p:nvPr/>
          </p:nvSpPr>
          <p:spPr bwMode="auto">
            <a:xfrm>
              <a:off x="2314" y="2688"/>
              <a:ext cx="127" cy="128"/>
            </a:xfrm>
            <a:prstGeom prst="ellipse">
              <a:avLst/>
            </a:prstGeom>
            <a:solidFill>
              <a:schemeClr val="bg1"/>
            </a:solidFill>
            <a:ln w="63500" algn="ctr">
              <a:solidFill>
                <a:srgbClr val="013A94"/>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b="0" i="0" u="none" strike="noStrike" kern="1200" cap="none" spc="0" normalizeH="0" baseline="0" noProof="0" dirty="0">
                <a:ln>
                  <a:noFill/>
                </a:ln>
                <a:solidFill>
                  <a:srgbClr val="000000"/>
                </a:solidFill>
                <a:effectLst/>
                <a:uLnTx/>
                <a:uFillTx/>
                <a:latin typeface="Arial"/>
                <a:ea typeface="+mn-ea"/>
                <a:cs typeface="+mn-cs"/>
              </a:endParaRPr>
            </a:p>
          </p:txBody>
        </p:sp>
        <p:sp>
          <p:nvSpPr>
            <p:cNvPr id="71" name="Oval 22">
              <a:extLst>
                <a:ext uri="{FF2B5EF4-FFF2-40B4-BE49-F238E27FC236}">
                  <a16:creationId xmlns:a16="http://schemas.microsoft.com/office/drawing/2014/main" id="{1CC30201-48B0-4DDB-AAE3-A5657DCA65F0}"/>
                </a:ext>
              </a:extLst>
            </p:cNvPr>
            <p:cNvSpPr>
              <a:spLocks noChangeArrowheads="1"/>
            </p:cNvSpPr>
            <p:nvPr/>
          </p:nvSpPr>
          <p:spPr bwMode="auto">
            <a:xfrm>
              <a:off x="4143" y="1921"/>
              <a:ext cx="128" cy="128"/>
            </a:xfrm>
            <a:prstGeom prst="ellipse">
              <a:avLst/>
            </a:prstGeom>
            <a:solidFill>
              <a:schemeClr val="bg1"/>
            </a:solidFill>
            <a:ln w="63500" algn="ctr">
              <a:solidFill>
                <a:srgbClr val="013A94"/>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b="0" i="0" u="none" strike="noStrike" kern="1200" cap="none" spc="0" normalizeH="0" baseline="0" noProof="0" dirty="0">
                <a:ln>
                  <a:noFill/>
                </a:ln>
                <a:solidFill>
                  <a:srgbClr val="000000"/>
                </a:solidFill>
                <a:effectLst/>
                <a:uLnTx/>
                <a:uFillTx/>
                <a:latin typeface="Arial"/>
                <a:ea typeface="+mn-ea"/>
                <a:cs typeface="+mn-cs"/>
              </a:endParaRPr>
            </a:p>
          </p:txBody>
        </p:sp>
        <p:sp>
          <p:nvSpPr>
            <p:cNvPr id="72" name="Oval 23">
              <a:extLst>
                <a:ext uri="{FF2B5EF4-FFF2-40B4-BE49-F238E27FC236}">
                  <a16:creationId xmlns:a16="http://schemas.microsoft.com/office/drawing/2014/main" id="{34433B54-D3C7-48B1-BF8A-CA2DB44B56D0}"/>
                </a:ext>
              </a:extLst>
            </p:cNvPr>
            <p:cNvSpPr>
              <a:spLocks noChangeArrowheads="1"/>
            </p:cNvSpPr>
            <p:nvPr/>
          </p:nvSpPr>
          <p:spPr bwMode="auto">
            <a:xfrm>
              <a:off x="4869" y="1753"/>
              <a:ext cx="128" cy="128"/>
            </a:xfrm>
            <a:prstGeom prst="ellipse">
              <a:avLst/>
            </a:prstGeom>
            <a:solidFill>
              <a:schemeClr val="bg1"/>
            </a:solidFill>
            <a:ln w="63500" algn="ctr">
              <a:solidFill>
                <a:srgbClr val="013A94"/>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b="0" i="0" u="none" strike="noStrike" kern="1200" cap="none" spc="0" normalizeH="0" baseline="0" noProof="0" dirty="0">
                <a:ln>
                  <a:noFill/>
                </a:ln>
                <a:solidFill>
                  <a:srgbClr val="000000"/>
                </a:solidFill>
                <a:effectLst/>
                <a:uLnTx/>
                <a:uFillTx/>
                <a:latin typeface="Arial"/>
                <a:ea typeface="+mn-ea"/>
                <a:cs typeface="+mn-cs"/>
              </a:endParaRPr>
            </a:p>
          </p:txBody>
        </p:sp>
      </p:grpSp>
      <p:grpSp>
        <p:nvGrpSpPr>
          <p:cNvPr id="73" name="Group 28">
            <a:extLst>
              <a:ext uri="{FF2B5EF4-FFF2-40B4-BE49-F238E27FC236}">
                <a16:creationId xmlns:a16="http://schemas.microsoft.com/office/drawing/2014/main" id="{8D5E1095-7EAB-4C5F-92EA-A48DD4F58484}"/>
              </a:ext>
            </a:extLst>
          </p:cNvPr>
          <p:cNvGrpSpPr>
            <a:grpSpLocks/>
          </p:cNvGrpSpPr>
          <p:nvPr/>
        </p:nvGrpSpPr>
        <p:grpSpPr bwMode="auto">
          <a:xfrm>
            <a:off x="354926" y="3557333"/>
            <a:ext cx="1937411" cy="683382"/>
            <a:chOff x="1464" y="2166"/>
            <a:chExt cx="1242" cy="438"/>
          </a:xfrm>
        </p:grpSpPr>
        <p:grpSp>
          <p:nvGrpSpPr>
            <p:cNvPr id="74" name="Group 26">
              <a:extLst>
                <a:ext uri="{FF2B5EF4-FFF2-40B4-BE49-F238E27FC236}">
                  <a16:creationId xmlns:a16="http://schemas.microsoft.com/office/drawing/2014/main" id="{82A6E85D-C518-4143-9354-EBA5CFBCE425}"/>
                </a:ext>
              </a:extLst>
            </p:cNvPr>
            <p:cNvGrpSpPr>
              <a:grpSpLocks/>
            </p:cNvGrpSpPr>
            <p:nvPr/>
          </p:nvGrpSpPr>
          <p:grpSpPr bwMode="auto">
            <a:xfrm>
              <a:off x="2526" y="2166"/>
              <a:ext cx="180" cy="438"/>
              <a:chOff x="2526" y="2166"/>
              <a:chExt cx="180" cy="438"/>
            </a:xfrm>
          </p:grpSpPr>
          <p:sp>
            <p:nvSpPr>
              <p:cNvPr id="76" name="AutoShape 24">
                <a:extLst>
                  <a:ext uri="{FF2B5EF4-FFF2-40B4-BE49-F238E27FC236}">
                    <a16:creationId xmlns:a16="http://schemas.microsoft.com/office/drawing/2014/main" id="{7437F93C-1DBC-44FF-8D7C-CF0B24F0487B}"/>
                  </a:ext>
                </a:extLst>
              </p:cNvPr>
              <p:cNvSpPr>
                <a:spLocks/>
              </p:cNvSpPr>
              <p:nvPr/>
            </p:nvSpPr>
            <p:spPr bwMode="auto">
              <a:xfrm>
                <a:off x="2610" y="2166"/>
                <a:ext cx="96" cy="438"/>
              </a:xfrm>
              <a:prstGeom prst="leftBracket">
                <a:avLst>
                  <a:gd name="adj" fmla="val 0"/>
                </a:avLst>
              </a:prstGeom>
              <a:noFill/>
              <a:ln w="12700">
                <a:solidFill>
                  <a:schemeClr val="accent1"/>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b="0" i="0" u="none" strike="noStrike" kern="1200" cap="none" spc="0" normalizeH="0" baseline="0" noProof="0" dirty="0">
                  <a:ln>
                    <a:noFill/>
                  </a:ln>
                  <a:solidFill>
                    <a:srgbClr val="000000"/>
                  </a:solidFill>
                  <a:effectLst/>
                  <a:uLnTx/>
                  <a:uFillTx/>
                  <a:latin typeface="Arial"/>
                  <a:ea typeface="+mn-ea"/>
                  <a:cs typeface="+mn-cs"/>
                </a:endParaRPr>
              </a:p>
            </p:txBody>
          </p:sp>
          <p:sp>
            <p:nvSpPr>
              <p:cNvPr id="77" name="Line 25">
                <a:extLst>
                  <a:ext uri="{FF2B5EF4-FFF2-40B4-BE49-F238E27FC236}">
                    <a16:creationId xmlns:a16="http://schemas.microsoft.com/office/drawing/2014/main" id="{1F61447D-3D7A-4FE7-9D00-67EB99678950}"/>
                  </a:ext>
                </a:extLst>
              </p:cNvPr>
              <p:cNvSpPr>
                <a:spLocks noChangeShapeType="1"/>
              </p:cNvSpPr>
              <p:nvPr/>
            </p:nvSpPr>
            <p:spPr bwMode="auto">
              <a:xfrm flipH="1">
                <a:off x="2526" y="2376"/>
                <a:ext cx="84" cy="0"/>
              </a:xfrm>
              <a:prstGeom prst="line">
                <a:avLst/>
              </a:prstGeom>
              <a:noFill/>
              <a:ln w="127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b="0" i="0" u="none" strike="noStrike" kern="1200" cap="none" spc="0" normalizeH="0" baseline="0" noProof="0" dirty="0">
                  <a:ln>
                    <a:noFill/>
                  </a:ln>
                  <a:solidFill>
                    <a:srgbClr val="000000"/>
                  </a:solidFill>
                  <a:effectLst/>
                  <a:uLnTx/>
                  <a:uFillTx/>
                  <a:latin typeface="Arial"/>
                  <a:ea typeface="+mn-ea"/>
                  <a:cs typeface="+mn-cs"/>
                </a:endParaRPr>
              </a:p>
            </p:txBody>
          </p:sp>
        </p:grpSp>
        <p:sp>
          <p:nvSpPr>
            <p:cNvPr id="75" name="Text Box 27">
              <a:extLst>
                <a:ext uri="{FF2B5EF4-FFF2-40B4-BE49-F238E27FC236}">
                  <a16:creationId xmlns:a16="http://schemas.microsoft.com/office/drawing/2014/main" id="{8AE53483-7306-413E-9E7E-C7F81A631897}"/>
                </a:ext>
              </a:extLst>
            </p:cNvPr>
            <p:cNvSpPr txBox="1">
              <a:spLocks noChangeArrowheads="1"/>
            </p:cNvSpPr>
            <p:nvPr/>
          </p:nvSpPr>
          <p:spPr bwMode="auto">
            <a:xfrm>
              <a:off x="1464" y="2178"/>
              <a:ext cx="1050" cy="32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28600" indent="-228600" algn="l">
                <a:tabLst>
                  <a:tab pos="228600" algn="l"/>
                </a:tabLst>
                <a:defRPr>
                  <a:solidFill>
                    <a:schemeClr val="tx1"/>
                  </a:solidFill>
                  <a:latin typeface="Arial" charset="0"/>
                </a:defRPr>
              </a:lvl1pPr>
              <a:lvl2pPr algn="l">
                <a:tabLst>
                  <a:tab pos="228600" algn="l"/>
                </a:tabLst>
                <a:defRPr>
                  <a:solidFill>
                    <a:schemeClr val="tx1"/>
                  </a:solidFill>
                  <a:latin typeface="Arial" charset="0"/>
                </a:defRPr>
              </a:lvl2pPr>
              <a:lvl3pPr algn="l">
                <a:tabLst>
                  <a:tab pos="228600" algn="l"/>
                </a:tabLst>
                <a:defRPr>
                  <a:solidFill>
                    <a:schemeClr val="tx1"/>
                  </a:solidFill>
                  <a:latin typeface="Arial" charset="0"/>
                </a:defRPr>
              </a:lvl3pPr>
              <a:lvl4pPr algn="l">
                <a:tabLst>
                  <a:tab pos="228600" algn="l"/>
                </a:tabLst>
                <a:defRPr>
                  <a:solidFill>
                    <a:schemeClr val="tx1"/>
                  </a:solidFill>
                  <a:latin typeface="Arial" charset="0"/>
                </a:defRPr>
              </a:lvl4pPr>
              <a:lvl5pPr algn="l">
                <a:tabLst>
                  <a:tab pos="228600" algn="l"/>
                </a:tabLst>
                <a:defRPr>
                  <a:solidFill>
                    <a:schemeClr val="tx1"/>
                  </a:solidFill>
                  <a:latin typeface="Arial" charset="0"/>
                </a:defRPr>
              </a:lvl5pPr>
              <a:lvl6pPr fontAlgn="base">
                <a:spcBef>
                  <a:spcPct val="0"/>
                </a:spcBef>
                <a:spcAft>
                  <a:spcPct val="0"/>
                </a:spcAft>
                <a:tabLst>
                  <a:tab pos="228600" algn="l"/>
                </a:tabLst>
                <a:defRPr>
                  <a:solidFill>
                    <a:schemeClr val="tx1"/>
                  </a:solidFill>
                  <a:latin typeface="Arial" charset="0"/>
                </a:defRPr>
              </a:lvl6pPr>
              <a:lvl7pPr fontAlgn="base">
                <a:spcBef>
                  <a:spcPct val="0"/>
                </a:spcBef>
                <a:spcAft>
                  <a:spcPct val="0"/>
                </a:spcAft>
                <a:tabLst>
                  <a:tab pos="228600" algn="l"/>
                </a:tabLst>
                <a:defRPr>
                  <a:solidFill>
                    <a:schemeClr val="tx1"/>
                  </a:solidFill>
                  <a:latin typeface="Arial" charset="0"/>
                </a:defRPr>
              </a:lvl7pPr>
              <a:lvl8pPr fontAlgn="base">
                <a:spcBef>
                  <a:spcPct val="0"/>
                </a:spcBef>
                <a:spcAft>
                  <a:spcPct val="0"/>
                </a:spcAft>
                <a:tabLst>
                  <a:tab pos="228600" algn="l"/>
                </a:tabLst>
                <a:defRPr>
                  <a:solidFill>
                    <a:schemeClr val="tx1"/>
                  </a:solidFill>
                  <a:latin typeface="Arial" charset="0"/>
                </a:defRPr>
              </a:lvl8pPr>
              <a:lvl9pPr fontAlgn="base">
                <a:spcBef>
                  <a:spcPct val="0"/>
                </a:spcBef>
                <a:spcAft>
                  <a:spcPct val="0"/>
                </a:spcAft>
                <a:tabLst>
                  <a:tab pos="228600" algn="l"/>
                </a:tabLst>
                <a:defRPr>
                  <a:solidFill>
                    <a:schemeClr val="tx1"/>
                  </a:solidFill>
                  <a:latin typeface="Arial" charset="0"/>
                </a:defRPr>
              </a:lvl9pPr>
            </a:lstStyle>
            <a:p>
              <a:pPr marL="228600" marR="0" lvl="0" indent="-228600" algn="l" defTabSz="914400" rtl="0" eaLnBrk="1" fontAlgn="base" latinLnBrk="0" hangingPunct="1">
                <a:lnSpc>
                  <a:spcPct val="85000"/>
                </a:lnSpc>
                <a:spcBef>
                  <a:spcPct val="0"/>
                </a:spcBef>
                <a:spcAft>
                  <a:spcPct val="0"/>
                </a:spcAft>
                <a:buClrTx/>
                <a:buSzTx/>
                <a:buFontTx/>
                <a:buNone/>
                <a:tabLst>
                  <a:tab pos="228600" algn="l"/>
                </a:tabLst>
                <a:defRPr/>
              </a:pPr>
              <a:r>
                <a:rPr kumimoji="0" lang="en-US" b="0" i="0" u="none" strike="noStrike" kern="1200" cap="none" spc="0" normalizeH="0" baseline="0" noProof="0" dirty="0">
                  <a:ln>
                    <a:noFill/>
                  </a:ln>
                  <a:solidFill>
                    <a:schemeClr val="accent3"/>
                  </a:solidFill>
                  <a:effectLst/>
                  <a:uLnTx/>
                  <a:uFillTx/>
                  <a:latin typeface="Arial"/>
                  <a:ea typeface="+mn-ea"/>
                  <a:cs typeface="+mn-cs"/>
                  <a:sym typeface="Wingdings" pitchFamily="2" charset="2"/>
                </a:rPr>
                <a:t></a:t>
              </a:r>
              <a:r>
                <a:rPr kumimoji="0" lang="en-US" sz="1400" b="0" i="0" u="none" strike="noStrike" kern="1200" cap="none" spc="0" normalizeH="0" baseline="0" noProof="0" dirty="0">
                  <a:ln>
                    <a:noFill/>
                  </a:ln>
                  <a:solidFill>
                    <a:srgbClr val="000000"/>
                  </a:solidFill>
                  <a:effectLst/>
                  <a:uLnTx/>
                  <a:uFillTx/>
                  <a:latin typeface="Arial"/>
                  <a:ea typeface="+mn-ea"/>
                  <a:cs typeface="+mn-cs"/>
                </a:rPr>
                <a:t>	90% of the first </a:t>
              </a:r>
              <a:r>
                <a:rPr kumimoji="0" lang="en-US" sz="1400" b="1" i="0" u="none" strike="noStrike" kern="1200" cap="none" spc="0" normalizeH="0" baseline="0" noProof="0" dirty="0">
                  <a:ln>
                    <a:noFill/>
                  </a:ln>
                  <a:solidFill>
                    <a:schemeClr val="accent1"/>
                  </a:solidFill>
                  <a:effectLst/>
                  <a:uLnTx/>
                  <a:uFillTx/>
                  <a:latin typeface="Arial"/>
                  <a:ea typeface="+mn-ea"/>
                  <a:cs typeface="+mn-cs"/>
                </a:rPr>
                <a:t>$</a:t>
              </a:r>
              <a:r>
                <a:rPr lang="en-US" sz="1400" b="1" dirty="0">
                  <a:solidFill>
                    <a:schemeClr val="accent1"/>
                  </a:solidFill>
                  <a:latin typeface="Arial"/>
                </a:rPr>
                <a:t>1,115</a:t>
              </a:r>
              <a:r>
                <a:rPr kumimoji="0" lang="en-US" sz="1400" b="0" i="0" u="none" strike="noStrike" kern="1200" cap="none" spc="0" normalizeH="0" baseline="0" noProof="0" dirty="0">
                  <a:ln>
                    <a:noFill/>
                  </a:ln>
                  <a:solidFill>
                    <a:schemeClr val="accent1"/>
                  </a:solidFill>
                  <a:effectLst/>
                  <a:uLnTx/>
                  <a:uFillTx/>
                  <a:latin typeface="Arial"/>
                  <a:ea typeface="+mn-ea"/>
                  <a:cs typeface="+mn-cs"/>
                </a:rPr>
                <a:t> </a:t>
              </a:r>
              <a:r>
                <a:rPr kumimoji="0" lang="en-US" sz="1400" b="0" i="0" u="none" strike="noStrike" kern="1200" cap="none" spc="0" normalizeH="0" baseline="0" noProof="0" dirty="0">
                  <a:ln>
                    <a:noFill/>
                  </a:ln>
                  <a:solidFill>
                    <a:srgbClr val="000000"/>
                  </a:solidFill>
                  <a:effectLst/>
                  <a:uLnTx/>
                  <a:uFillTx/>
                  <a:latin typeface="Arial"/>
                  <a:ea typeface="+mn-ea"/>
                  <a:cs typeface="+mn-cs"/>
                </a:rPr>
                <a:t>of AIME</a:t>
              </a:r>
            </a:p>
          </p:txBody>
        </p:sp>
      </p:grpSp>
      <p:grpSp>
        <p:nvGrpSpPr>
          <p:cNvPr id="78" name="Group 49">
            <a:extLst>
              <a:ext uri="{FF2B5EF4-FFF2-40B4-BE49-F238E27FC236}">
                <a16:creationId xmlns:a16="http://schemas.microsoft.com/office/drawing/2014/main" id="{D6B40F94-95F2-40D7-A487-1181249038A2}"/>
              </a:ext>
            </a:extLst>
          </p:cNvPr>
          <p:cNvGrpSpPr>
            <a:grpSpLocks/>
          </p:cNvGrpSpPr>
          <p:nvPr/>
        </p:nvGrpSpPr>
        <p:grpSpPr bwMode="auto">
          <a:xfrm>
            <a:off x="354926" y="2602546"/>
            <a:ext cx="1937411" cy="1027162"/>
            <a:chOff x="444" y="2015"/>
            <a:chExt cx="1392" cy="738"/>
          </a:xfrm>
        </p:grpSpPr>
        <p:grpSp>
          <p:nvGrpSpPr>
            <p:cNvPr id="79" name="Group 30">
              <a:extLst>
                <a:ext uri="{FF2B5EF4-FFF2-40B4-BE49-F238E27FC236}">
                  <a16:creationId xmlns:a16="http://schemas.microsoft.com/office/drawing/2014/main" id="{5685C86B-ABD6-4CB5-919B-435FB23CA1D0}"/>
                </a:ext>
              </a:extLst>
            </p:cNvPr>
            <p:cNvGrpSpPr>
              <a:grpSpLocks/>
            </p:cNvGrpSpPr>
            <p:nvPr/>
          </p:nvGrpSpPr>
          <p:grpSpPr bwMode="auto">
            <a:xfrm>
              <a:off x="1634" y="2015"/>
              <a:ext cx="202" cy="659"/>
              <a:chOff x="2526" y="2166"/>
              <a:chExt cx="180" cy="438"/>
            </a:xfrm>
          </p:grpSpPr>
          <p:sp>
            <p:nvSpPr>
              <p:cNvPr id="81" name="AutoShape 31">
                <a:extLst>
                  <a:ext uri="{FF2B5EF4-FFF2-40B4-BE49-F238E27FC236}">
                    <a16:creationId xmlns:a16="http://schemas.microsoft.com/office/drawing/2014/main" id="{5D90084E-7293-445F-9F87-314AE67256F0}"/>
                  </a:ext>
                </a:extLst>
              </p:cNvPr>
              <p:cNvSpPr>
                <a:spLocks/>
              </p:cNvSpPr>
              <p:nvPr/>
            </p:nvSpPr>
            <p:spPr bwMode="auto">
              <a:xfrm>
                <a:off x="2610" y="2166"/>
                <a:ext cx="96" cy="438"/>
              </a:xfrm>
              <a:prstGeom prst="leftBracket">
                <a:avLst>
                  <a:gd name="adj" fmla="val 0"/>
                </a:avLst>
              </a:prstGeom>
              <a:noFill/>
              <a:ln w="12700">
                <a:solidFill>
                  <a:schemeClr val="accent1"/>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b="0" i="0" u="none" strike="noStrike" kern="1200" cap="none" spc="0" normalizeH="0" baseline="0" noProof="0" dirty="0">
                  <a:ln>
                    <a:noFill/>
                  </a:ln>
                  <a:solidFill>
                    <a:srgbClr val="000000"/>
                  </a:solidFill>
                  <a:effectLst/>
                  <a:uLnTx/>
                  <a:uFillTx/>
                  <a:latin typeface="Arial"/>
                  <a:ea typeface="+mn-ea"/>
                  <a:cs typeface="+mn-cs"/>
                </a:endParaRPr>
              </a:p>
            </p:txBody>
          </p:sp>
          <p:sp>
            <p:nvSpPr>
              <p:cNvPr id="82" name="Line 32">
                <a:extLst>
                  <a:ext uri="{FF2B5EF4-FFF2-40B4-BE49-F238E27FC236}">
                    <a16:creationId xmlns:a16="http://schemas.microsoft.com/office/drawing/2014/main" id="{D962358A-42D9-466B-B098-BD63B4F675DF}"/>
                  </a:ext>
                </a:extLst>
              </p:cNvPr>
              <p:cNvSpPr>
                <a:spLocks noChangeShapeType="1"/>
              </p:cNvSpPr>
              <p:nvPr/>
            </p:nvSpPr>
            <p:spPr bwMode="auto">
              <a:xfrm flipH="1">
                <a:off x="2526" y="2376"/>
                <a:ext cx="84" cy="0"/>
              </a:xfrm>
              <a:prstGeom prst="line">
                <a:avLst/>
              </a:prstGeom>
              <a:noFill/>
              <a:ln w="127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b="0" i="0" u="none" strike="noStrike" kern="1200" cap="none" spc="0" normalizeH="0" baseline="0" noProof="0" dirty="0">
                  <a:ln>
                    <a:noFill/>
                  </a:ln>
                  <a:solidFill>
                    <a:srgbClr val="000000"/>
                  </a:solidFill>
                  <a:effectLst/>
                  <a:uLnTx/>
                  <a:uFillTx/>
                  <a:latin typeface="Arial"/>
                  <a:ea typeface="+mn-ea"/>
                  <a:cs typeface="+mn-cs"/>
                </a:endParaRPr>
              </a:p>
            </p:txBody>
          </p:sp>
        </p:grpSp>
        <p:sp>
          <p:nvSpPr>
            <p:cNvPr id="80" name="Text Box 33">
              <a:extLst>
                <a:ext uri="{FF2B5EF4-FFF2-40B4-BE49-F238E27FC236}">
                  <a16:creationId xmlns:a16="http://schemas.microsoft.com/office/drawing/2014/main" id="{506739D7-58EA-45F1-9AD2-CFCA652723E1}"/>
                </a:ext>
              </a:extLst>
            </p:cNvPr>
            <p:cNvSpPr txBox="1">
              <a:spLocks noChangeArrowheads="1"/>
            </p:cNvSpPr>
            <p:nvPr/>
          </p:nvSpPr>
          <p:spPr bwMode="auto">
            <a:xfrm>
              <a:off x="444" y="2123"/>
              <a:ext cx="1177" cy="63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28600" indent="-228600" algn="l">
                <a:tabLst>
                  <a:tab pos="228600" algn="l"/>
                </a:tabLst>
                <a:defRPr>
                  <a:solidFill>
                    <a:schemeClr val="tx1"/>
                  </a:solidFill>
                  <a:latin typeface="Arial" charset="0"/>
                </a:defRPr>
              </a:lvl1pPr>
              <a:lvl2pPr algn="l">
                <a:tabLst>
                  <a:tab pos="228600" algn="l"/>
                </a:tabLst>
                <a:defRPr>
                  <a:solidFill>
                    <a:schemeClr val="tx1"/>
                  </a:solidFill>
                  <a:latin typeface="Arial" charset="0"/>
                </a:defRPr>
              </a:lvl2pPr>
              <a:lvl3pPr algn="l">
                <a:tabLst>
                  <a:tab pos="228600" algn="l"/>
                </a:tabLst>
                <a:defRPr>
                  <a:solidFill>
                    <a:schemeClr val="tx1"/>
                  </a:solidFill>
                  <a:latin typeface="Arial" charset="0"/>
                </a:defRPr>
              </a:lvl3pPr>
              <a:lvl4pPr algn="l">
                <a:tabLst>
                  <a:tab pos="228600" algn="l"/>
                </a:tabLst>
                <a:defRPr>
                  <a:solidFill>
                    <a:schemeClr val="tx1"/>
                  </a:solidFill>
                  <a:latin typeface="Arial" charset="0"/>
                </a:defRPr>
              </a:lvl4pPr>
              <a:lvl5pPr algn="l">
                <a:tabLst>
                  <a:tab pos="228600" algn="l"/>
                </a:tabLst>
                <a:defRPr>
                  <a:solidFill>
                    <a:schemeClr val="tx1"/>
                  </a:solidFill>
                  <a:latin typeface="Arial" charset="0"/>
                </a:defRPr>
              </a:lvl5pPr>
              <a:lvl6pPr fontAlgn="base">
                <a:spcBef>
                  <a:spcPct val="0"/>
                </a:spcBef>
                <a:spcAft>
                  <a:spcPct val="0"/>
                </a:spcAft>
                <a:tabLst>
                  <a:tab pos="228600" algn="l"/>
                </a:tabLst>
                <a:defRPr>
                  <a:solidFill>
                    <a:schemeClr val="tx1"/>
                  </a:solidFill>
                  <a:latin typeface="Arial" charset="0"/>
                </a:defRPr>
              </a:lvl6pPr>
              <a:lvl7pPr fontAlgn="base">
                <a:spcBef>
                  <a:spcPct val="0"/>
                </a:spcBef>
                <a:spcAft>
                  <a:spcPct val="0"/>
                </a:spcAft>
                <a:tabLst>
                  <a:tab pos="228600" algn="l"/>
                </a:tabLst>
                <a:defRPr>
                  <a:solidFill>
                    <a:schemeClr val="tx1"/>
                  </a:solidFill>
                  <a:latin typeface="Arial" charset="0"/>
                </a:defRPr>
              </a:lvl7pPr>
              <a:lvl8pPr fontAlgn="base">
                <a:spcBef>
                  <a:spcPct val="0"/>
                </a:spcBef>
                <a:spcAft>
                  <a:spcPct val="0"/>
                </a:spcAft>
                <a:tabLst>
                  <a:tab pos="228600" algn="l"/>
                </a:tabLst>
                <a:defRPr>
                  <a:solidFill>
                    <a:schemeClr val="tx1"/>
                  </a:solidFill>
                  <a:latin typeface="Arial" charset="0"/>
                </a:defRPr>
              </a:lvl8pPr>
              <a:lvl9pPr fontAlgn="base">
                <a:spcBef>
                  <a:spcPct val="0"/>
                </a:spcBef>
                <a:spcAft>
                  <a:spcPct val="0"/>
                </a:spcAft>
                <a:tabLst>
                  <a:tab pos="228600" algn="l"/>
                </a:tabLst>
                <a:defRPr>
                  <a:solidFill>
                    <a:schemeClr val="tx1"/>
                  </a:solidFill>
                  <a:latin typeface="Arial" charset="0"/>
                </a:defRPr>
              </a:lvl9pPr>
            </a:lstStyle>
            <a:p>
              <a:pPr marL="228600" marR="0" lvl="0" indent="-228600" algn="l" defTabSz="914400" rtl="0" eaLnBrk="1" fontAlgn="base" latinLnBrk="0" hangingPunct="1">
                <a:lnSpc>
                  <a:spcPct val="85000"/>
                </a:lnSpc>
                <a:spcBef>
                  <a:spcPct val="0"/>
                </a:spcBef>
                <a:spcAft>
                  <a:spcPct val="0"/>
                </a:spcAft>
                <a:buClrTx/>
                <a:buSzTx/>
                <a:buFontTx/>
                <a:buNone/>
                <a:tabLst>
                  <a:tab pos="228600" algn="l"/>
                </a:tabLst>
                <a:defRPr/>
              </a:pPr>
              <a:r>
                <a:rPr kumimoji="0" lang="en-US" b="0" i="0" u="none" strike="noStrike" kern="1200" cap="none" spc="0" normalizeH="0" baseline="0" noProof="0" dirty="0">
                  <a:ln>
                    <a:noFill/>
                  </a:ln>
                  <a:solidFill>
                    <a:schemeClr val="accent3"/>
                  </a:solidFill>
                  <a:effectLst/>
                  <a:uLnTx/>
                  <a:uFillTx/>
                  <a:latin typeface="Arial"/>
                  <a:ea typeface="+mn-ea"/>
                  <a:cs typeface="+mn-cs"/>
                  <a:sym typeface="Wingdings" pitchFamily="2" charset="2"/>
                </a:rPr>
                <a:t></a:t>
              </a:r>
              <a:r>
                <a:rPr kumimoji="0" lang="en-US" sz="1400" b="0" i="0" u="none" strike="noStrike" kern="1200" cap="none" spc="0" normalizeH="0" baseline="0" noProof="0" dirty="0">
                  <a:ln>
                    <a:noFill/>
                  </a:ln>
                  <a:solidFill>
                    <a:srgbClr val="000000"/>
                  </a:solidFill>
                  <a:effectLst/>
                  <a:uLnTx/>
                  <a:uFillTx/>
                  <a:latin typeface="Arial"/>
                  <a:ea typeface="+mn-ea"/>
                  <a:cs typeface="+mn-cs"/>
                </a:rPr>
                <a:t>	32% of AIME between </a:t>
              </a:r>
              <a:r>
                <a:rPr kumimoji="0" lang="en-US" sz="1400" b="1" i="0" u="none" strike="noStrike" kern="1200" cap="none" spc="0" normalizeH="0" baseline="0" noProof="0" dirty="0">
                  <a:ln>
                    <a:noFill/>
                  </a:ln>
                  <a:solidFill>
                    <a:schemeClr val="accent1"/>
                  </a:solidFill>
                  <a:effectLst/>
                  <a:uLnTx/>
                  <a:uFillTx/>
                  <a:latin typeface="Arial"/>
                  <a:ea typeface="+mn-ea"/>
                  <a:cs typeface="+mn-cs"/>
                </a:rPr>
                <a:t>$</a:t>
              </a:r>
              <a:r>
                <a:rPr lang="en-US" sz="1400" b="1" dirty="0">
                  <a:solidFill>
                    <a:schemeClr val="accent1"/>
                  </a:solidFill>
                  <a:latin typeface="Arial"/>
                </a:rPr>
                <a:t>1,115</a:t>
              </a:r>
              <a:r>
                <a:rPr kumimoji="0" lang="en-US" sz="1400" b="0" i="0" u="none" strike="noStrike" kern="1200" cap="none" spc="0" normalizeH="0" baseline="0" noProof="0" dirty="0">
                  <a:ln>
                    <a:noFill/>
                  </a:ln>
                  <a:solidFill>
                    <a:schemeClr val="accent1"/>
                  </a:solidFill>
                  <a:effectLst/>
                  <a:uLnTx/>
                  <a:uFillTx/>
                  <a:latin typeface="Arial"/>
                  <a:ea typeface="+mn-ea"/>
                  <a:cs typeface="+mn-cs"/>
                </a:rPr>
                <a:t> </a:t>
              </a:r>
              <a:r>
                <a:rPr kumimoji="0" lang="en-US" sz="1400" b="0" i="0" u="none" strike="noStrike" kern="1200" cap="none" spc="0" normalizeH="0" baseline="0" noProof="0" dirty="0">
                  <a:ln>
                    <a:noFill/>
                  </a:ln>
                  <a:solidFill>
                    <a:srgbClr val="000000"/>
                  </a:solidFill>
                  <a:effectLst/>
                  <a:uLnTx/>
                  <a:uFillTx/>
                  <a:latin typeface="Arial"/>
                  <a:ea typeface="+mn-ea"/>
                  <a:cs typeface="+mn-cs"/>
                </a:rPr>
                <a:t>and </a:t>
              </a:r>
              <a:r>
                <a:rPr kumimoji="0" lang="en-US" sz="1400" b="1" i="0" u="none" strike="noStrike" kern="1200" cap="none" spc="0" normalizeH="0" baseline="0" noProof="0" dirty="0">
                  <a:ln>
                    <a:noFill/>
                  </a:ln>
                  <a:solidFill>
                    <a:schemeClr val="accent1"/>
                  </a:solidFill>
                  <a:effectLst/>
                  <a:uLnTx/>
                  <a:uFillTx/>
                  <a:latin typeface="Arial"/>
                  <a:ea typeface="+mn-ea"/>
                  <a:cs typeface="+mn-cs"/>
                </a:rPr>
                <a:t>$6,721</a:t>
              </a:r>
            </a:p>
          </p:txBody>
        </p:sp>
      </p:grpSp>
      <p:grpSp>
        <p:nvGrpSpPr>
          <p:cNvPr id="83" name="Group 34">
            <a:extLst>
              <a:ext uri="{FF2B5EF4-FFF2-40B4-BE49-F238E27FC236}">
                <a16:creationId xmlns:a16="http://schemas.microsoft.com/office/drawing/2014/main" id="{E15B6758-4666-46A7-BC78-49E984DBFBCB}"/>
              </a:ext>
            </a:extLst>
          </p:cNvPr>
          <p:cNvGrpSpPr>
            <a:grpSpLocks/>
          </p:cNvGrpSpPr>
          <p:nvPr/>
        </p:nvGrpSpPr>
        <p:grpSpPr bwMode="auto">
          <a:xfrm>
            <a:off x="354926" y="2162731"/>
            <a:ext cx="1937411" cy="521634"/>
            <a:chOff x="1464" y="2166"/>
            <a:chExt cx="1242" cy="560"/>
          </a:xfrm>
        </p:grpSpPr>
        <p:grpSp>
          <p:nvGrpSpPr>
            <p:cNvPr id="84" name="Group 35">
              <a:extLst>
                <a:ext uri="{FF2B5EF4-FFF2-40B4-BE49-F238E27FC236}">
                  <a16:creationId xmlns:a16="http://schemas.microsoft.com/office/drawing/2014/main" id="{678946CF-BD75-4CF0-A8E4-F21DA4DB23C6}"/>
                </a:ext>
              </a:extLst>
            </p:cNvPr>
            <p:cNvGrpSpPr>
              <a:grpSpLocks/>
            </p:cNvGrpSpPr>
            <p:nvPr/>
          </p:nvGrpSpPr>
          <p:grpSpPr bwMode="auto">
            <a:xfrm>
              <a:off x="2526" y="2166"/>
              <a:ext cx="180" cy="438"/>
              <a:chOff x="2526" y="2166"/>
              <a:chExt cx="180" cy="438"/>
            </a:xfrm>
          </p:grpSpPr>
          <p:sp>
            <p:nvSpPr>
              <p:cNvPr id="86" name="AutoShape 36">
                <a:extLst>
                  <a:ext uri="{FF2B5EF4-FFF2-40B4-BE49-F238E27FC236}">
                    <a16:creationId xmlns:a16="http://schemas.microsoft.com/office/drawing/2014/main" id="{7E706C4B-CB34-4904-8DA3-578C03749BC4}"/>
                  </a:ext>
                </a:extLst>
              </p:cNvPr>
              <p:cNvSpPr>
                <a:spLocks/>
              </p:cNvSpPr>
              <p:nvPr/>
            </p:nvSpPr>
            <p:spPr bwMode="auto">
              <a:xfrm>
                <a:off x="2610" y="2166"/>
                <a:ext cx="96" cy="438"/>
              </a:xfrm>
              <a:prstGeom prst="leftBracket">
                <a:avLst>
                  <a:gd name="adj" fmla="val 0"/>
                </a:avLst>
              </a:prstGeom>
              <a:noFill/>
              <a:ln w="12700">
                <a:solidFill>
                  <a:schemeClr val="accent1"/>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b="0" i="0" u="none" strike="noStrike" kern="1200" cap="none" spc="0" normalizeH="0" baseline="0" noProof="0" dirty="0">
                  <a:ln>
                    <a:noFill/>
                  </a:ln>
                  <a:solidFill>
                    <a:srgbClr val="000000"/>
                  </a:solidFill>
                  <a:effectLst/>
                  <a:uLnTx/>
                  <a:uFillTx/>
                  <a:latin typeface="Arial"/>
                  <a:ea typeface="+mn-ea"/>
                  <a:cs typeface="+mn-cs"/>
                </a:endParaRPr>
              </a:p>
            </p:txBody>
          </p:sp>
          <p:sp>
            <p:nvSpPr>
              <p:cNvPr id="87" name="Line 37">
                <a:extLst>
                  <a:ext uri="{FF2B5EF4-FFF2-40B4-BE49-F238E27FC236}">
                    <a16:creationId xmlns:a16="http://schemas.microsoft.com/office/drawing/2014/main" id="{8255E6BA-1B2F-4012-B114-84AC26FBAC3D}"/>
                  </a:ext>
                </a:extLst>
              </p:cNvPr>
              <p:cNvSpPr>
                <a:spLocks noChangeShapeType="1"/>
              </p:cNvSpPr>
              <p:nvPr/>
            </p:nvSpPr>
            <p:spPr bwMode="auto">
              <a:xfrm flipH="1">
                <a:off x="2526" y="2376"/>
                <a:ext cx="84" cy="0"/>
              </a:xfrm>
              <a:prstGeom prst="line">
                <a:avLst/>
              </a:prstGeom>
              <a:noFill/>
              <a:ln w="127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b="0" i="0" u="none" strike="noStrike" kern="1200" cap="none" spc="0" normalizeH="0" baseline="0" noProof="0" dirty="0">
                  <a:ln>
                    <a:noFill/>
                  </a:ln>
                  <a:solidFill>
                    <a:srgbClr val="000000"/>
                  </a:solidFill>
                  <a:effectLst/>
                  <a:uLnTx/>
                  <a:uFillTx/>
                  <a:latin typeface="Arial"/>
                  <a:ea typeface="+mn-ea"/>
                  <a:cs typeface="+mn-cs"/>
                </a:endParaRPr>
              </a:p>
            </p:txBody>
          </p:sp>
        </p:grpSp>
        <p:sp>
          <p:nvSpPr>
            <p:cNvPr id="85" name="Text Box 38">
              <a:extLst>
                <a:ext uri="{FF2B5EF4-FFF2-40B4-BE49-F238E27FC236}">
                  <a16:creationId xmlns:a16="http://schemas.microsoft.com/office/drawing/2014/main" id="{3DEB69DA-94F1-4FC1-8A1C-B16AE422BF16}"/>
                </a:ext>
              </a:extLst>
            </p:cNvPr>
            <p:cNvSpPr txBox="1">
              <a:spLocks noChangeArrowheads="1"/>
            </p:cNvSpPr>
            <p:nvPr/>
          </p:nvSpPr>
          <p:spPr bwMode="auto">
            <a:xfrm>
              <a:off x="1464" y="2178"/>
              <a:ext cx="1050" cy="54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28600" indent="-228600" algn="l">
                <a:tabLst>
                  <a:tab pos="228600" algn="l"/>
                </a:tabLst>
                <a:defRPr>
                  <a:solidFill>
                    <a:schemeClr val="tx1"/>
                  </a:solidFill>
                  <a:latin typeface="Arial" charset="0"/>
                </a:defRPr>
              </a:lvl1pPr>
              <a:lvl2pPr algn="l">
                <a:tabLst>
                  <a:tab pos="228600" algn="l"/>
                </a:tabLst>
                <a:defRPr>
                  <a:solidFill>
                    <a:schemeClr val="tx1"/>
                  </a:solidFill>
                  <a:latin typeface="Arial" charset="0"/>
                </a:defRPr>
              </a:lvl2pPr>
              <a:lvl3pPr algn="l">
                <a:tabLst>
                  <a:tab pos="228600" algn="l"/>
                </a:tabLst>
                <a:defRPr>
                  <a:solidFill>
                    <a:schemeClr val="tx1"/>
                  </a:solidFill>
                  <a:latin typeface="Arial" charset="0"/>
                </a:defRPr>
              </a:lvl3pPr>
              <a:lvl4pPr algn="l">
                <a:tabLst>
                  <a:tab pos="228600" algn="l"/>
                </a:tabLst>
                <a:defRPr>
                  <a:solidFill>
                    <a:schemeClr val="tx1"/>
                  </a:solidFill>
                  <a:latin typeface="Arial" charset="0"/>
                </a:defRPr>
              </a:lvl4pPr>
              <a:lvl5pPr algn="l">
                <a:tabLst>
                  <a:tab pos="228600" algn="l"/>
                </a:tabLst>
                <a:defRPr>
                  <a:solidFill>
                    <a:schemeClr val="tx1"/>
                  </a:solidFill>
                  <a:latin typeface="Arial" charset="0"/>
                </a:defRPr>
              </a:lvl5pPr>
              <a:lvl6pPr fontAlgn="base">
                <a:spcBef>
                  <a:spcPct val="0"/>
                </a:spcBef>
                <a:spcAft>
                  <a:spcPct val="0"/>
                </a:spcAft>
                <a:tabLst>
                  <a:tab pos="228600" algn="l"/>
                </a:tabLst>
                <a:defRPr>
                  <a:solidFill>
                    <a:schemeClr val="tx1"/>
                  </a:solidFill>
                  <a:latin typeface="Arial" charset="0"/>
                </a:defRPr>
              </a:lvl6pPr>
              <a:lvl7pPr fontAlgn="base">
                <a:spcBef>
                  <a:spcPct val="0"/>
                </a:spcBef>
                <a:spcAft>
                  <a:spcPct val="0"/>
                </a:spcAft>
                <a:tabLst>
                  <a:tab pos="228600" algn="l"/>
                </a:tabLst>
                <a:defRPr>
                  <a:solidFill>
                    <a:schemeClr val="tx1"/>
                  </a:solidFill>
                  <a:latin typeface="Arial" charset="0"/>
                </a:defRPr>
              </a:lvl7pPr>
              <a:lvl8pPr fontAlgn="base">
                <a:spcBef>
                  <a:spcPct val="0"/>
                </a:spcBef>
                <a:spcAft>
                  <a:spcPct val="0"/>
                </a:spcAft>
                <a:tabLst>
                  <a:tab pos="228600" algn="l"/>
                </a:tabLst>
                <a:defRPr>
                  <a:solidFill>
                    <a:schemeClr val="tx1"/>
                  </a:solidFill>
                  <a:latin typeface="Arial" charset="0"/>
                </a:defRPr>
              </a:lvl8pPr>
              <a:lvl9pPr fontAlgn="base">
                <a:spcBef>
                  <a:spcPct val="0"/>
                </a:spcBef>
                <a:spcAft>
                  <a:spcPct val="0"/>
                </a:spcAft>
                <a:tabLst>
                  <a:tab pos="228600" algn="l"/>
                </a:tabLst>
                <a:defRPr>
                  <a:solidFill>
                    <a:schemeClr val="tx1"/>
                  </a:solidFill>
                  <a:latin typeface="Arial" charset="0"/>
                </a:defRPr>
              </a:lvl9pPr>
            </a:lstStyle>
            <a:p>
              <a:pPr marL="228600" marR="0" lvl="0" indent="-228600" algn="l" defTabSz="914400" rtl="0" eaLnBrk="1" fontAlgn="base" latinLnBrk="0" hangingPunct="1">
                <a:lnSpc>
                  <a:spcPct val="85000"/>
                </a:lnSpc>
                <a:spcBef>
                  <a:spcPct val="0"/>
                </a:spcBef>
                <a:spcAft>
                  <a:spcPct val="0"/>
                </a:spcAft>
                <a:buClrTx/>
                <a:buSzTx/>
                <a:buFontTx/>
                <a:buNone/>
                <a:tabLst>
                  <a:tab pos="228600" algn="l"/>
                </a:tabLst>
                <a:defRPr/>
              </a:pPr>
              <a:r>
                <a:rPr kumimoji="0" lang="en-US" b="0" i="0" u="none" strike="noStrike" kern="1200" cap="none" spc="0" normalizeH="0" baseline="0" noProof="0" dirty="0">
                  <a:ln>
                    <a:noFill/>
                  </a:ln>
                  <a:solidFill>
                    <a:schemeClr val="accent3"/>
                  </a:solidFill>
                  <a:effectLst/>
                  <a:uLnTx/>
                  <a:uFillTx/>
                  <a:latin typeface="Arial"/>
                  <a:ea typeface="+mn-ea"/>
                  <a:cs typeface="+mn-cs"/>
                  <a:sym typeface="Wingdings" pitchFamily="2" charset="2"/>
                </a:rPr>
                <a:t></a:t>
              </a:r>
              <a:r>
                <a:rPr kumimoji="0" lang="en-US" sz="1400" b="0" i="0" u="none" strike="noStrike" kern="1200" cap="none" spc="0" normalizeH="0" baseline="0" noProof="0" dirty="0">
                  <a:ln>
                    <a:noFill/>
                  </a:ln>
                  <a:solidFill>
                    <a:srgbClr val="000000"/>
                  </a:solidFill>
                  <a:effectLst/>
                  <a:uLnTx/>
                  <a:uFillTx/>
                  <a:latin typeface="Arial"/>
                  <a:ea typeface="+mn-ea"/>
                  <a:cs typeface="+mn-cs"/>
                </a:rPr>
                <a:t>	15% of AIME over</a:t>
              </a:r>
              <a:r>
                <a:rPr kumimoji="0" lang="en-US" sz="1400" b="0" i="0" u="none" strike="noStrike" kern="1200" cap="none" spc="0" normalizeH="0" baseline="0" noProof="0" dirty="0">
                  <a:ln>
                    <a:noFill/>
                  </a:ln>
                  <a:solidFill>
                    <a:schemeClr val="accent3"/>
                  </a:solidFill>
                  <a:effectLst/>
                  <a:uLnTx/>
                  <a:uFillTx/>
                  <a:latin typeface="Arial"/>
                  <a:ea typeface="+mn-ea"/>
                  <a:cs typeface="+mn-cs"/>
                </a:rPr>
                <a:t> </a:t>
              </a:r>
              <a:r>
                <a:rPr kumimoji="0" lang="en-US" sz="1400" b="1" i="0" u="none" strike="noStrike" kern="1200" cap="none" spc="0" normalizeH="0" baseline="0" noProof="0" dirty="0">
                  <a:ln>
                    <a:noFill/>
                  </a:ln>
                  <a:solidFill>
                    <a:schemeClr val="accent1"/>
                  </a:solidFill>
                  <a:effectLst/>
                  <a:uLnTx/>
                  <a:uFillTx/>
                  <a:latin typeface="Arial"/>
                  <a:ea typeface="+mn-ea"/>
                  <a:cs typeface="+mn-cs"/>
                </a:rPr>
                <a:t>$6,721</a:t>
              </a:r>
            </a:p>
          </p:txBody>
        </p:sp>
      </p:grpSp>
      <p:sp>
        <p:nvSpPr>
          <p:cNvPr id="125" name="Text Box 45">
            <a:extLst>
              <a:ext uri="{FF2B5EF4-FFF2-40B4-BE49-F238E27FC236}">
                <a16:creationId xmlns:a16="http://schemas.microsoft.com/office/drawing/2014/main" id="{792CEC35-76C7-4FD0-B751-5EFBED8B10E6}"/>
              </a:ext>
            </a:extLst>
          </p:cNvPr>
          <p:cNvSpPr txBox="1">
            <a:spLocks noChangeArrowheads="1"/>
          </p:cNvSpPr>
          <p:nvPr/>
        </p:nvSpPr>
        <p:spPr bwMode="auto">
          <a:xfrm>
            <a:off x="3134389" y="4340927"/>
            <a:ext cx="2889414" cy="60503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mj-lt"/>
                <a:ea typeface="+mn-ea"/>
                <a:cs typeface="+mn-cs"/>
              </a:rPr>
              <a:t>Average Indexed Monthly Earnings (AIME)</a:t>
            </a:r>
          </a:p>
        </p:txBody>
      </p:sp>
      <p:sp>
        <p:nvSpPr>
          <p:cNvPr id="126" name="Text Box 46">
            <a:extLst>
              <a:ext uri="{FF2B5EF4-FFF2-40B4-BE49-F238E27FC236}">
                <a16:creationId xmlns:a16="http://schemas.microsoft.com/office/drawing/2014/main" id="{4FA3CCAC-DC4A-4C2C-B7BD-73B7050FB4A4}"/>
              </a:ext>
            </a:extLst>
          </p:cNvPr>
          <p:cNvSpPr txBox="1">
            <a:spLocks noChangeArrowheads="1"/>
          </p:cNvSpPr>
          <p:nvPr/>
        </p:nvSpPr>
        <p:spPr bwMode="auto">
          <a:xfrm rot="5400000">
            <a:off x="5906408" y="2800358"/>
            <a:ext cx="2324634" cy="60503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mj-lt"/>
                <a:ea typeface="+mn-ea"/>
                <a:cs typeface="+mn-cs"/>
              </a:rPr>
              <a:t>Primary Insurance Amount (PIA)</a:t>
            </a:r>
          </a:p>
        </p:txBody>
      </p:sp>
      <p:sp>
        <p:nvSpPr>
          <p:cNvPr id="128" name="AutoShape 47">
            <a:extLst>
              <a:ext uri="{FF2B5EF4-FFF2-40B4-BE49-F238E27FC236}">
                <a16:creationId xmlns:a16="http://schemas.microsoft.com/office/drawing/2014/main" id="{3DF7DACE-22B3-4F1A-A976-7420249AB556}"/>
              </a:ext>
            </a:extLst>
          </p:cNvPr>
          <p:cNvSpPr>
            <a:spLocks noChangeArrowheads="1"/>
          </p:cNvSpPr>
          <p:nvPr/>
        </p:nvSpPr>
        <p:spPr bwMode="auto">
          <a:xfrm>
            <a:off x="2676479" y="2779307"/>
            <a:ext cx="968705" cy="367440"/>
          </a:xfrm>
          <a:prstGeom prst="wedgeRectCallout">
            <a:avLst>
              <a:gd name="adj1" fmla="val -16093"/>
              <a:gd name="adj2" fmla="val 123486"/>
            </a:avLst>
          </a:prstGeom>
          <a:solidFill>
            <a:schemeClr val="accent3"/>
          </a:solidFill>
          <a:ln w="38100" algn="ctr">
            <a:solidFill>
              <a:schemeClr val="accent3"/>
            </a:solidFill>
            <a:miter lim="800000"/>
            <a:headEnd/>
            <a:tailEnd/>
          </a:ln>
          <a:effectLst/>
        </p:spPr>
        <p:txBody>
          <a:bodyPr anchor="ctr"/>
          <a:lstStyle/>
          <a:p>
            <a:pPr marL="0" marR="0" lvl="0" indent="0" algn="ctr" defTabSz="914400" rtl="0" eaLnBrk="1" fontAlgn="base" latinLnBrk="0" hangingPunct="1">
              <a:lnSpc>
                <a:spcPct val="85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Rockwell" panose="02060603020205020403" pitchFamily="18" charset="0"/>
                <a:ea typeface="+mn-ea"/>
                <a:cs typeface="+mn-cs"/>
              </a:rPr>
              <a:t>First</a:t>
            </a:r>
            <a:r>
              <a:rPr kumimoji="0" lang="en-US" sz="1000" b="0" i="0" u="none" strike="noStrike" kern="1200" cap="none" spc="0" normalizeH="0" baseline="0" noProof="0" dirty="0">
                <a:ln>
                  <a:noFill/>
                </a:ln>
                <a:solidFill>
                  <a:srgbClr val="FFFFFF"/>
                </a:solidFill>
                <a:effectLst/>
                <a:uLnTx/>
                <a:uFillTx/>
                <a:latin typeface="Rockwell" panose="02060603020205020403" pitchFamily="18" charset="0"/>
                <a:ea typeface="+mn-ea"/>
                <a:cs typeface="+mn-cs"/>
              </a:rPr>
              <a:t> </a:t>
            </a:r>
            <a:br>
              <a:rPr kumimoji="0" lang="en-US" sz="1000" b="0" i="0" u="none" strike="noStrike" kern="1200" cap="none" spc="0" normalizeH="0" baseline="0" noProof="0" dirty="0">
                <a:ln>
                  <a:noFill/>
                </a:ln>
                <a:solidFill>
                  <a:srgbClr val="FFFFFF"/>
                </a:solidFill>
                <a:effectLst/>
                <a:uLnTx/>
                <a:uFillTx/>
                <a:latin typeface="Rockwell" panose="02060603020205020403" pitchFamily="18" charset="0"/>
                <a:ea typeface="+mn-ea"/>
                <a:cs typeface="+mn-cs"/>
              </a:rPr>
            </a:br>
            <a:r>
              <a:rPr kumimoji="0" lang="en-US" sz="1000" b="0" i="0" u="none" strike="noStrike" kern="1200" cap="none" spc="0" normalizeH="0" baseline="0" noProof="0" dirty="0">
                <a:ln>
                  <a:noFill/>
                </a:ln>
                <a:solidFill>
                  <a:srgbClr val="FFFFFF"/>
                </a:solidFill>
                <a:effectLst/>
                <a:uLnTx/>
                <a:uFillTx/>
                <a:latin typeface="Rockwell" panose="02060603020205020403" pitchFamily="18" charset="0"/>
                <a:ea typeface="+mn-ea"/>
                <a:cs typeface="+mn-cs"/>
              </a:rPr>
              <a:t>bend point</a:t>
            </a:r>
          </a:p>
        </p:txBody>
      </p:sp>
      <p:sp>
        <p:nvSpPr>
          <p:cNvPr id="129" name="AutoShape 48">
            <a:extLst>
              <a:ext uri="{FF2B5EF4-FFF2-40B4-BE49-F238E27FC236}">
                <a16:creationId xmlns:a16="http://schemas.microsoft.com/office/drawing/2014/main" id="{12A506AB-41F1-4757-83C0-1D2AC0C3E925}"/>
              </a:ext>
            </a:extLst>
          </p:cNvPr>
          <p:cNvSpPr>
            <a:spLocks noChangeArrowheads="1"/>
          </p:cNvSpPr>
          <p:nvPr/>
        </p:nvSpPr>
        <p:spPr bwMode="auto">
          <a:xfrm>
            <a:off x="5048136" y="1735443"/>
            <a:ext cx="1060566" cy="367440"/>
          </a:xfrm>
          <a:prstGeom prst="wedgeRectCallout">
            <a:avLst>
              <a:gd name="adj1" fmla="val 4593"/>
              <a:gd name="adj2" fmla="val 114394"/>
            </a:avLst>
          </a:prstGeom>
          <a:solidFill>
            <a:schemeClr val="accent3"/>
          </a:solidFill>
          <a:ln w="38100" algn="ctr">
            <a:solidFill>
              <a:schemeClr val="accent3"/>
            </a:solidFill>
            <a:miter lim="800000"/>
            <a:headEnd/>
            <a:tailEnd/>
          </a:ln>
          <a:effectLst/>
        </p:spPr>
        <p:txBody>
          <a:bodyPr anchor="ctr"/>
          <a:lstStyle/>
          <a:p>
            <a:pPr marL="0" marR="0" lvl="0" indent="0" algn="ctr" defTabSz="914400" rtl="0" eaLnBrk="1" fontAlgn="base" latinLnBrk="0" hangingPunct="1">
              <a:lnSpc>
                <a:spcPct val="85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Rockwell" panose="02060603020205020403" pitchFamily="18" charset="0"/>
                <a:ea typeface="+mn-ea"/>
                <a:cs typeface="+mn-cs"/>
              </a:rPr>
              <a:t>Second</a:t>
            </a:r>
            <a:r>
              <a:rPr kumimoji="0" lang="en-US" sz="1000" b="0" i="0" u="none" strike="noStrike" kern="1200" cap="none" spc="0" normalizeH="0" baseline="0" noProof="0" dirty="0">
                <a:ln>
                  <a:noFill/>
                </a:ln>
                <a:solidFill>
                  <a:srgbClr val="FFFFFF"/>
                </a:solidFill>
                <a:effectLst/>
                <a:uLnTx/>
                <a:uFillTx/>
                <a:latin typeface="Rockwell" panose="02060603020205020403" pitchFamily="18" charset="0"/>
                <a:ea typeface="+mn-ea"/>
                <a:cs typeface="+mn-cs"/>
              </a:rPr>
              <a:t> </a:t>
            </a:r>
            <a:br>
              <a:rPr kumimoji="0" lang="en-US" sz="1000" b="0" i="0" u="none" strike="noStrike" kern="1200" cap="none" spc="0" normalizeH="0" baseline="0" noProof="0" dirty="0">
                <a:ln>
                  <a:noFill/>
                </a:ln>
                <a:solidFill>
                  <a:srgbClr val="FFFFFF"/>
                </a:solidFill>
                <a:effectLst/>
                <a:uLnTx/>
                <a:uFillTx/>
                <a:latin typeface="Rockwell" panose="02060603020205020403" pitchFamily="18" charset="0"/>
                <a:ea typeface="+mn-ea"/>
                <a:cs typeface="+mn-cs"/>
              </a:rPr>
            </a:br>
            <a:r>
              <a:rPr kumimoji="0" lang="en-US" sz="1000" b="0" i="0" u="none" strike="noStrike" kern="1200" cap="none" spc="0" normalizeH="0" baseline="0" noProof="0" dirty="0">
                <a:ln>
                  <a:noFill/>
                </a:ln>
                <a:solidFill>
                  <a:srgbClr val="FFFFFF"/>
                </a:solidFill>
                <a:effectLst/>
                <a:uLnTx/>
                <a:uFillTx/>
                <a:latin typeface="Rockwell" panose="02060603020205020403" pitchFamily="18" charset="0"/>
                <a:ea typeface="+mn-ea"/>
                <a:cs typeface="+mn-cs"/>
              </a:rPr>
              <a:t>bend point</a:t>
            </a:r>
          </a:p>
        </p:txBody>
      </p:sp>
    </p:spTree>
    <p:extLst>
      <p:ext uri="{BB962C8B-B14F-4D97-AF65-F5344CB8AC3E}">
        <p14:creationId xmlns:p14="http://schemas.microsoft.com/office/powerpoint/2010/main" val="1647957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5"/>
                                        </p:tgtEl>
                                        <p:attrNameLst>
                                          <p:attrName>style.visibility</p:attrName>
                                        </p:attrNameLst>
                                      </p:cBhvr>
                                      <p:to>
                                        <p:strVal val="visible"/>
                                      </p:to>
                                    </p:set>
                                    <p:animEffect transition="in" filter="fade">
                                      <p:cBhvr>
                                        <p:cTn id="12" dur="1000"/>
                                        <p:tgtEl>
                                          <p:spTgt spid="5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26"/>
                                        </p:tgtEl>
                                        <p:attrNameLst>
                                          <p:attrName>style.visibility</p:attrName>
                                        </p:attrNameLst>
                                      </p:cBhvr>
                                      <p:to>
                                        <p:strVal val="visible"/>
                                      </p:to>
                                    </p:set>
                                    <p:animEffect transition="in" filter="fade">
                                      <p:cBhvr>
                                        <p:cTn id="15" dur="1000"/>
                                        <p:tgtEl>
                                          <p:spTgt spid="12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25"/>
                                        </p:tgtEl>
                                        <p:attrNameLst>
                                          <p:attrName>style.visibility</p:attrName>
                                        </p:attrNameLst>
                                      </p:cBhvr>
                                      <p:to>
                                        <p:strVal val="visible"/>
                                      </p:to>
                                    </p:set>
                                    <p:animEffect transition="in" filter="fade">
                                      <p:cBhvr>
                                        <p:cTn id="18" dur="1000"/>
                                        <p:tgtEl>
                                          <p:spTgt spid="125"/>
                                        </p:tgtEl>
                                      </p:cBhvr>
                                    </p:animEffect>
                                  </p:childTnLst>
                                </p:cTn>
                              </p:par>
                            </p:childTnLst>
                          </p:cTn>
                        </p:par>
                        <p:par>
                          <p:cTn id="19" fill="hold">
                            <p:stCondLst>
                              <p:cond delay="1000"/>
                            </p:stCondLst>
                            <p:childTnLst>
                              <p:par>
                                <p:cTn id="20" presetID="22" presetClass="entr" presetSubtype="4" fill="hold" nodeType="afterEffect">
                                  <p:stCondLst>
                                    <p:cond delay="0"/>
                                  </p:stCondLst>
                                  <p:childTnLst>
                                    <p:set>
                                      <p:cBhvr>
                                        <p:cTn id="21" dur="1" fill="hold">
                                          <p:stCondLst>
                                            <p:cond delay="0"/>
                                          </p:stCondLst>
                                        </p:cTn>
                                        <p:tgtEl>
                                          <p:spTgt spid="67"/>
                                        </p:tgtEl>
                                        <p:attrNameLst>
                                          <p:attrName>style.visibility</p:attrName>
                                        </p:attrNameLst>
                                      </p:cBhvr>
                                      <p:to>
                                        <p:strVal val="visible"/>
                                      </p:to>
                                    </p:set>
                                    <p:animEffect transition="in" filter="wipe(down)">
                                      <p:cBhvr>
                                        <p:cTn id="22" dur="1000"/>
                                        <p:tgtEl>
                                          <p:spTgt spid="67"/>
                                        </p:tgtEl>
                                      </p:cBhvr>
                                    </p:animEffect>
                                  </p:childTnLst>
                                </p:cTn>
                              </p:par>
                            </p:childTnLst>
                          </p:cTn>
                        </p:par>
                        <p:par>
                          <p:cTn id="23" fill="hold">
                            <p:stCondLst>
                              <p:cond delay="2000"/>
                            </p:stCondLst>
                            <p:childTnLst>
                              <p:par>
                                <p:cTn id="24" presetID="42" presetClass="entr" presetSubtype="0" fill="hold" nodeType="afterEffect">
                                  <p:stCondLst>
                                    <p:cond delay="0"/>
                                  </p:stCondLst>
                                  <p:childTnLst>
                                    <p:set>
                                      <p:cBhvr>
                                        <p:cTn id="25" dur="1" fill="hold">
                                          <p:stCondLst>
                                            <p:cond delay="0"/>
                                          </p:stCondLst>
                                        </p:cTn>
                                        <p:tgtEl>
                                          <p:spTgt spid="73"/>
                                        </p:tgtEl>
                                        <p:attrNameLst>
                                          <p:attrName>style.visibility</p:attrName>
                                        </p:attrNameLst>
                                      </p:cBhvr>
                                      <p:to>
                                        <p:strVal val="visible"/>
                                      </p:to>
                                    </p:set>
                                    <p:animEffect transition="in" filter="fade">
                                      <p:cBhvr>
                                        <p:cTn id="26" dur="1000"/>
                                        <p:tgtEl>
                                          <p:spTgt spid="73"/>
                                        </p:tgtEl>
                                      </p:cBhvr>
                                    </p:animEffect>
                                    <p:anim calcmode="lin" valueType="num">
                                      <p:cBhvr>
                                        <p:cTn id="27" dur="1000" fill="hold"/>
                                        <p:tgtEl>
                                          <p:spTgt spid="73"/>
                                        </p:tgtEl>
                                        <p:attrNameLst>
                                          <p:attrName>ppt_x</p:attrName>
                                        </p:attrNameLst>
                                      </p:cBhvr>
                                      <p:tavLst>
                                        <p:tav tm="0">
                                          <p:val>
                                            <p:strVal val="#ppt_x"/>
                                          </p:val>
                                        </p:tav>
                                        <p:tav tm="100000">
                                          <p:val>
                                            <p:strVal val="#ppt_x"/>
                                          </p:val>
                                        </p:tav>
                                      </p:tavLst>
                                    </p:anim>
                                    <p:anim calcmode="lin" valueType="num">
                                      <p:cBhvr>
                                        <p:cTn id="28" dur="1000" fill="hold"/>
                                        <p:tgtEl>
                                          <p:spTgt spid="73"/>
                                        </p:tgtEl>
                                        <p:attrNameLst>
                                          <p:attrName>ppt_y</p:attrName>
                                        </p:attrNameLst>
                                      </p:cBhvr>
                                      <p:tavLst>
                                        <p:tav tm="0">
                                          <p:val>
                                            <p:strVal val="#ppt_y+.1"/>
                                          </p:val>
                                        </p:tav>
                                        <p:tav tm="100000">
                                          <p:val>
                                            <p:strVal val="#ppt_y"/>
                                          </p:val>
                                        </p:tav>
                                      </p:tavLst>
                                    </p:anim>
                                  </p:childTnLst>
                                </p:cTn>
                              </p:par>
                            </p:childTnLst>
                          </p:cTn>
                        </p:par>
                        <p:par>
                          <p:cTn id="29" fill="hold">
                            <p:stCondLst>
                              <p:cond delay="3000"/>
                            </p:stCondLst>
                            <p:childTnLst>
                              <p:par>
                                <p:cTn id="30" presetID="10" presetClass="entr" presetSubtype="0" fill="hold" grpId="0" nodeType="afterEffect">
                                  <p:stCondLst>
                                    <p:cond delay="0"/>
                                  </p:stCondLst>
                                  <p:childTnLst>
                                    <p:set>
                                      <p:cBhvr>
                                        <p:cTn id="31" dur="1" fill="hold">
                                          <p:stCondLst>
                                            <p:cond delay="0"/>
                                          </p:stCondLst>
                                        </p:cTn>
                                        <p:tgtEl>
                                          <p:spTgt spid="128"/>
                                        </p:tgtEl>
                                        <p:attrNameLst>
                                          <p:attrName>style.visibility</p:attrName>
                                        </p:attrNameLst>
                                      </p:cBhvr>
                                      <p:to>
                                        <p:strVal val="visible"/>
                                      </p:to>
                                    </p:set>
                                    <p:animEffect transition="in" filter="fade">
                                      <p:cBhvr>
                                        <p:cTn id="32" dur="1000"/>
                                        <p:tgtEl>
                                          <p:spTgt spid="12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8"/>
                                        </p:tgtEl>
                                        <p:attrNameLst>
                                          <p:attrName>style.visibility</p:attrName>
                                        </p:attrNameLst>
                                      </p:cBhvr>
                                      <p:to>
                                        <p:strVal val="visible"/>
                                      </p:to>
                                    </p:set>
                                    <p:animEffect transition="in" filter="fade">
                                      <p:cBhvr>
                                        <p:cTn id="37" dur="1000"/>
                                        <p:tgtEl>
                                          <p:spTgt spid="78"/>
                                        </p:tgtEl>
                                      </p:cBhvr>
                                    </p:animEffect>
                                  </p:childTnLst>
                                </p:cTn>
                              </p:par>
                            </p:childTnLst>
                          </p:cTn>
                        </p:par>
                        <p:par>
                          <p:cTn id="38" fill="hold">
                            <p:stCondLst>
                              <p:cond delay="1000"/>
                            </p:stCondLst>
                            <p:childTnLst>
                              <p:par>
                                <p:cTn id="39" presetID="10" presetClass="entr" presetSubtype="0" fill="hold" grpId="0" nodeType="afterEffect">
                                  <p:stCondLst>
                                    <p:cond delay="0"/>
                                  </p:stCondLst>
                                  <p:childTnLst>
                                    <p:set>
                                      <p:cBhvr>
                                        <p:cTn id="40" dur="1" fill="hold">
                                          <p:stCondLst>
                                            <p:cond delay="0"/>
                                          </p:stCondLst>
                                        </p:cTn>
                                        <p:tgtEl>
                                          <p:spTgt spid="129"/>
                                        </p:tgtEl>
                                        <p:attrNameLst>
                                          <p:attrName>style.visibility</p:attrName>
                                        </p:attrNameLst>
                                      </p:cBhvr>
                                      <p:to>
                                        <p:strVal val="visible"/>
                                      </p:to>
                                    </p:set>
                                    <p:animEffect transition="in" filter="fade">
                                      <p:cBhvr>
                                        <p:cTn id="41" dur="1000"/>
                                        <p:tgtEl>
                                          <p:spTgt spid="129"/>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83"/>
                                        </p:tgtEl>
                                        <p:attrNameLst>
                                          <p:attrName>style.visibility</p:attrName>
                                        </p:attrNameLst>
                                      </p:cBhvr>
                                      <p:to>
                                        <p:strVal val="visible"/>
                                      </p:to>
                                    </p:set>
                                    <p:animEffect transition="in" filter="fade">
                                      <p:cBhvr>
                                        <p:cTn id="46" dur="500"/>
                                        <p:tgtEl>
                                          <p:spTgt spid="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125" grpId="0"/>
      <p:bldP spid="126" grpId="0"/>
      <p:bldP spid="128" grpId="0" animBg="1"/>
      <p:bldP spid="129" grpId="0" animBg="1"/>
    </p:bld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B767D4E4-A6B6-E349-A4CF-0EF658714E8C}"/>
              </a:ext>
            </a:extLst>
          </p:cNvPr>
          <p:cNvSpPr/>
          <p:nvPr/>
        </p:nvSpPr>
        <p:spPr>
          <a:xfrm>
            <a:off x="7119645" y="0"/>
            <a:ext cx="3054350" cy="57508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Freeform 5"/>
          <p:cNvSpPr>
            <a:spLocks/>
          </p:cNvSpPr>
          <p:nvPr/>
        </p:nvSpPr>
        <p:spPr bwMode="auto">
          <a:xfrm flipH="1" flipV="1">
            <a:off x="3976040" y="0"/>
            <a:ext cx="4879202" cy="5741346"/>
          </a:xfrm>
          <a:custGeom>
            <a:avLst/>
            <a:gdLst>
              <a:gd name="T0" fmla="*/ 3752 w 3752"/>
              <a:gd name="T1" fmla="*/ 4345 h 4345"/>
              <a:gd name="T2" fmla="*/ 0 w 3752"/>
              <a:gd name="T3" fmla="*/ 4345 h 4345"/>
              <a:gd name="T4" fmla="*/ 1094 w 3752"/>
              <a:gd name="T5" fmla="*/ 0 h 4345"/>
              <a:gd name="T6" fmla="*/ 3752 w 3752"/>
              <a:gd name="T7" fmla="*/ 0 h 4345"/>
              <a:gd name="T8" fmla="*/ 3752 w 3752"/>
              <a:gd name="T9" fmla="*/ 4345 h 4345"/>
              <a:gd name="connsiteX0" fmla="*/ 7771 w 10000"/>
              <a:gd name="connsiteY0" fmla="*/ 10000 h 10000"/>
              <a:gd name="connsiteX1" fmla="*/ 0 w 10000"/>
              <a:gd name="connsiteY1" fmla="*/ 10000 h 10000"/>
              <a:gd name="connsiteX2" fmla="*/ 2916 w 10000"/>
              <a:gd name="connsiteY2" fmla="*/ 0 h 10000"/>
              <a:gd name="connsiteX3" fmla="*/ 10000 w 10000"/>
              <a:gd name="connsiteY3" fmla="*/ 0 h 10000"/>
              <a:gd name="connsiteX4" fmla="*/ 7771 w 10000"/>
              <a:gd name="connsiteY4" fmla="*/ 10000 h 10000"/>
              <a:gd name="connsiteX0" fmla="*/ 7771 w 8754"/>
              <a:gd name="connsiteY0" fmla="*/ 10000 h 10000"/>
              <a:gd name="connsiteX1" fmla="*/ 0 w 8754"/>
              <a:gd name="connsiteY1" fmla="*/ 10000 h 10000"/>
              <a:gd name="connsiteX2" fmla="*/ 2916 w 8754"/>
              <a:gd name="connsiteY2" fmla="*/ 0 h 10000"/>
              <a:gd name="connsiteX3" fmla="*/ 8754 w 8754"/>
              <a:gd name="connsiteY3" fmla="*/ 11 h 10000"/>
              <a:gd name="connsiteX4" fmla="*/ 7771 w 8754"/>
              <a:gd name="connsiteY4" fmla="*/ 1000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54" h="10000">
                <a:moveTo>
                  <a:pt x="7771" y="10000"/>
                </a:moveTo>
                <a:lnTo>
                  <a:pt x="0" y="10000"/>
                </a:lnTo>
                <a:lnTo>
                  <a:pt x="2916" y="0"/>
                </a:lnTo>
                <a:lnTo>
                  <a:pt x="8754" y="11"/>
                </a:lnTo>
                <a:lnTo>
                  <a:pt x="7771" y="10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sp>
        <p:nvSpPr>
          <p:cNvPr id="6" name="Title 5"/>
          <p:cNvSpPr>
            <a:spLocks noGrp="1"/>
          </p:cNvSpPr>
          <p:nvPr>
            <p:ph type="title"/>
          </p:nvPr>
        </p:nvSpPr>
        <p:spPr>
          <a:xfrm>
            <a:off x="430389" y="108984"/>
            <a:ext cx="4678149" cy="501385"/>
          </a:xfrm>
        </p:spPr>
        <p:txBody>
          <a:bodyPr/>
          <a:lstStyle/>
          <a:p>
            <a:r>
              <a:rPr lang="en-US" b="0" dirty="0"/>
              <a:t>A Sample Benefit Calculation</a:t>
            </a:r>
            <a:endParaRPr lang="en-US" sz="1800" b="0" baseline="30000" dirty="0"/>
          </a:p>
        </p:txBody>
      </p:sp>
      <p:sp>
        <p:nvSpPr>
          <p:cNvPr id="53" name="Slide Number Placeholder 2"/>
          <p:cNvSpPr>
            <a:spLocks noGrp="1"/>
          </p:cNvSpPr>
          <p:nvPr>
            <p:ph type="sldNum" sz="quarter" idx="4"/>
          </p:nvPr>
        </p:nvSpPr>
        <p:spPr>
          <a:xfrm>
            <a:off x="408824" y="5343266"/>
            <a:ext cx="217488" cy="303212"/>
          </a:xfrm>
        </p:spPr>
        <p:txBody>
          <a:bodyPr/>
          <a:lstStyle>
            <a:lvl1pPr>
              <a:defRPr lang="en-US" sz="1050" smtClean="0"/>
            </a:lvl1pPr>
          </a:lstStyle>
          <a:p>
            <a:pPr lvl="0"/>
            <a:fld id="{B086DA8C-2EC5-4397-8842-B74E3AC9ED83}" type="slidenum">
              <a:rPr lang="en-US" noProof="0" smtClean="0"/>
              <a:pPr lvl="0"/>
              <a:t>21</a:t>
            </a:fld>
            <a:endParaRPr lang="en-US" noProof="0" dirty="0"/>
          </a:p>
        </p:txBody>
      </p:sp>
      <p:pic>
        <p:nvPicPr>
          <p:cNvPr id="108" name="Picture 107">
            <a:extLst>
              <a:ext uri="{FF2B5EF4-FFF2-40B4-BE49-F238E27FC236}">
                <a16:creationId xmlns:a16="http://schemas.microsoft.com/office/drawing/2014/main" id="{A0B00D2C-9DE1-844F-82DC-058A0EEE6BC9}"/>
              </a:ext>
            </a:extLst>
          </p:cNvPr>
          <p:cNvPicPr>
            <a:picLocks noChangeAspect="1"/>
          </p:cNvPicPr>
          <p:nvPr/>
        </p:nvPicPr>
        <p:blipFill rotWithShape="1">
          <a:blip r:embed="rId3"/>
          <a:srcRect l="17037"/>
          <a:stretch/>
        </p:blipFill>
        <p:spPr>
          <a:xfrm>
            <a:off x="8661400" y="5312933"/>
            <a:ext cx="1199252" cy="196728"/>
          </a:xfrm>
          <a:prstGeom prst="rect">
            <a:avLst/>
          </a:prstGeom>
        </p:spPr>
      </p:pic>
      <p:sp>
        <p:nvSpPr>
          <p:cNvPr id="5" name="TextBox 4"/>
          <p:cNvSpPr txBox="1"/>
          <p:nvPr/>
        </p:nvSpPr>
        <p:spPr>
          <a:xfrm>
            <a:off x="4735726" y="129167"/>
            <a:ext cx="274434" cy="369332"/>
          </a:xfrm>
          <a:prstGeom prst="rect">
            <a:avLst/>
          </a:prstGeom>
          <a:noFill/>
        </p:spPr>
        <p:txBody>
          <a:bodyPr wrap="none" rtlCol="0">
            <a:spAutoFit/>
          </a:bodyPr>
          <a:lstStyle/>
          <a:p>
            <a:r>
              <a:rPr lang="en-US" dirty="0">
                <a:solidFill>
                  <a:schemeClr val="accent1"/>
                </a:solidFill>
              </a:rPr>
              <a:t>*</a:t>
            </a:r>
          </a:p>
        </p:txBody>
      </p:sp>
      <p:sp>
        <p:nvSpPr>
          <p:cNvPr id="9" name="TextBox 8">
            <a:extLst>
              <a:ext uri="{FF2B5EF4-FFF2-40B4-BE49-F238E27FC236}">
                <a16:creationId xmlns:a16="http://schemas.microsoft.com/office/drawing/2014/main" id="{CE6D0453-C2F7-5448-9980-D8AE588B9F2A}"/>
              </a:ext>
            </a:extLst>
          </p:cNvPr>
          <p:cNvSpPr txBox="1"/>
          <p:nvPr/>
        </p:nvSpPr>
        <p:spPr>
          <a:xfrm>
            <a:off x="7774270" y="3369338"/>
            <a:ext cx="2320977" cy="1600438"/>
          </a:xfrm>
          <a:prstGeom prst="rect">
            <a:avLst/>
          </a:prstGeom>
          <a:noFill/>
        </p:spPr>
        <p:txBody>
          <a:bodyPr wrap="square" rtlCol="0">
            <a:spAutoFit/>
          </a:bodyPr>
          <a:lstStyle/>
          <a:p>
            <a:pPr algn="ctr"/>
            <a:r>
              <a:rPr lang="en-US" sz="1400" dirty="0">
                <a:solidFill>
                  <a:schemeClr val="bg1"/>
                </a:solidFill>
              </a:rPr>
              <a:t>The maximum Social Security retired worker benefit available in 2023 to someone who has maxed out the system and retires at Full Retirement Age (FRA) is $3,627.</a:t>
            </a:r>
            <a:r>
              <a:rPr lang="en-US" sz="1400" baseline="30000" dirty="0">
                <a:solidFill>
                  <a:schemeClr val="bg1"/>
                </a:solidFill>
              </a:rPr>
              <a:t>1</a:t>
            </a:r>
          </a:p>
        </p:txBody>
      </p:sp>
      <p:sp>
        <p:nvSpPr>
          <p:cNvPr id="25" name="Text Box 5">
            <a:extLst>
              <a:ext uri="{FF2B5EF4-FFF2-40B4-BE49-F238E27FC236}">
                <a16:creationId xmlns:a16="http://schemas.microsoft.com/office/drawing/2014/main" id="{569053B7-07CC-E94E-A0D5-D5CA5DA47882}"/>
              </a:ext>
            </a:extLst>
          </p:cNvPr>
          <p:cNvSpPr txBox="1">
            <a:spLocks noChangeArrowheads="1"/>
          </p:cNvSpPr>
          <p:nvPr/>
        </p:nvSpPr>
        <p:spPr bwMode="auto">
          <a:xfrm>
            <a:off x="660056" y="5283125"/>
            <a:ext cx="3744676"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tabLst>
                <a:tab pos="512763" algn="l"/>
              </a:tabLst>
              <a:defRPr sz="800">
                <a:latin typeface="Arial Narrow" panose="020B0606020202030204" pitchFamily="34" charset="0"/>
              </a:defRPr>
            </a:lvl1pPr>
            <a:lvl2pPr marL="571500">
              <a:tabLst>
                <a:tab pos="512763" algn="l"/>
              </a:tabLst>
            </a:lvl2pPr>
            <a:lvl3pPr>
              <a:tabLst>
                <a:tab pos="512763" algn="l"/>
              </a:tabLst>
            </a:lvl3pPr>
            <a:lvl4pPr>
              <a:tabLst>
                <a:tab pos="512763" algn="l"/>
              </a:tabLst>
            </a:lvl4pPr>
            <a:lvl5pPr>
              <a:tabLst>
                <a:tab pos="512763" algn="l"/>
              </a:tabLst>
            </a:lvl5pPr>
            <a:lvl6pPr fontAlgn="base">
              <a:spcBef>
                <a:spcPct val="0"/>
              </a:spcBef>
              <a:spcAft>
                <a:spcPct val="0"/>
              </a:spcAft>
              <a:tabLst>
                <a:tab pos="512763" algn="l"/>
              </a:tabLst>
            </a:lvl6pPr>
            <a:lvl7pPr fontAlgn="base">
              <a:spcBef>
                <a:spcPct val="0"/>
              </a:spcBef>
              <a:spcAft>
                <a:spcPct val="0"/>
              </a:spcAft>
              <a:tabLst>
                <a:tab pos="512763" algn="l"/>
              </a:tabLst>
            </a:lvl7pPr>
            <a:lvl8pPr fontAlgn="base">
              <a:spcBef>
                <a:spcPct val="0"/>
              </a:spcBef>
              <a:spcAft>
                <a:spcPct val="0"/>
              </a:spcAft>
              <a:tabLst>
                <a:tab pos="512763" algn="l"/>
              </a:tabLst>
            </a:lvl8pPr>
            <a:lvl9pPr fontAlgn="base">
              <a:spcBef>
                <a:spcPct val="0"/>
              </a:spcBef>
              <a:spcAft>
                <a:spcPct val="0"/>
              </a:spcAft>
              <a:tabLst>
                <a:tab pos="512763" algn="l"/>
              </a:tabLst>
            </a:lvl9pPr>
          </a:lstStyle>
          <a:p>
            <a:pPr lvl="0">
              <a:defRPr/>
            </a:pPr>
            <a:r>
              <a:rPr lang="en-US" dirty="0">
                <a:latin typeface="Arial Narrow" panose="020B0604020202020204" pitchFamily="34" charset="0"/>
                <a:cs typeface="Arial Narrow" panose="020B0604020202020204" pitchFamily="34" charset="0"/>
              </a:rPr>
              <a:t>SOURCE | </a:t>
            </a:r>
            <a:r>
              <a:rPr lang="en-US" baseline="30000" dirty="0">
                <a:latin typeface="Arial Narrow" panose="020B0604020202020204" pitchFamily="34" charset="0"/>
                <a:cs typeface="Arial Narrow" panose="020B0604020202020204" pitchFamily="34" charset="0"/>
              </a:rPr>
              <a:t>1</a:t>
            </a:r>
            <a:r>
              <a:rPr lang="en-US" dirty="0">
                <a:latin typeface="Arial Narrow" panose="020B0604020202020204" pitchFamily="34" charset="0"/>
                <a:cs typeface="Arial Narrow" panose="020B0604020202020204" pitchFamily="34" charset="0"/>
              </a:rPr>
              <a:t>Social Security Administration, </a:t>
            </a:r>
            <a:r>
              <a:rPr lang="en-US" dirty="0">
                <a:latin typeface="Arial Narrow" panose="020B0604020202020204" pitchFamily="34" charset="0"/>
                <a:cs typeface="Arial Narrow" panose="020B0604020202020204" pitchFamily="34" charset="0"/>
                <a:hlinkClick r:id="rId4"/>
              </a:rPr>
              <a:t>Fact Sheet: 2023 Social Security Changes</a:t>
            </a:r>
            <a:r>
              <a:rPr lang="en-US" dirty="0">
                <a:latin typeface="Arial Narrow" panose="020B0604020202020204" pitchFamily="34" charset="0"/>
                <a:cs typeface="Arial Narrow" panose="020B0604020202020204" pitchFamily="34" charset="0"/>
              </a:rPr>
              <a:t>, undated.</a:t>
            </a:r>
          </a:p>
          <a:p>
            <a:pPr lvl="0">
              <a:defRPr/>
            </a:pPr>
            <a:endParaRPr lang="en-US" dirty="0">
              <a:latin typeface="Arial Narrow" panose="020B0604020202020204" pitchFamily="34" charset="0"/>
              <a:cs typeface="Arial Narrow" panose="020B0604020202020204" pitchFamily="34" charset="0"/>
            </a:endParaRPr>
          </a:p>
        </p:txBody>
      </p:sp>
      <p:grpSp>
        <p:nvGrpSpPr>
          <p:cNvPr id="27" name="Group 26">
            <a:extLst>
              <a:ext uri="{FF2B5EF4-FFF2-40B4-BE49-F238E27FC236}">
                <a16:creationId xmlns:a16="http://schemas.microsoft.com/office/drawing/2014/main" id="{23F1B3FD-5D45-4444-9B1B-40157A3A81C8}"/>
              </a:ext>
            </a:extLst>
          </p:cNvPr>
          <p:cNvGrpSpPr/>
          <p:nvPr/>
        </p:nvGrpSpPr>
        <p:grpSpPr>
          <a:xfrm>
            <a:off x="8623119" y="245572"/>
            <a:ext cx="1310061" cy="1461086"/>
            <a:chOff x="8623119" y="245572"/>
            <a:chExt cx="1310061" cy="1461086"/>
          </a:xfrm>
        </p:grpSpPr>
        <p:sp>
          <p:nvSpPr>
            <p:cNvPr id="28" name="Text Placeholder 8">
              <a:extLst>
                <a:ext uri="{FF2B5EF4-FFF2-40B4-BE49-F238E27FC236}">
                  <a16:creationId xmlns:a16="http://schemas.microsoft.com/office/drawing/2014/main" id="{88B9AD80-EB9C-9543-9630-5788C6CF4F9D}"/>
                </a:ext>
              </a:extLst>
            </p:cNvPr>
            <p:cNvSpPr txBox="1">
              <a:spLocks/>
            </p:cNvSpPr>
            <p:nvPr/>
          </p:nvSpPr>
          <p:spPr>
            <a:xfrm>
              <a:off x="8623119" y="948107"/>
              <a:ext cx="1310061" cy="758551"/>
            </a:xfrm>
            <a:prstGeom prst="rect">
              <a:avLst/>
            </a:prstGeom>
          </p:spPr>
          <p:txBody>
            <a:bodyPr/>
            <a:lstStyle>
              <a:lvl1pPr marL="177799" indent="-177799" algn="l" rtl="0" eaLnBrk="1" fontAlgn="base" hangingPunct="1">
                <a:lnSpc>
                  <a:spcPct val="100000"/>
                </a:lnSpc>
                <a:spcBef>
                  <a:spcPct val="20000"/>
                </a:spcBef>
                <a:spcAft>
                  <a:spcPct val="0"/>
                </a:spcAft>
                <a:buClr>
                  <a:schemeClr val="accent1"/>
                </a:buClr>
                <a:buChar char="•"/>
                <a:defRPr sz="2000">
                  <a:solidFill>
                    <a:schemeClr val="tx1"/>
                  </a:solidFill>
                  <a:latin typeface="+mn-lt"/>
                  <a:ea typeface="+mn-ea"/>
                  <a:cs typeface="+mn-cs"/>
                </a:defRPr>
              </a:lvl1pPr>
              <a:lvl2pPr marL="400046" indent="-204786" algn="l" rtl="0" eaLnBrk="1" fontAlgn="base" hangingPunct="1">
                <a:lnSpc>
                  <a:spcPct val="100000"/>
                </a:lnSpc>
                <a:spcBef>
                  <a:spcPct val="20000"/>
                </a:spcBef>
                <a:spcAft>
                  <a:spcPct val="0"/>
                </a:spcAft>
                <a:buClr>
                  <a:schemeClr val="accent1"/>
                </a:buClr>
                <a:buFont typeface="Arial" charset="0"/>
                <a:buChar char="–"/>
                <a:defRPr>
                  <a:solidFill>
                    <a:schemeClr val="tx1"/>
                  </a:solidFill>
                  <a:latin typeface="+mn-lt"/>
                </a:defRPr>
              </a:lvl2pPr>
              <a:lvl3pPr marL="606419" indent="-171448" algn="l" rtl="0" eaLnBrk="1" fontAlgn="base" hangingPunct="1">
                <a:lnSpc>
                  <a:spcPct val="100000"/>
                </a:lnSpc>
                <a:spcBef>
                  <a:spcPct val="20000"/>
                </a:spcBef>
                <a:spcAft>
                  <a:spcPct val="0"/>
                </a:spcAft>
                <a:buClr>
                  <a:schemeClr val="accent1"/>
                </a:buClr>
                <a:buChar char="•"/>
                <a:defRPr sz="1600">
                  <a:solidFill>
                    <a:schemeClr val="tx1"/>
                  </a:solidFill>
                  <a:latin typeface="+mn-lt"/>
                </a:defRPr>
              </a:lvl3pPr>
              <a:lvl4pPr marL="823905" indent="-207961" algn="l" rtl="0" eaLnBrk="1" fontAlgn="base" hangingPunct="1">
                <a:lnSpc>
                  <a:spcPct val="100000"/>
                </a:lnSpc>
                <a:spcBef>
                  <a:spcPct val="20000"/>
                </a:spcBef>
                <a:spcAft>
                  <a:spcPct val="0"/>
                </a:spcAft>
                <a:buClr>
                  <a:schemeClr val="accent1"/>
                </a:buClr>
                <a:buFont typeface="Arial" charset="0"/>
                <a:buChar char="–"/>
                <a:defRPr sz="1400">
                  <a:solidFill>
                    <a:schemeClr val="tx1"/>
                  </a:solidFill>
                  <a:latin typeface="+mn-lt"/>
                </a:defRPr>
              </a:lvl4pPr>
              <a:lvl5pPr marL="1031864" indent="-190499" algn="l" rtl="0" eaLnBrk="1" fontAlgn="base" hangingPunct="1">
                <a:lnSpc>
                  <a:spcPct val="100000"/>
                </a:lnSpc>
                <a:spcBef>
                  <a:spcPct val="20000"/>
                </a:spcBef>
                <a:spcAft>
                  <a:spcPct val="0"/>
                </a:spcAft>
                <a:buClr>
                  <a:schemeClr val="accent1"/>
                </a:buClr>
                <a:buFont typeface="Arial" charset="0"/>
                <a:buChar char="»"/>
                <a:defRPr sz="1400">
                  <a:solidFill>
                    <a:schemeClr val="tx1"/>
                  </a:solidFill>
                  <a:latin typeface="+mn-lt"/>
                </a:defRPr>
              </a:lvl5pPr>
              <a:lvl6pPr marL="1489060" indent="-190499" algn="l" rtl="0" eaLnBrk="1" fontAlgn="base" hangingPunct="1">
                <a:lnSpc>
                  <a:spcPct val="95000"/>
                </a:lnSpc>
                <a:spcBef>
                  <a:spcPct val="20000"/>
                </a:spcBef>
                <a:spcAft>
                  <a:spcPct val="0"/>
                </a:spcAft>
                <a:buClr>
                  <a:schemeClr val="accent1"/>
                </a:buClr>
                <a:buFont typeface="Arial" pitchFamily="34" charset="0"/>
                <a:buChar char="»"/>
                <a:defRPr sz="1400">
                  <a:solidFill>
                    <a:schemeClr val="tx1"/>
                  </a:solidFill>
                  <a:latin typeface="+mn-lt"/>
                </a:defRPr>
              </a:lvl6pPr>
              <a:lvl7pPr marL="1946255" indent="-190499" algn="l" rtl="0" eaLnBrk="1" fontAlgn="base" hangingPunct="1">
                <a:lnSpc>
                  <a:spcPct val="95000"/>
                </a:lnSpc>
                <a:spcBef>
                  <a:spcPct val="20000"/>
                </a:spcBef>
                <a:spcAft>
                  <a:spcPct val="0"/>
                </a:spcAft>
                <a:buClr>
                  <a:schemeClr val="accent1"/>
                </a:buClr>
                <a:buFont typeface="Arial" pitchFamily="34" charset="0"/>
                <a:buChar char="»"/>
                <a:defRPr sz="1400">
                  <a:solidFill>
                    <a:schemeClr val="tx1"/>
                  </a:solidFill>
                  <a:latin typeface="+mn-lt"/>
                </a:defRPr>
              </a:lvl7pPr>
              <a:lvl8pPr marL="2403451" indent="-190499" algn="l" rtl="0" eaLnBrk="1" fontAlgn="base" hangingPunct="1">
                <a:lnSpc>
                  <a:spcPct val="95000"/>
                </a:lnSpc>
                <a:spcBef>
                  <a:spcPct val="20000"/>
                </a:spcBef>
                <a:spcAft>
                  <a:spcPct val="0"/>
                </a:spcAft>
                <a:buClr>
                  <a:schemeClr val="accent1"/>
                </a:buClr>
                <a:buFont typeface="Arial" pitchFamily="34" charset="0"/>
                <a:buChar char="»"/>
                <a:defRPr sz="1400">
                  <a:solidFill>
                    <a:schemeClr val="tx1"/>
                  </a:solidFill>
                  <a:latin typeface="+mn-lt"/>
                </a:defRPr>
              </a:lvl8pPr>
              <a:lvl9pPr marL="2860646" indent="-190499" algn="l" rtl="0" eaLnBrk="1" fontAlgn="base" hangingPunct="1">
                <a:lnSpc>
                  <a:spcPct val="95000"/>
                </a:lnSpc>
                <a:spcBef>
                  <a:spcPct val="20000"/>
                </a:spcBef>
                <a:spcAft>
                  <a:spcPct val="0"/>
                </a:spcAft>
                <a:buClr>
                  <a:schemeClr val="accent1"/>
                </a:buClr>
                <a:buFont typeface="Arial" pitchFamily="34" charset="0"/>
                <a:buChar char="»"/>
                <a:defRPr sz="1400">
                  <a:solidFill>
                    <a:schemeClr val="tx1"/>
                  </a:solidFill>
                  <a:latin typeface="+mn-lt"/>
                </a:defRPr>
              </a:lvl9pPr>
            </a:lstStyle>
            <a:p>
              <a:pPr marL="0" lvl="0" indent="0" algn="r">
                <a:lnSpc>
                  <a:spcPct val="90000"/>
                </a:lnSpc>
                <a:spcBef>
                  <a:spcPts val="0"/>
                </a:spcBef>
                <a:buClr>
                  <a:srgbClr val="007AC2"/>
                </a:buClr>
                <a:buNone/>
                <a:defRPr/>
              </a:pPr>
              <a:r>
                <a:rPr lang="en-US" sz="1200" kern="0" dirty="0">
                  <a:solidFill>
                    <a:srgbClr val="FFFFFF"/>
                  </a:solidFill>
                  <a:latin typeface="Rockwell" panose="02060603020205020403" pitchFamily="18" charset="0"/>
                </a:rPr>
                <a:t>Insurance Amount</a:t>
              </a:r>
            </a:p>
          </p:txBody>
        </p:sp>
        <p:grpSp>
          <p:nvGrpSpPr>
            <p:cNvPr id="29" name="Group 4">
              <a:extLst>
                <a:ext uri="{FF2B5EF4-FFF2-40B4-BE49-F238E27FC236}">
                  <a16:creationId xmlns:a16="http://schemas.microsoft.com/office/drawing/2014/main" id="{B7677AD9-781B-114F-A6C8-7367B84F56C0}"/>
                </a:ext>
              </a:extLst>
            </p:cNvPr>
            <p:cNvGrpSpPr>
              <a:grpSpLocks noChangeAspect="1"/>
            </p:cNvGrpSpPr>
            <p:nvPr/>
          </p:nvGrpSpPr>
          <p:grpSpPr bwMode="auto">
            <a:xfrm>
              <a:off x="9253537" y="245572"/>
              <a:ext cx="492856" cy="664282"/>
              <a:chOff x="2649" y="1055"/>
              <a:chExt cx="1104" cy="1488"/>
            </a:xfrm>
            <a:solidFill>
              <a:srgbClr val="013A94"/>
            </a:solidFill>
          </p:grpSpPr>
          <p:sp>
            <p:nvSpPr>
              <p:cNvPr id="30" name="Freeform 5">
                <a:extLst>
                  <a:ext uri="{FF2B5EF4-FFF2-40B4-BE49-F238E27FC236}">
                    <a16:creationId xmlns:a16="http://schemas.microsoft.com/office/drawing/2014/main" id="{5CB2752A-433B-E643-8654-2F7638043E74}"/>
                  </a:ext>
                </a:extLst>
              </p:cNvPr>
              <p:cNvSpPr>
                <a:spLocks noEditPoints="1"/>
              </p:cNvSpPr>
              <p:nvPr/>
            </p:nvSpPr>
            <p:spPr bwMode="auto">
              <a:xfrm>
                <a:off x="2649" y="1235"/>
                <a:ext cx="930" cy="1308"/>
              </a:xfrm>
              <a:custGeom>
                <a:avLst/>
                <a:gdLst>
                  <a:gd name="T0" fmla="*/ 901 w 1135"/>
                  <a:gd name="T1" fmla="*/ 188 h 1603"/>
                  <a:gd name="T2" fmla="*/ 901 w 1135"/>
                  <a:gd name="T3" fmla="*/ 0 h 1603"/>
                  <a:gd name="T4" fmla="*/ 68 w 1135"/>
                  <a:gd name="T5" fmla="*/ 0 h 1603"/>
                  <a:gd name="T6" fmla="*/ 0 w 1135"/>
                  <a:gd name="T7" fmla="*/ 69 h 1603"/>
                  <a:gd name="T8" fmla="*/ 0 w 1135"/>
                  <a:gd name="T9" fmla="*/ 1534 h 1603"/>
                  <a:gd name="T10" fmla="*/ 68 w 1135"/>
                  <a:gd name="T11" fmla="*/ 1603 h 1603"/>
                  <a:gd name="T12" fmla="*/ 1066 w 1135"/>
                  <a:gd name="T13" fmla="*/ 1603 h 1603"/>
                  <a:gd name="T14" fmla="*/ 1135 w 1135"/>
                  <a:gd name="T15" fmla="*/ 1534 h 1603"/>
                  <a:gd name="T16" fmla="*/ 1135 w 1135"/>
                  <a:gd name="T17" fmla="*/ 215 h 1603"/>
                  <a:gd name="T18" fmla="*/ 929 w 1135"/>
                  <a:gd name="T19" fmla="*/ 215 h 1603"/>
                  <a:gd name="T20" fmla="*/ 901 w 1135"/>
                  <a:gd name="T21" fmla="*/ 188 h 1603"/>
                  <a:gd name="T22" fmla="*/ 983 w 1135"/>
                  <a:gd name="T23" fmla="*/ 1264 h 1603"/>
                  <a:gd name="T24" fmla="*/ 148 w 1135"/>
                  <a:gd name="T25" fmla="*/ 1264 h 1603"/>
                  <a:gd name="T26" fmla="*/ 121 w 1135"/>
                  <a:gd name="T27" fmla="*/ 1237 h 1603"/>
                  <a:gd name="T28" fmla="*/ 148 w 1135"/>
                  <a:gd name="T29" fmla="*/ 1209 h 1603"/>
                  <a:gd name="T30" fmla="*/ 983 w 1135"/>
                  <a:gd name="T31" fmla="*/ 1209 h 1603"/>
                  <a:gd name="T32" fmla="*/ 1011 w 1135"/>
                  <a:gd name="T33" fmla="*/ 1237 h 1603"/>
                  <a:gd name="T34" fmla="*/ 983 w 1135"/>
                  <a:gd name="T35" fmla="*/ 1264 h 1603"/>
                  <a:gd name="T36" fmla="*/ 983 w 1135"/>
                  <a:gd name="T37" fmla="*/ 1001 h 1603"/>
                  <a:gd name="T38" fmla="*/ 148 w 1135"/>
                  <a:gd name="T39" fmla="*/ 1001 h 1603"/>
                  <a:gd name="T40" fmla="*/ 121 w 1135"/>
                  <a:gd name="T41" fmla="*/ 974 h 1603"/>
                  <a:gd name="T42" fmla="*/ 148 w 1135"/>
                  <a:gd name="T43" fmla="*/ 946 h 1603"/>
                  <a:gd name="T44" fmla="*/ 983 w 1135"/>
                  <a:gd name="T45" fmla="*/ 946 h 1603"/>
                  <a:gd name="T46" fmla="*/ 1011 w 1135"/>
                  <a:gd name="T47" fmla="*/ 974 h 1603"/>
                  <a:gd name="T48" fmla="*/ 983 w 1135"/>
                  <a:gd name="T49" fmla="*/ 1001 h 1603"/>
                  <a:gd name="T50" fmla="*/ 983 w 1135"/>
                  <a:gd name="T51" fmla="*/ 720 h 1603"/>
                  <a:gd name="T52" fmla="*/ 533 w 1135"/>
                  <a:gd name="T53" fmla="*/ 720 h 1603"/>
                  <a:gd name="T54" fmla="*/ 505 w 1135"/>
                  <a:gd name="T55" fmla="*/ 693 h 1603"/>
                  <a:gd name="T56" fmla="*/ 533 w 1135"/>
                  <a:gd name="T57" fmla="*/ 665 h 1603"/>
                  <a:gd name="T58" fmla="*/ 983 w 1135"/>
                  <a:gd name="T59" fmla="*/ 665 h 1603"/>
                  <a:gd name="T60" fmla="*/ 1011 w 1135"/>
                  <a:gd name="T61" fmla="*/ 693 h 1603"/>
                  <a:gd name="T62" fmla="*/ 983 w 1135"/>
                  <a:gd name="T63" fmla="*/ 720 h 1603"/>
                  <a:gd name="T64" fmla="*/ 1011 w 1135"/>
                  <a:gd name="T65" fmla="*/ 439 h 1603"/>
                  <a:gd name="T66" fmla="*/ 983 w 1135"/>
                  <a:gd name="T67" fmla="*/ 466 h 1603"/>
                  <a:gd name="T68" fmla="*/ 533 w 1135"/>
                  <a:gd name="T69" fmla="*/ 466 h 1603"/>
                  <a:gd name="T70" fmla="*/ 505 w 1135"/>
                  <a:gd name="T71" fmla="*/ 439 h 1603"/>
                  <a:gd name="T72" fmla="*/ 533 w 1135"/>
                  <a:gd name="T73" fmla="*/ 412 h 1603"/>
                  <a:gd name="T74" fmla="*/ 983 w 1135"/>
                  <a:gd name="T75" fmla="*/ 412 h 1603"/>
                  <a:gd name="T76" fmla="*/ 1011 w 1135"/>
                  <a:gd name="T77" fmla="*/ 439 h 16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135" h="1603">
                    <a:moveTo>
                      <a:pt x="901" y="188"/>
                    </a:moveTo>
                    <a:cubicBezTo>
                      <a:pt x="901" y="0"/>
                      <a:pt x="901" y="0"/>
                      <a:pt x="901" y="0"/>
                    </a:cubicBezTo>
                    <a:cubicBezTo>
                      <a:pt x="68" y="0"/>
                      <a:pt x="68" y="0"/>
                      <a:pt x="68" y="0"/>
                    </a:cubicBezTo>
                    <a:cubicBezTo>
                      <a:pt x="31" y="0"/>
                      <a:pt x="0" y="31"/>
                      <a:pt x="0" y="69"/>
                    </a:cubicBezTo>
                    <a:cubicBezTo>
                      <a:pt x="0" y="1534"/>
                      <a:pt x="0" y="1534"/>
                      <a:pt x="0" y="1534"/>
                    </a:cubicBezTo>
                    <a:cubicBezTo>
                      <a:pt x="0" y="1572"/>
                      <a:pt x="31" y="1603"/>
                      <a:pt x="68" y="1603"/>
                    </a:cubicBezTo>
                    <a:cubicBezTo>
                      <a:pt x="1066" y="1603"/>
                      <a:pt x="1066" y="1603"/>
                      <a:pt x="1066" y="1603"/>
                    </a:cubicBezTo>
                    <a:cubicBezTo>
                      <a:pt x="1104" y="1603"/>
                      <a:pt x="1135" y="1572"/>
                      <a:pt x="1135" y="1534"/>
                    </a:cubicBezTo>
                    <a:cubicBezTo>
                      <a:pt x="1135" y="215"/>
                      <a:pt x="1135" y="215"/>
                      <a:pt x="1135" y="215"/>
                    </a:cubicBezTo>
                    <a:cubicBezTo>
                      <a:pt x="929" y="215"/>
                      <a:pt x="929" y="215"/>
                      <a:pt x="929" y="215"/>
                    </a:cubicBezTo>
                    <a:cubicBezTo>
                      <a:pt x="913" y="215"/>
                      <a:pt x="901" y="203"/>
                      <a:pt x="901" y="188"/>
                    </a:cubicBezTo>
                    <a:close/>
                    <a:moveTo>
                      <a:pt x="983" y="1264"/>
                    </a:moveTo>
                    <a:cubicBezTo>
                      <a:pt x="148" y="1264"/>
                      <a:pt x="148" y="1264"/>
                      <a:pt x="148" y="1264"/>
                    </a:cubicBezTo>
                    <a:cubicBezTo>
                      <a:pt x="133" y="1264"/>
                      <a:pt x="121" y="1252"/>
                      <a:pt x="121" y="1237"/>
                    </a:cubicBezTo>
                    <a:cubicBezTo>
                      <a:pt x="121" y="1222"/>
                      <a:pt x="133" y="1209"/>
                      <a:pt x="148" y="1209"/>
                    </a:cubicBezTo>
                    <a:cubicBezTo>
                      <a:pt x="983" y="1209"/>
                      <a:pt x="983" y="1209"/>
                      <a:pt x="983" y="1209"/>
                    </a:cubicBezTo>
                    <a:cubicBezTo>
                      <a:pt x="998" y="1209"/>
                      <a:pt x="1011" y="1222"/>
                      <a:pt x="1011" y="1237"/>
                    </a:cubicBezTo>
                    <a:cubicBezTo>
                      <a:pt x="1011" y="1252"/>
                      <a:pt x="998" y="1264"/>
                      <a:pt x="983" y="1264"/>
                    </a:cubicBezTo>
                    <a:close/>
                    <a:moveTo>
                      <a:pt x="983" y="1001"/>
                    </a:moveTo>
                    <a:cubicBezTo>
                      <a:pt x="148" y="1001"/>
                      <a:pt x="148" y="1001"/>
                      <a:pt x="148" y="1001"/>
                    </a:cubicBezTo>
                    <a:cubicBezTo>
                      <a:pt x="133" y="1001"/>
                      <a:pt x="121" y="989"/>
                      <a:pt x="121" y="974"/>
                    </a:cubicBezTo>
                    <a:cubicBezTo>
                      <a:pt x="121" y="959"/>
                      <a:pt x="133" y="946"/>
                      <a:pt x="148" y="946"/>
                    </a:cubicBezTo>
                    <a:cubicBezTo>
                      <a:pt x="983" y="946"/>
                      <a:pt x="983" y="946"/>
                      <a:pt x="983" y="946"/>
                    </a:cubicBezTo>
                    <a:cubicBezTo>
                      <a:pt x="998" y="946"/>
                      <a:pt x="1011" y="959"/>
                      <a:pt x="1011" y="974"/>
                    </a:cubicBezTo>
                    <a:cubicBezTo>
                      <a:pt x="1011" y="989"/>
                      <a:pt x="998" y="1001"/>
                      <a:pt x="983" y="1001"/>
                    </a:cubicBezTo>
                    <a:close/>
                    <a:moveTo>
                      <a:pt x="983" y="720"/>
                    </a:moveTo>
                    <a:cubicBezTo>
                      <a:pt x="533" y="720"/>
                      <a:pt x="533" y="720"/>
                      <a:pt x="533" y="720"/>
                    </a:cubicBezTo>
                    <a:cubicBezTo>
                      <a:pt x="518" y="720"/>
                      <a:pt x="505" y="708"/>
                      <a:pt x="505" y="693"/>
                    </a:cubicBezTo>
                    <a:cubicBezTo>
                      <a:pt x="505" y="677"/>
                      <a:pt x="518" y="665"/>
                      <a:pt x="533" y="665"/>
                    </a:cubicBezTo>
                    <a:cubicBezTo>
                      <a:pt x="983" y="665"/>
                      <a:pt x="983" y="665"/>
                      <a:pt x="983" y="665"/>
                    </a:cubicBezTo>
                    <a:cubicBezTo>
                      <a:pt x="998" y="665"/>
                      <a:pt x="1011" y="677"/>
                      <a:pt x="1011" y="693"/>
                    </a:cubicBezTo>
                    <a:cubicBezTo>
                      <a:pt x="1011" y="708"/>
                      <a:pt x="998" y="720"/>
                      <a:pt x="983" y="720"/>
                    </a:cubicBezTo>
                    <a:close/>
                    <a:moveTo>
                      <a:pt x="1011" y="439"/>
                    </a:moveTo>
                    <a:cubicBezTo>
                      <a:pt x="1011" y="454"/>
                      <a:pt x="998" y="466"/>
                      <a:pt x="983" y="466"/>
                    </a:cubicBezTo>
                    <a:cubicBezTo>
                      <a:pt x="533" y="466"/>
                      <a:pt x="533" y="466"/>
                      <a:pt x="533" y="466"/>
                    </a:cubicBezTo>
                    <a:cubicBezTo>
                      <a:pt x="518" y="466"/>
                      <a:pt x="505" y="454"/>
                      <a:pt x="505" y="439"/>
                    </a:cubicBezTo>
                    <a:cubicBezTo>
                      <a:pt x="505" y="424"/>
                      <a:pt x="518" y="412"/>
                      <a:pt x="533" y="412"/>
                    </a:cubicBezTo>
                    <a:cubicBezTo>
                      <a:pt x="983" y="412"/>
                      <a:pt x="983" y="412"/>
                      <a:pt x="983" y="412"/>
                    </a:cubicBezTo>
                    <a:cubicBezTo>
                      <a:pt x="998" y="412"/>
                      <a:pt x="1011" y="424"/>
                      <a:pt x="1011" y="4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6">
                <a:extLst>
                  <a:ext uri="{FF2B5EF4-FFF2-40B4-BE49-F238E27FC236}">
                    <a16:creationId xmlns:a16="http://schemas.microsoft.com/office/drawing/2014/main" id="{CCFC749C-82D6-9745-9DB5-36DDD6142A6B}"/>
                  </a:ext>
                </a:extLst>
              </p:cNvPr>
              <p:cNvSpPr>
                <a:spLocks noEditPoints="1"/>
              </p:cNvSpPr>
              <p:nvPr/>
            </p:nvSpPr>
            <p:spPr bwMode="auto">
              <a:xfrm>
                <a:off x="2764" y="1442"/>
                <a:ext cx="246" cy="453"/>
              </a:xfrm>
              <a:custGeom>
                <a:avLst/>
                <a:gdLst>
                  <a:gd name="T0" fmla="*/ 124 w 301"/>
                  <a:gd name="T1" fmla="*/ 0 h 555"/>
                  <a:gd name="T2" fmla="*/ 161 w 301"/>
                  <a:gd name="T3" fmla="*/ 0 h 555"/>
                  <a:gd name="T4" fmla="*/ 161 w 301"/>
                  <a:gd name="T5" fmla="*/ 48 h 555"/>
                  <a:gd name="T6" fmla="*/ 221 w 301"/>
                  <a:gd name="T7" fmla="*/ 75 h 555"/>
                  <a:gd name="T8" fmla="*/ 221 w 301"/>
                  <a:gd name="T9" fmla="*/ 54 h 555"/>
                  <a:gd name="T10" fmla="*/ 274 w 301"/>
                  <a:gd name="T11" fmla="*/ 54 h 555"/>
                  <a:gd name="T12" fmla="*/ 274 w 301"/>
                  <a:gd name="T13" fmla="*/ 183 h 555"/>
                  <a:gd name="T14" fmla="*/ 226 w 301"/>
                  <a:gd name="T15" fmla="*/ 183 h 555"/>
                  <a:gd name="T16" fmla="*/ 161 w 301"/>
                  <a:gd name="T17" fmla="*/ 107 h 555"/>
                  <a:gd name="T18" fmla="*/ 161 w 301"/>
                  <a:gd name="T19" fmla="*/ 226 h 555"/>
                  <a:gd name="T20" fmla="*/ 301 w 301"/>
                  <a:gd name="T21" fmla="*/ 366 h 555"/>
                  <a:gd name="T22" fmla="*/ 161 w 301"/>
                  <a:gd name="T23" fmla="*/ 501 h 555"/>
                  <a:gd name="T24" fmla="*/ 161 w 301"/>
                  <a:gd name="T25" fmla="*/ 555 h 555"/>
                  <a:gd name="T26" fmla="*/ 124 w 301"/>
                  <a:gd name="T27" fmla="*/ 555 h 555"/>
                  <a:gd name="T28" fmla="*/ 124 w 301"/>
                  <a:gd name="T29" fmla="*/ 496 h 555"/>
                  <a:gd name="T30" fmla="*/ 54 w 301"/>
                  <a:gd name="T31" fmla="*/ 463 h 555"/>
                  <a:gd name="T32" fmla="*/ 54 w 301"/>
                  <a:gd name="T33" fmla="*/ 496 h 555"/>
                  <a:gd name="T34" fmla="*/ 0 w 301"/>
                  <a:gd name="T35" fmla="*/ 496 h 555"/>
                  <a:gd name="T36" fmla="*/ 0 w 301"/>
                  <a:gd name="T37" fmla="*/ 350 h 555"/>
                  <a:gd name="T38" fmla="*/ 54 w 301"/>
                  <a:gd name="T39" fmla="*/ 350 h 555"/>
                  <a:gd name="T40" fmla="*/ 124 w 301"/>
                  <a:gd name="T41" fmla="*/ 431 h 555"/>
                  <a:gd name="T42" fmla="*/ 124 w 301"/>
                  <a:gd name="T43" fmla="*/ 296 h 555"/>
                  <a:gd name="T44" fmla="*/ 5 w 301"/>
                  <a:gd name="T45" fmla="*/ 178 h 555"/>
                  <a:gd name="T46" fmla="*/ 124 w 301"/>
                  <a:gd name="T47" fmla="*/ 48 h 555"/>
                  <a:gd name="T48" fmla="*/ 124 w 301"/>
                  <a:gd name="T49" fmla="*/ 0 h 555"/>
                  <a:gd name="T50" fmla="*/ 124 w 301"/>
                  <a:gd name="T51" fmla="*/ 0 h 555"/>
                  <a:gd name="T52" fmla="*/ 124 w 301"/>
                  <a:gd name="T53" fmla="*/ 107 h 555"/>
                  <a:gd name="T54" fmla="*/ 75 w 301"/>
                  <a:gd name="T55" fmla="*/ 156 h 555"/>
                  <a:gd name="T56" fmla="*/ 124 w 301"/>
                  <a:gd name="T57" fmla="*/ 215 h 555"/>
                  <a:gd name="T58" fmla="*/ 124 w 301"/>
                  <a:gd name="T59" fmla="*/ 107 h 555"/>
                  <a:gd name="T60" fmla="*/ 124 w 301"/>
                  <a:gd name="T61" fmla="*/ 107 h 555"/>
                  <a:gd name="T62" fmla="*/ 161 w 301"/>
                  <a:gd name="T63" fmla="*/ 436 h 555"/>
                  <a:gd name="T64" fmla="*/ 226 w 301"/>
                  <a:gd name="T65" fmla="*/ 372 h 555"/>
                  <a:gd name="T66" fmla="*/ 161 w 301"/>
                  <a:gd name="T67" fmla="*/ 307 h 555"/>
                  <a:gd name="T68" fmla="*/ 161 w 301"/>
                  <a:gd name="T69" fmla="*/ 436 h 555"/>
                  <a:gd name="T70" fmla="*/ 161 w 301"/>
                  <a:gd name="T71" fmla="*/ 436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1" h="555">
                    <a:moveTo>
                      <a:pt x="124" y="0"/>
                    </a:moveTo>
                    <a:cubicBezTo>
                      <a:pt x="161" y="0"/>
                      <a:pt x="161" y="0"/>
                      <a:pt x="161" y="0"/>
                    </a:cubicBezTo>
                    <a:cubicBezTo>
                      <a:pt x="161" y="48"/>
                      <a:pt x="161" y="48"/>
                      <a:pt x="161" y="48"/>
                    </a:cubicBezTo>
                    <a:cubicBezTo>
                      <a:pt x="183" y="54"/>
                      <a:pt x="204" y="64"/>
                      <a:pt x="221" y="75"/>
                    </a:cubicBezTo>
                    <a:cubicBezTo>
                      <a:pt x="221" y="54"/>
                      <a:pt x="221" y="54"/>
                      <a:pt x="221" y="54"/>
                    </a:cubicBezTo>
                    <a:cubicBezTo>
                      <a:pt x="274" y="54"/>
                      <a:pt x="274" y="54"/>
                      <a:pt x="274" y="54"/>
                    </a:cubicBezTo>
                    <a:cubicBezTo>
                      <a:pt x="274" y="183"/>
                      <a:pt x="274" y="183"/>
                      <a:pt x="274" y="183"/>
                    </a:cubicBezTo>
                    <a:cubicBezTo>
                      <a:pt x="226" y="183"/>
                      <a:pt x="226" y="183"/>
                      <a:pt x="226" y="183"/>
                    </a:cubicBezTo>
                    <a:cubicBezTo>
                      <a:pt x="221" y="145"/>
                      <a:pt x="199" y="118"/>
                      <a:pt x="161" y="107"/>
                    </a:cubicBezTo>
                    <a:cubicBezTo>
                      <a:pt x="161" y="226"/>
                      <a:pt x="161" y="226"/>
                      <a:pt x="161" y="226"/>
                    </a:cubicBezTo>
                    <a:cubicBezTo>
                      <a:pt x="237" y="248"/>
                      <a:pt x="301" y="280"/>
                      <a:pt x="301" y="366"/>
                    </a:cubicBezTo>
                    <a:cubicBezTo>
                      <a:pt x="301" y="431"/>
                      <a:pt x="253" y="501"/>
                      <a:pt x="161" y="501"/>
                    </a:cubicBezTo>
                    <a:cubicBezTo>
                      <a:pt x="161" y="555"/>
                      <a:pt x="161" y="555"/>
                      <a:pt x="161" y="555"/>
                    </a:cubicBezTo>
                    <a:cubicBezTo>
                      <a:pt x="124" y="555"/>
                      <a:pt x="124" y="555"/>
                      <a:pt x="124" y="555"/>
                    </a:cubicBezTo>
                    <a:cubicBezTo>
                      <a:pt x="124" y="496"/>
                      <a:pt x="124" y="496"/>
                      <a:pt x="124" y="496"/>
                    </a:cubicBezTo>
                    <a:cubicBezTo>
                      <a:pt x="97" y="496"/>
                      <a:pt x="70" y="479"/>
                      <a:pt x="54" y="463"/>
                    </a:cubicBezTo>
                    <a:cubicBezTo>
                      <a:pt x="54" y="496"/>
                      <a:pt x="54" y="496"/>
                      <a:pt x="54" y="496"/>
                    </a:cubicBezTo>
                    <a:cubicBezTo>
                      <a:pt x="0" y="496"/>
                      <a:pt x="0" y="496"/>
                      <a:pt x="0" y="496"/>
                    </a:cubicBezTo>
                    <a:cubicBezTo>
                      <a:pt x="0" y="350"/>
                      <a:pt x="0" y="350"/>
                      <a:pt x="0" y="350"/>
                    </a:cubicBezTo>
                    <a:cubicBezTo>
                      <a:pt x="54" y="350"/>
                      <a:pt x="54" y="350"/>
                      <a:pt x="54" y="350"/>
                    </a:cubicBezTo>
                    <a:cubicBezTo>
                      <a:pt x="54" y="388"/>
                      <a:pt x="86" y="426"/>
                      <a:pt x="124" y="431"/>
                    </a:cubicBezTo>
                    <a:cubicBezTo>
                      <a:pt x="124" y="296"/>
                      <a:pt x="124" y="296"/>
                      <a:pt x="124" y="296"/>
                    </a:cubicBezTo>
                    <a:cubicBezTo>
                      <a:pt x="64" y="275"/>
                      <a:pt x="5" y="242"/>
                      <a:pt x="5" y="178"/>
                    </a:cubicBezTo>
                    <a:cubicBezTo>
                      <a:pt x="5" y="102"/>
                      <a:pt x="54" y="48"/>
                      <a:pt x="124" y="48"/>
                    </a:cubicBezTo>
                    <a:cubicBezTo>
                      <a:pt x="124" y="0"/>
                      <a:pt x="124" y="0"/>
                      <a:pt x="124" y="0"/>
                    </a:cubicBezTo>
                    <a:cubicBezTo>
                      <a:pt x="124" y="0"/>
                      <a:pt x="124" y="0"/>
                      <a:pt x="124" y="0"/>
                    </a:cubicBezTo>
                    <a:close/>
                    <a:moveTo>
                      <a:pt x="124" y="107"/>
                    </a:moveTo>
                    <a:cubicBezTo>
                      <a:pt x="97" y="107"/>
                      <a:pt x="75" y="129"/>
                      <a:pt x="75" y="156"/>
                    </a:cubicBezTo>
                    <a:cubicBezTo>
                      <a:pt x="75" y="188"/>
                      <a:pt x="97" y="205"/>
                      <a:pt x="124" y="215"/>
                    </a:cubicBezTo>
                    <a:cubicBezTo>
                      <a:pt x="124" y="107"/>
                      <a:pt x="124" y="107"/>
                      <a:pt x="124" y="107"/>
                    </a:cubicBezTo>
                    <a:cubicBezTo>
                      <a:pt x="124" y="107"/>
                      <a:pt x="124" y="107"/>
                      <a:pt x="124" y="107"/>
                    </a:cubicBezTo>
                    <a:close/>
                    <a:moveTo>
                      <a:pt x="161" y="436"/>
                    </a:moveTo>
                    <a:cubicBezTo>
                      <a:pt x="199" y="436"/>
                      <a:pt x="226" y="409"/>
                      <a:pt x="226" y="372"/>
                    </a:cubicBezTo>
                    <a:cubicBezTo>
                      <a:pt x="226" y="329"/>
                      <a:pt x="194" y="318"/>
                      <a:pt x="161" y="307"/>
                    </a:cubicBezTo>
                    <a:cubicBezTo>
                      <a:pt x="161" y="436"/>
                      <a:pt x="161" y="436"/>
                      <a:pt x="161" y="436"/>
                    </a:cubicBezTo>
                    <a:cubicBezTo>
                      <a:pt x="161" y="436"/>
                      <a:pt x="161" y="436"/>
                      <a:pt x="161" y="436"/>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7">
                <a:extLst>
                  <a:ext uri="{FF2B5EF4-FFF2-40B4-BE49-F238E27FC236}">
                    <a16:creationId xmlns:a16="http://schemas.microsoft.com/office/drawing/2014/main" id="{8EDCB166-5A63-2544-B4AE-84E1434384B2}"/>
                  </a:ext>
                </a:extLst>
              </p:cNvPr>
              <p:cNvSpPr>
                <a:spLocks/>
              </p:cNvSpPr>
              <p:nvPr/>
            </p:nvSpPr>
            <p:spPr bwMode="auto">
              <a:xfrm>
                <a:off x="2823" y="1055"/>
                <a:ext cx="930" cy="1307"/>
              </a:xfrm>
              <a:custGeom>
                <a:avLst/>
                <a:gdLst>
                  <a:gd name="T0" fmla="*/ 1067 w 1135"/>
                  <a:gd name="T1" fmla="*/ 0 h 1602"/>
                  <a:gd name="T2" fmla="*/ 69 w 1135"/>
                  <a:gd name="T3" fmla="*/ 0 h 1602"/>
                  <a:gd name="T4" fmla="*/ 0 w 1135"/>
                  <a:gd name="T5" fmla="*/ 68 h 1602"/>
                  <a:gd name="T6" fmla="*/ 0 w 1135"/>
                  <a:gd name="T7" fmla="*/ 166 h 1602"/>
                  <a:gd name="T8" fmla="*/ 716 w 1135"/>
                  <a:gd name="T9" fmla="*/ 166 h 1602"/>
                  <a:gd name="T10" fmla="*/ 717 w 1135"/>
                  <a:gd name="T11" fmla="*/ 166 h 1602"/>
                  <a:gd name="T12" fmla="*/ 722 w 1135"/>
                  <a:gd name="T13" fmla="*/ 167 h 1602"/>
                  <a:gd name="T14" fmla="*/ 725 w 1135"/>
                  <a:gd name="T15" fmla="*/ 168 h 1602"/>
                  <a:gd name="T16" fmla="*/ 727 w 1135"/>
                  <a:gd name="T17" fmla="*/ 168 h 1602"/>
                  <a:gd name="T18" fmla="*/ 729 w 1135"/>
                  <a:gd name="T19" fmla="*/ 169 h 1602"/>
                  <a:gd name="T20" fmla="*/ 730 w 1135"/>
                  <a:gd name="T21" fmla="*/ 170 h 1602"/>
                  <a:gd name="T22" fmla="*/ 732 w 1135"/>
                  <a:gd name="T23" fmla="*/ 171 h 1602"/>
                  <a:gd name="T24" fmla="*/ 732 w 1135"/>
                  <a:gd name="T25" fmla="*/ 171 h 1602"/>
                  <a:gd name="T26" fmla="*/ 734 w 1135"/>
                  <a:gd name="T27" fmla="*/ 172 h 1602"/>
                  <a:gd name="T28" fmla="*/ 735 w 1135"/>
                  <a:gd name="T29" fmla="*/ 173 h 1602"/>
                  <a:gd name="T30" fmla="*/ 969 w 1135"/>
                  <a:gd name="T31" fmla="*/ 389 h 1602"/>
                  <a:gd name="T32" fmla="*/ 970 w 1135"/>
                  <a:gd name="T33" fmla="*/ 389 h 1602"/>
                  <a:gd name="T34" fmla="*/ 970 w 1135"/>
                  <a:gd name="T35" fmla="*/ 390 h 1602"/>
                  <a:gd name="T36" fmla="*/ 970 w 1135"/>
                  <a:gd name="T37" fmla="*/ 390 h 1602"/>
                  <a:gd name="T38" fmla="*/ 970 w 1135"/>
                  <a:gd name="T39" fmla="*/ 390 h 1602"/>
                  <a:gd name="T40" fmla="*/ 971 w 1135"/>
                  <a:gd name="T41" fmla="*/ 391 h 1602"/>
                  <a:gd name="T42" fmla="*/ 972 w 1135"/>
                  <a:gd name="T43" fmla="*/ 392 h 1602"/>
                  <a:gd name="T44" fmla="*/ 972 w 1135"/>
                  <a:gd name="T45" fmla="*/ 393 h 1602"/>
                  <a:gd name="T46" fmla="*/ 973 w 1135"/>
                  <a:gd name="T47" fmla="*/ 394 h 1602"/>
                  <a:gd name="T48" fmla="*/ 973 w 1135"/>
                  <a:gd name="T49" fmla="*/ 394 h 1602"/>
                  <a:gd name="T50" fmla="*/ 974 w 1135"/>
                  <a:gd name="T51" fmla="*/ 396 h 1602"/>
                  <a:gd name="T52" fmla="*/ 975 w 1135"/>
                  <a:gd name="T53" fmla="*/ 397 h 1602"/>
                  <a:gd name="T54" fmla="*/ 976 w 1135"/>
                  <a:gd name="T55" fmla="*/ 398 h 1602"/>
                  <a:gd name="T56" fmla="*/ 976 w 1135"/>
                  <a:gd name="T57" fmla="*/ 399 h 1602"/>
                  <a:gd name="T58" fmla="*/ 977 w 1135"/>
                  <a:gd name="T59" fmla="*/ 400 h 1602"/>
                  <a:gd name="T60" fmla="*/ 977 w 1135"/>
                  <a:gd name="T61" fmla="*/ 403 h 1602"/>
                  <a:gd name="T62" fmla="*/ 978 w 1135"/>
                  <a:gd name="T63" fmla="*/ 406 h 1602"/>
                  <a:gd name="T64" fmla="*/ 978 w 1135"/>
                  <a:gd name="T65" fmla="*/ 406 h 1602"/>
                  <a:gd name="T66" fmla="*/ 978 w 1135"/>
                  <a:gd name="T67" fmla="*/ 406 h 1602"/>
                  <a:gd name="T68" fmla="*/ 978 w 1135"/>
                  <a:gd name="T69" fmla="*/ 408 h 1602"/>
                  <a:gd name="T70" fmla="*/ 978 w 1135"/>
                  <a:gd name="T71" fmla="*/ 409 h 1602"/>
                  <a:gd name="T72" fmla="*/ 978 w 1135"/>
                  <a:gd name="T73" fmla="*/ 1602 h 1602"/>
                  <a:gd name="T74" fmla="*/ 1067 w 1135"/>
                  <a:gd name="T75" fmla="*/ 1602 h 1602"/>
                  <a:gd name="T76" fmla="*/ 1135 w 1135"/>
                  <a:gd name="T77" fmla="*/ 1534 h 1602"/>
                  <a:gd name="T78" fmla="*/ 1135 w 1135"/>
                  <a:gd name="T79" fmla="*/ 68 h 1602"/>
                  <a:gd name="T80" fmla="*/ 1067 w 1135"/>
                  <a:gd name="T81" fmla="*/ 0 h 1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135" h="1602">
                    <a:moveTo>
                      <a:pt x="1067" y="0"/>
                    </a:moveTo>
                    <a:cubicBezTo>
                      <a:pt x="69" y="0"/>
                      <a:pt x="69" y="0"/>
                      <a:pt x="69" y="0"/>
                    </a:cubicBezTo>
                    <a:cubicBezTo>
                      <a:pt x="31" y="0"/>
                      <a:pt x="0" y="30"/>
                      <a:pt x="0" y="68"/>
                    </a:cubicBezTo>
                    <a:cubicBezTo>
                      <a:pt x="0" y="166"/>
                      <a:pt x="0" y="166"/>
                      <a:pt x="0" y="166"/>
                    </a:cubicBezTo>
                    <a:cubicBezTo>
                      <a:pt x="716" y="166"/>
                      <a:pt x="716" y="166"/>
                      <a:pt x="716" y="166"/>
                    </a:cubicBezTo>
                    <a:cubicBezTo>
                      <a:pt x="716" y="166"/>
                      <a:pt x="717" y="166"/>
                      <a:pt x="717" y="166"/>
                    </a:cubicBezTo>
                    <a:cubicBezTo>
                      <a:pt x="719" y="166"/>
                      <a:pt x="721" y="166"/>
                      <a:pt x="722" y="167"/>
                    </a:cubicBezTo>
                    <a:cubicBezTo>
                      <a:pt x="723" y="167"/>
                      <a:pt x="724" y="167"/>
                      <a:pt x="725" y="168"/>
                    </a:cubicBezTo>
                    <a:cubicBezTo>
                      <a:pt x="726" y="168"/>
                      <a:pt x="727" y="168"/>
                      <a:pt x="727" y="168"/>
                    </a:cubicBezTo>
                    <a:cubicBezTo>
                      <a:pt x="728" y="169"/>
                      <a:pt x="729" y="169"/>
                      <a:pt x="729" y="169"/>
                    </a:cubicBezTo>
                    <a:cubicBezTo>
                      <a:pt x="730" y="169"/>
                      <a:pt x="730" y="170"/>
                      <a:pt x="730" y="170"/>
                    </a:cubicBezTo>
                    <a:cubicBezTo>
                      <a:pt x="730" y="170"/>
                      <a:pt x="731" y="170"/>
                      <a:pt x="732" y="171"/>
                    </a:cubicBezTo>
                    <a:cubicBezTo>
                      <a:pt x="732" y="171"/>
                      <a:pt x="732" y="171"/>
                      <a:pt x="732" y="171"/>
                    </a:cubicBezTo>
                    <a:cubicBezTo>
                      <a:pt x="733" y="171"/>
                      <a:pt x="733" y="172"/>
                      <a:pt x="734" y="172"/>
                    </a:cubicBezTo>
                    <a:cubicBezTo>
                      <a:pt x="734" y="173"/>
                      <a:pt x="735" y="173"/>
                      <a:pt x="735" y="173"/>
                    </a:cubicBezTo>
                    <a:cubicBezTo>
                      <a:pt x="969" y="389"/>
                      <a:pt x="969" y="389"/>
                      <a:pt x="969" y="389"/>
                    </a:cubicBezTo>
                    <a:cubicBezTo>
                      <a:pt x="969" y="389"/>
                      <a:pt x="970" y="389"/>
                      <a:pt x="970" y="389"/>
                    </a:cubicBezTo>
                    <a:cubicBezTo>
                      <a:pt x="970" y="389"/>
                      <a:pt x="970" y="389"/>
                      <a:pt x="970" y="390"/>
                    </a:cubicBezTo>
                    <a:cubicBezTo>
                      <a:pt x="970" y="390"/>
                      <a:pt x="970" y="390"/>
                      <a:pt x="970" y="390"/>
                    </a:cubicBezTo>
                    <a:cubicBezTo>
                      <a:pt x="970" y="390"/>
                      <a:pt x="970" y="390"/>
                      <a:pt x="970" y="390"/>
                    </a:cubicBezTo>
                    <a:cubicBezTo>
                      <a:pt x="970" y="390"/>
                      <a:pt x="971" y="390"/>
                      <a:pt x="971" y="391"/>
                    </a:cubicBezTo>
                    <a:cubicBezTo>
                      <a:pt x="971" y="391"/>
                      <a:pt x="971" y="391"/>
                      <a:pt x="972" y="392"/>
                    </a:cubicBezTo>
                    <a:cubicBezTo>
                      <a:pt x="972" y="392"/>
                      <a:pt x="972" y="392"/>
                      <a:pt x="972" y="393"/>
                    </a:cubicBezTo>
                    <a:cubicBezTo>
                      <a:pt x="973" y="393"/>
                      <a:pt x="973" y="393"/>
                      <a:pt x="973" y="394"/>
                    </a:cubicBezTo>
                    <a:cubicBezTo>
                      <a:pt x="973" y="394"/>
                      <a:pt x="973" y="394"/>
                      <a:pt x="973" y="394"/>
                    </a:cubicBezTo>
                    <a:cubicBezTo>
                      <a:pt x="974" y="394"/>
                      <a:pt x="974" y="395"/>
                      <a:pt x="974" y="396"/>
                    </a:cubicBezTo>
                    <a:cubicBezTo>
                      <a:pt x="975" y="396"/>
                      <a:pt x="975" y="397"/>
                      <a:pt x="975" y="397"/>
                    </a:cubicBezTo>
                    <a:cubicBezTo>
                      <a:pt x="975" y="398"/>
                      <a:pt x="976" y="398"/>
                      <a:pt x="976" y="398"/>
                    </a:cubicBezTo>
                    <a:cubicBezTo>
                      <a:pt x="976" y="398"/>
                      <a:pt x="976" y="399"/>
                      <a:pt x="976" y="399"/>
                    </a:cubicBezTo>
                    <a:cubicBezTo>
                      <a:pt x="976" y="399"/>
                      <a:pt x="976" y="400"/>
                      <a:pt x="977" y="400"/>
                    </a:cubicBezTo>
                    <a:cubicBezTo>
                      <a:pt x="977" y="401"/>
                      <a:pt x="977" y="402"/>
                      <a:pt x="977" y="403"/>
                    </a:cubicBezTo>
                    <a:cubicBezTo>
                      <a:pt x="978" y="404"/>
                      <a:pt x="978" y="405"/>
                      <a:pt x="978" y="406"/>
                    </a:cubicBezTo>
                    <a:cubicBezTo>
                      <a:pt x="978" y="406"/>
                      <a:pt x="978" y="406"/>
                      <a:pt x="978" y="406"/>
                    </a:cubicBezTo>
                    <a:cubicBezTo>
                      <a:pt x="978" y="406"/>
                      <a:pt x="978" y="406"/>
                      <a:pt x="978" y="406"/>
                    </a:cubicBezTo>
                    <a:cubicBezTo>
                      <a:pt x="978" y="407"/>
                      <a:pt x="978" y="408"/>
                      <a:pt x="978" y="408"/>
                    </a:cubicBezTo>
                    <a:cubicBezTo>
                      <a:pt x="978" y="408"/>
                      <a:pt x="978" y="409"/>
                      <a:pt x="978" y="409"/>
                    </a:cubicBezTo>
                    <a:cubicBezTo>
                      <a:pt x="978" y="1602"/>
                      <a:pt x="978" y="1602"/>
                      <a:pt x="978" y="1602"/>
                    </a:cubicBezTo>
                    <a:cubicBezTo>
                      <a:pt x="1067" y="1602"/>
                      <a:pt x="1067" y="1602"/>
                      <a:pt x="1067" y="1602"/>
                    </a:cubicBezTo>
                    <a:cubicBezTo>
                      <a:pt x="1104" y="1602"/>
                      <a:pt x="1135" y="1572"/>
                      <a:pt x="1135" y="1534"/>
                    </a:cubicBezTo>
                    <a:cubicBezTo>
                      <a:pt x="1135" y="68"/>
                      <a:pt x="1135" y="68"/>
                      <a:pt x="1135" y="68"/>
                    </a:cubicBezTo>
                    <a:cubicBezTo>
                      <a:pt x="1135" y="30"/>
                      <a:pt x="1104" y="0"/>
                      <a:pt x="106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8">
                <a:extLst>
                  <a:ext uri="{FF2B5EF4-FFF2-40B4-BE49-F238E27FC236}">
                    <a16:creationId xmlns:a16="http://schemas.microsoft.com/office/drawing/2014/main" id="{537A202E-E125-9740-A364-0D237EBC8FF3}"/>
                  </a:ext>
                </a:extLst>
              </p:cNvPr>
              <p:cNvSpPr>
                <a:spLocks/>
              </p:cNvSpPr>
              <p:nvPr/>
            </p:nvSpPr>
            <p:spPr bwMode="auto">
              <a:xfrm>
                <a:off x="3432" y="1264"/>
                <a:ext cx="112" cy="103"/>
              </a:xfrm>
              <a:custGeom>
                <a:avLst/>
                <a:gdLst>
                  <a:gd name="T0" fmla="*/ 0 w 112"/>
                  <a:gd name="T1" fmla="*/ 103 h 103"/>
                  <a:gd name="T2" fmla="*/ 112 w 112"/>
                  <a:gd name="T3" fmla="*/ 103 h 103"/>
                  <a:gd name="T4" fmla="*/ 0 w 112"/>
                  <a:gd name="T5" fmla="*/ 0 h 103"/>
                  <a:gd name="T6" fmla="*/ 0 w 112"/>
                  <a:gd name="T7" fmla="*/ 103 h 103"/>
                </a:gdLst>
                <a:ahLst/>
                <a:cxnLst>
                  <a:cxn ang="0">
                    <a:pos x="T0" y="T1"/>
                  </a:cxn>
                  <a:cxn ang="0">
                    <a:pos x="T2" y="T3"/>
                  </a:cxn>
                  <a:cxn ang="0">
                    <a:pos x="T4" y="T5"/>
                  </a:cxn>
                  <a:cxn ang="0">
                    <a:pos x="T6" y="T7"/>
                  </a:cxn>
                </a:cxnLst>
                <a:rect l="0" t="0" r="r" b="b"/>
                <a:pathLst>
                  <a:path w="112" h="103">
                    <a:moveTo>
                      <a:pt x="0" y="103"/>
                    </a:moveTo>
                    <a:lnTo>
                      <a:pt x="112" y="103"/>
                    </a:lnTo>
                    <a:lnTo>
                      <a:pt x="0" y="0"/>
                    </a:lnTo>
                    <a:lnTo>
                      <a:pt x="0" y="10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24" name="Rectangle 3">
            <a:extLst>
              <a:ext uri="{FF2B5EF4-FFF2-40B4-BE49-F238E27FC236}">
                <a16:creationId xmlns:a16="http://schemas.microsoft.com/office/drawing/2014/main" id="{534B4D45-8803-4A78-AA82-01247B45EF26}"/>
              </a:ext>
            </a:extLst>
          </p:cNvPr>
          <p:cNvSpPr/>
          <p:nvPr/>
        </p:nvSpPr>
        <p:spPr>
          <a:xfrm>
            <a:off x="0" y="2316247"/>
            <a:ext cx="8191500" cy="1162036"/>
          </a:xfrm>
          <a:custGeom>
            <a:avLst/>
            <a:gdLst>
              <a:gd name="connsiteX0" fmla="*/ 0 w 8197793"/>
              <a:gd name="connsiteY0" fmla="*/ 0 h 1086175"/>
              <a:gd name="connsiteX1" fmla="*/ 8197793 w 8197793"/>
              <a:gd name="connsiteY1" fmla="*/ 0 h 1086175"/>
              <a:gd name="connsiteX2" fmla="*/ 8197793 w 8197793"/>
              <a:gd name="connsiteY2" fmla="*/ 1086175 h 1086175"/>
              <a:gd name="connsiteX3" fmla="*/ 0 w 8197793"/>
              <a:gd name="connsiteY3" fmla="*/ 1086175 h 1086175"/>
              <a:gd name="connsiteX4" fmla="*/ 0 w 8197793"/>
              <a:gd name="connsiteY4" fmla="*/ 0 h 1086175"/>
              <a:gd name="connsiteX0" fmla="*/ 0 w 8197793"/>
              <a:gd name="connsiteY0" fmla="*/ 0 h 1086175"/>
              <a:gd name="connsiteX1" fmla="*/ 8197793 w 8197793"/>
              <a:gd name="connsiteY1" fmla="*/ 0 h 1086175"/>
              <a:gd name="connsiteX2" fmla="*/ 7116705 w 8197793"/>
              <a:gd name="connsiteY2" fmla="*/ 1086175 h 1086175"/>
              <a:gd name="connsiteX3" fmla="*/ 0 w 8197793"/>
              <a:gd name="connsiteY3" fmla="*/ 1086175 h 1086175"/>
              <a:gd name="connsiteX4" fmla="*/ 0 w 8197793"/>
              <a:gd name="connsiteY4" fmla="*/ 0 h 1086175"/>
              <a:gd name="connsiteX0" fmla="*/ 0 w 7731068"/>
              <a:gd name="connsiteY0" fmla="*/ 0 h 1086175"/>
              <a:gd name="connsiteX1" fmla="*/ 7731068 w 7731068"/>
              <a:gd name="connsiteY1" fmla="*/ 0 h 1086175"/>
              <a:gd name="connsiteX2" fmla="*/ 7116705 w 7731068"/>
              <a:gd name="connsiteY2" fmla="*/ 1086175 h 1086175"/>
              <a:gd name="connsiteX3" fmla="*/ 0 w 7731068"/>
              <a:gd name="connsiteY3" fmla="*/ 1086175 h 1086175"/>
              <a:gd name="connsiteX4" fmla="*/ 0 w 7731068"/>
              <a:gd name="connsiteY4" fmla="*/ 0 h 1086175"/>
              <a:gd name="connsiteX0" fmla="*/ 0 w 7731068"/>
              <a:gd name="connsiteY0" fmla="*/ 0 h 1086175"/>
              <a:gd name="connsiteX1" fmla="*/ 7731068 w 7731068"/>
              <a:gd name="connsiteY1" fmla="*/ 0 h 1086175"/>
              <a:gd name="connsiteX2" fmla="*/ 7075430 w 7731068"/>
              <a:gd name="connsiteY2" fmla="*/ 1086175 h 1086175"/>
              <a:gd name="connsiteX3" fmla="*/ 0 w 7731068"/>
              <a:gd name="connsiteY3" fmla="*/ 1086175 h 1086175"/>
              <a:gd name="connsiteX4" fmla="*/ 0 w 7731068"/>
              <a:gd name="connsiteY4" fmla="*/ 0 h 1086175"/>
              <a:gd name="connsiteX0" fmla="*/ 0 w 7708843"/>
              <a:gd name="connsiteY0" fmla="*/ 0 h 1086175"/>
              <a:gd name="connsiteX1" fmla="*/ 7708843 w 7708843"/>
              <a:gd name="connsiteY1" fmla="*/ 0 h 1086175"/>
              <a:gd name="connsiteX2" fmla="*/ 7075430 w 7708843"/>
              <a:gd name="connsiteY2" fmla="*/ 1086175 h 1086175"/>
              <a:gd name="connsiteX3" fmla="*/ 0 w 7708843"/>
              <a:gd name="connsiteY3" fmla="*/ 1086175 h 1086175"/>
              <a:gd name="connsiteX4" fmla="*/ 0 w 7708843"/>
              <a:gd name="connsiteY4" fmla="*/ 0 h 1086175"/>
              <a:gd name="connsiteX0" fmla="*/ 0 w 7708843"/>
              <a:gd name="connsiteY0" fmla="*/ 0 h 1086175"/>
              <a:gd name="connsiteX1" fmla="*/ 7708843 w 7708843"/>
              <a:gd name="connsiteY1" fmla="*/ 0 h 1086175"/>
              <a:gd name="connsiteX2" fmla="*/ 7021455 w 7708843"/>
              <a:gd name="connsiteY2" fmla="*/ 1083347 h 1086175"/>
              <a:gd name="connsiteX3" fmla="*/ 0 w 7708843"/>
              <a:gd name="connsiteY3" fmla="*/ 1086175 h 1086175"/>
              <a:gd name="connsiteX4" fmla="*/ 0 w 7708843"/>
              <a:gd name="connsiteY4" fmla="*/ 0 h 1086175"/>
              <a:gd name="connsiteX0" fmla="*/ 0 w 7708843"/>
              <a:gd name="connsiteY0" fmla="*/ 0 h 1086175"/>
              <a:gd name="connsiteX1" fmla="*/ 7708843 w 7708843"/>
              <a:gd name="connsiteY1" fmla="*/ 0 h 1086175"/>
              <a:gd name="connsiteX2" fmla="*/ 6989705 w 7708843"/>
              <a:gd name="connsiteY2" fmla="*/ 1086175 h 1086175"/>
              <a:gd name="connsiteX3" fmla="*/ 0 w 7708843"/>
              <a:gd name="connsiteY3" fmla="*/ 1086175 h 1086175"/>
              <a:gd name="connsiteX4" fmla="*/ 0 w 7708843"/>
              <a:gd name="connsiteY4" fmla="*/ 0 h 1086175"/>
              <a:gd name="connsiteX0" fmla="*/ 0 w 7708843"/>
              <a:gd name="connsiteY0" fmla="*/ 0 h 1090626"/>
              <a:gd name="connsiteX1" fmla="*/ 7708843 w 7708843"/>
              <a:gd name="connsiteY1" fmla="*/ 0 h 1090626"/>
              <a:gd name="connsiteX2" fmla="*/ 7361702 w 7708843"/>
              <a:gd name="connsiteY2" fmla="*/ 1090626 h 1090626"/>
              <a:gd name="connsiteX3" fmla="*/ 0 w 7708843"/>
              <a:gd name="connsiteY3" fmla="*/ 1086175 h 1090626"/>
              <a:gd name="connsiteX4" fmla="*/ 0 w 7708843"/>
              <a:gd name="connsiteY4" fmla="*/ 0 h 1090626"/>
              <a:gd name="connsiteX0" fmla="*/ 0 w 7708843"/>
              <a:gd name="connsiteY0" fmla="*/ 0 h 1090626"/>
              <a:gd name="connsiteX1" fmla="*/ 7708843 w 7708843"/>
              <a:gd name="connsiteY1" fmla="*/ 0 h 1090626"/>
              <a:gd name="connsiteX2" fmla="*/ 7370666 w 7708843"/>
              <a:gd name="connsiteY2" fmla="*/ 1090626 h 1090626"/>
              <a:gd name="connsiteX3" fmla="*/ 0 w 7708843"/>
              <a:gd name="connsiteY3" fmla="*/ 1086175 h 1090626"/>
              <a:gd name="connsiteX4" fmla="*/ 0 w 7708843"/>
              <a:gd name="connsiteY4" fmla="*/ 0 h 1090626"/>
              <a:gd name="connsiteX0" fmla="*/ 0 w 7708843"/>
              <a:gd name="connsiteY0" fmla="*/ 0 h 1086175"/>
              <a:gd name="connsiteX1" fmla="*/ 7708843 w 7708843"/>
              <a:gd name="connsiteY1" fmla="*/ 0 h 1086175"/>
              <a:gd name="connsiteX2" fmla="*/ 7384113 w 7708843"/>
              <a:gd name="connsiteY2" fmla="*/ 1086175 h 1086175"/>
              <a:gd name="connsiteX3" fmla="*/ 0 w 7708843"/>
              <a:gd name="connsiteY3" fmla="*/ 1086175 h 1086175"/>
              <a:gd name="connsiteX4" fmla="*/ 0 w 7708843"/>
              <a:gd name="connsiteY4" fmla="*/ 0 h 1086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08843" h="1086175">
                <a:moveTo>
                  <a:pt x="0" y="0"/>
                </a:moveTo>
                <a:lnTo>
                  <a:pt x="7708843" y="0"/>
                </a:lnTo>
                <a:lnTo>
                  <a:pt x="7384113" y="1086175"/>
                </a:lnTo>
                <a:lnTo>
                  <a:pt x="0" y="1086175"/>
                </a:lnTo>
                <a:lnTo>
                  <a:pt x="0"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15">
            <a:extLst>
              <a:ext uri="{FF2B5EF4-FFF2-40B4-BE49-F238E27FC236}">
                <a16:creationId xmlns:a16="http://schemas.microsoft.com/office/drawing/2014/main" id="{7B458124-3E6F-4553-99BE-71893FC649E3}"/>
              </a:ext>
            </a:extLst>
          </p:cNvPr>
          <p:cNvSpPr txBox="1">
            <a:spLocks noChangeArrowheads="1"/>
          </p:cNvSpPr>
          <p:nvPr/>
        </p:nvSpPr>
        <p:spPr bwMode="auto">
          <a:xfrm>
            <a:off x="440431" y="767310"/>
            <a:ext cx="6976369" cy="4334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45720" rIns="91440" bIns="45720" numCol="1" anchor="t" anchorCtr="0" compatLnSpc="1">
            <a:prstTxWarp prst="textNoShape">
              <a:avLst/>
            </a:prstTxWarp>
          </a:bodyPr>
          <a:lstStyle>
            <a:lvl1pPr marL="0" indent="0" algn="l" rtl="0" eaLnBrk="1" fontAlgn="base" hangingPunct="1">
              <a:lnSpc>
                <a:spcPct val="100000"/>
              </a:lnSpc>
              <a:spcBef>
                <a:spcPct val="20000"/>
              </a:spcBef>
              <a:spcAft>
                <a:spcPct val="0"/>
              </a:spcAft>
              <a:buClr>
                <a:schemeClr val="accent1"/>
              </a:buClr>
              <a:buNone/>
              <a:defRPr sz="2000">
                <a:solidFill>
                  <a:schemeClr val="tx1"/>
                </a:solidFill>
                <a:latin typeface="+mn-lt"/>
                <a:ea typeface="+mn-ea"/>
                <a:cs typeface="+mn-cs"/>
              </a:defRPr>
            </a:lvl1pPr>
            <a:lvl2pPr marL="400046" indent="-204786" algn="l" rtl="0" eaLnBrk="1" fontAlgn="base" hangingPunct="1">
              <a:lnSpc>
                <a:spcPct val="100000"/>
              </a:lnSpc>
              <a:spcBef>
                <a:spcPct val="20000"/>
              </a:spcBef>
              <a:spcAft>
                <a:spcPct val="0"/>
              </a:spcAft>
              <a:buClr>
                <a:schemeClr val="accent1"/>
              </a:buClr>
              <a:buFont typeface="Arial" charset="0"/>
              <a:buChar char="–"/>
              <a:defRPr>
                <a:solidFill>
                  <a:schemeClr val="tx1"/>
                </a:solidFill>
                <a:latin typeface="+mn-lt"/>
              </a:defRPr>
            </a:lvl2pPr>
            <a:lvl3pPr marL="606419" indent="-171448" algn="l" rtl="0" eaLnBrk="1" fontAlgn="base" hangingPunct="1">
              <a:lnSpc>
                <a:spcPct val="100000"/>
              </a:lnSpc>
              <a:spcBef>
                <a:spcPct val="20000"/>
              </a:spcBef>
              <a:spcAft>
                <a:spcPct val="0"/>
              </a:spcAft>
              <a:buClr>
                <a:schemeClr val="accent1"/>
              </a:buClr>
              <a:buChar char="•"/>
              <a:defRPr sz="1600">
                <a:solidFill>
                  <a:schemeClr val="tx1"/>
                </a:solidFill>
                <a:latin typeface="+mn-lt"/>
              </a:defRPr>
            </a:lvl3pPr>
            <a:lvl4pPr marL="823905" indent="-207961" algn="l" rtl="0" eaLnBrk="1" fontAlgn="base" hangingPunct="1">
              <a:lnSpc>
                <a:spcPct val="100000"/>
              </a:lnSpc>
              <a:spcBef>
                <a:spcPct val="20000"/>
              </a:spcBef>
              <a:spcAft>
                <a:spcPct val="0"/>
              </a:spcAft>
              <a:buClr>
                <a:schemeClr val="accent1"/>
              </a:buClr>
              <a:buFont typeface="Arial" charset="0"/>
              <a:buChar char="–"/>
              <a:defRPr sz="1400">
                <a:solidFill>
                  <a:schemeClr val="tx1"/>
                </a:solidFill>
                <a:latin typeface="+mn-lt"/>
              </a:defRPr>
            </a:lvl4pPr>
            <a:lvl5pPr marL="1031864" indent="-190499" algn="l" rtl="0" eaLnBrk="1" fontAlgn="base" hangingPunct="1">
              <a:lnSpc>
                <a:spcPct val="100000"/>
              </a:lnSpc>
              <a:spcBef>
                <a:spcPct val="20000"/>
              </a:spcBef>
              <a:spcAft>
                <a:spcPct val="0"/>
              </a:spcAft>
              <a:buClr>
                <a:schemeClr val="accent1"/>
              </a:buClr>
              <a:buFont typeface="Arial" charset="0"/>
              <a:buChar char="»"/>
              <a:defRPr sz="1400">
                <a:solidFill>
                  <a:schemeClr val="tx1"/>
                </a:solidFill>
                <a:latin typeface="+mn-lt"/>
              </a:defRPr>
            </a:lvl5pPr>
            <a:lvl6pPr marL="1489060" indent="-190499" algn="l" rtl="0" eaLnBrk="1" fontAlgn="base" hangingPunct="1">
              <a:lnSpc>
                <a:spcPct val="95000"/>
              </a:lnSpc>
              <a:spcBef>
                <a:spcPct val="20000"/>
              </a:spcBef>
              <a:spcAft>
                <a:spcPct val="0"/>
              </a:spcAft>
              <a:buClr>
                <a:schemeClr val="accent1"/>
              </a:buClr>
              <a:buFont typeface="Arial" pitchFamily="34" charset="0"/>
              <a:buChar char="»"/>
              <a:defRPr sz="1400">
                <a:solidFill>
                  <a:schemeClr val="tx1"/>
                </a:solidFill>
                <a:latin typeface="+mn-lt"/>
              </a:defRPr>
            </a:lvl6pPr>
            <a:lvl7pPr marL="1946255" indent="-190499" algn="l" rtl="0" eaLnBrk="1" fontAlgn="base" hangingPunct="1">
              <a:lnSpc>
                <a:spcPct val="95000"/>
              </a:lnSpc>
              <a:spcBef>
                <a:spcPct val="20000"/>
              </a:spcBef>
              <a:spcAft>
                <a:spcPct val="0"/>
              </a:spcAft>
              <a:buClr>
                <a:schemeClr val="accent1"/>
              </a:buClr>
              <a:buFont typeface="Arial" pitchFamily="34" charset="0"/>
              <a:buChar char="»"/>
              <a:defRPr sz="1400">
                <a:solidFill>
                  <a:schemeClr val="tx1"/>
                </a:solidFill>
                <a:latin typeface="+mn-lt"/>
              </a:defRPr>
            </a:lvl7pPr>
            <a:lvl8pPr marL="2403451" indent="-190499" algn="l" rtl="0" eaLnBrk="1" fontAlgn="base" hangingPunct="1">
              <a:lnSpc>
                <a:spcPct val="95000"/>
              </a:lnSpc>
              <a:spcBef>
                <a:spcPct val="20000"/>
              </a:spcBef>
              <a:spcAft>
                <a:spcPct val="0"/>
              </a:spcAft>
              <a:buClr>
                <a:schemeClr val="accent1"/>
              </a:buClr>
              <a:buFont typeface="Arial" pitchFamily="34" charset="0"/>
              <a:buChar char="»"/>
              <a:defRPr sz="1400">
                <a:solidFill>
                  <a:schemeClr val="tx1"/>
                </a:solidFill>
                <a:latin typeface="+mn-lt"/>
              </a:defRPr>
            </a:lvl8pPr>
            <a:lvl9pPr marL="2860646" indent="-190499" algn="l" rtl="0" eaLnBrk="1" fontAlgn="base" hangingPunct="1">
              <a:lnSpc>
                <a:spcPct val="95000"/>
              </a:lnSpc>
              <a:spcBef>
                <a:spcPct val="20000"/>
              </a:spcBef>
              <a:spcAft>
                <a:spcPct val="0"/>
              </a:spcAft>
              <a:buClr>
                <a:schemeClr val="accent1"/>
              </a:buClr>
              <a:buFont typeface="Arial" pitchFamily="34" charset="0"/>
              <a:buChar char="»"/>
              <a:defRPr sz="1400">
                <a:solidFill>
                  <a:schemeClr val="tx1"/>
                </a:solidFill>
                <a:latin typeface="+mn-lt"/>
              </a:defRPr>
            </a:lvl9pPr>
          </a:lstStyle>
          <a:p>
            <a:pPr>
              <a:spcBef>
                <a:spcPts val="1200"/>
              </a:spcBef>
              <a:tabLst>
                <a:tab pos="380985" algn="l"/>
                <a:tab pos="2666893" algn="r"/>
              </a:tabLst>
            </a:pPr>
            <a:r>
              <a:rPr lang="en-US" sz="1800" kern="0" dirty="0"/>
              <a:t>John was born in 1955 and worked since he graduated </a:t>
            </a:r>
            <a:br>
              <a:rPr lang="en-US" sz="1800" kern="0" dirty="0"/>
            </a:br>
            <a:r>
              <a:rPr lang="en-US" sz="1800" kern="0" dirty="0"/>
              <a:t>from college at age 22</a:t>
            </a:r>
          </a:p>
          <a:p>
            <a:pPr>
              <a:spcBef>
                <a:spcPts val="1800"/>
              </a:spcBef>
              <a:tabLst>
                <a:tab pos="380985" algn="l"/>
                <a:tab pos="2666893" algn="r"/>
              </a:tabLst>
            </a:pPr>
            <a:r>
              <a:rPr lang="en-US" sz="1800" kern="0" dirty="0"/>
              <a:t>His highest 35 years of earnings total $2,940,000, which averages $84,000 annually, with an AIME of $7,000</a:t>
            </a:r>
          </a:p>
          <a:p>
            <a:pPr>
              <a:spcBef>
                <a:spcPts val="2400"/>
              </a:spcBef>
              <a:tabLst>
                <a:tab pos="380985" algn="l"/>
                <a:tab pos="2666893" algn="r"/>
              </a:tabLst>
            </a:pPr>
            <a:r>
              <a:rPr lang="en-US" sz="1800" kern="0" dirty="0"/>
              <a:t>The 3-part formula is applied </a:t>
            </a:r>
            <a:br>
              <a:rPr lang="en-US" sz="1800" kern="0" dirty="0"/>
            </a:br>
            <a:r>
              <a:rPr lang="en-US" sz="1800" kern="0" dirty="0"/>
              <a:t>to his $7,000 AIME to calculate his</a:t>
            </a:r>
            <a:br>
              <a:rPr lang="en-US" sz="1800" kern="0" dirty="0"/>
            </a:br>
            <a:r>
              <a:rPr lang="en-US" sz="1800" kern="0" dirty="0"/>
              <a:t>Primary Insurance Amount (PIA):</a:t>
            </a:r>
          </a:p>
          <a:p>
            <a:pPr>
              <a:spcBef>
                <a:spcPts val="3000"/>
              </a:spcBef>
              <a:tabLst>
                <a:tab pos="380985" algn="l"/>
                <a:tab pos="2666893" algn="r"/>
              </a:tabLst>
            </a:pPr>
            <a:r>
              <a:rPr lang="en-US" sz="1800" kern="0" dirty="0"/>
              <a:t>He’ll be eligible to receive his monthly PIA benefit </a:t>
            </a:r>
            <a:br>
              <a:rPr lang="en-US" sz="1800" kern="0" dirty="0"/>
            </a:br>
            <a:r>
              <a:rPr lang="en-US" sz="1800" kern="0" dirty="0"/>
              <a:t>at his full retirement age</a:t>
            </a:r>
          </a:p>
          <a:p>
            <a:pPr>
              <a:spcBef>
                <a:spcPts val="1800"/>
              </a:spcBef>
              <a:tabLst>
                <a:tab pos="380985" algn="l"/>
                <a:tab pos="2666893" algn="r"/>
              </a:tabLst>
            </a:pPr>
            <a:r>
              <a:rPr lang="en-US" sz="1800" kern="0" dirty="0"/>
              <a:t>Keep in mind his PIA will change with inflation</a:t>
            </a:r>
            <a:br>
              <a:rPr lang="en-US" sz="1800" kern="0" dirty="0"/>
            </a:br>
            <a:r>
              <a:rPr lang="en-US" sz="1800" kern="0" dirty="0"/>
              <a:t>and changes in earnings until he retires</a:t>
            </a:r>
          </a:p>
        </p:txBody>
      </p:sp>
      <p:sp>
        <p:nvSpPr>
          <p:cNvPr id="35" name="Rectangle 34">
            <a:extLst>
              <a:ext uri="{FF2B5EF4-FFF2-40B4-BE49-F238E27FC236}">
                <a16:creationId xmlns:a16="http://schemas.microsoft.com/office/drawing/2014/main" id="{63EF614B-D252-40C0-AFAD-F4C4C90291DB}"/>
              </a:ext>
            </a:extLst>
          </p:cNvPr>
          <p:cNvSpPr/>
          <p:nvPr/>
        </p:nvSpPr>
        <p:spPr>
          <a:xfrm>
            <a:off x="3618570" y="2358656"/>
            <a:ext cx="5080000" cy="1077218"/>
          </a:xfrm>
          <a:prstGeom prst="rect">
            <a:avLst/>
          </a:prstGeom>
        </p:spPr>
        <p:txBody>
          <a:bodyPr>
            <a:spAutoFit/>
          </a:bodyPr>
          <a:lstStyle/>
          <a:p>
            <a:pPr lvl="1">
              <a:buNone/>
              <a:tabLst>
                <a:tab pos="457200" algn="l"/>
                <a:tab pos="742950" algn="l"/>
                <a:tab pos="2286000" algn="r"/>
                <a:tab pos="3086100" algn="r"/>
              </a:tabLst>
            </a:pPr>
            <a:r>
              <a:rPr lang="en-US" sz="1600" dirty="0">
                <a:solidFill>
                  <a:schemeClr val="accent3"/>
                </a:solidFill>
                <a:sym typeface="Wingdings" pitchFamily="2" charset="2"/>
              </a:rPr>
              <a:t></a:t>
            </a:r>
            <a:r>
              <a:rPr lang="en-US" sz="1600" dirty="0">
                <a:solidFill>
                  <a:srgbClr val="000000"/>
                </a:solidFill>
                <a:sym typeface="Wingdings" pitchFamily="2" charset="2"/>
              </a:rPr>
              <a:t>	</a:t>
            </a:r>
            <a:r>
              <a:rPr lang="en-US" sz="1600" dirty="0">
                <a:solidFill>
                  <a:srgbClr val="000000"/>
                </a:solidFill>
              </a:rPr>
              <a:t>$1,115 x 90% 	=	 $1,003.50	</a:t>
            </a:r>
          </a:p>
          <a:p>
            <a:pPr lvl="1">
              <a:buNone/>
              <a:tabLst>
                <a:tab pos="457200" algn="l"/>
                <a:tab pos="742950" algn="l"/>
                <a:tab pos="2286000" algn="r"/>
                <a:tab pos="3086100" algn="r"/>
              </a:tabLst>
            </a:pPr>
            <a:r>
              <a:rPr lang="en-US" sz="1600" dirty="0">
                <a:solidFill>
                  <a:schemeClr val="accent3"/>
                </a:solidFill>
                <a:sym typeface="Wingdings" pitchFamily="2" charset="2"/>
              </a:rPr>
              <a:t></a:t>
            </a:r>
            <a:r>
              <a:rPr lang="en-US" sz="1600" dirty="0">
                <a:solidFill>
                  <a:srgbClr val="000000"/>
                </a:solidFill>
                <a:sym typeface="Wingdings" pitchFamily="2" charset="2"/>
              </a:rPr>
              <a:t>	$5,606</a:t>
            </a:r>
            <a:r>
              <a:rPr lang="en-US" sz="1600" dirty="0">
                <a:solidFill>
                  <a:srgbClr val="000000"/>
                </a:solidFill>
              </a:rPr>
              <a:t> x 32% 	= 	$1,793.92</a:t>
            </a:r>
          </a:p>
          <a:p>
            <a:pPr lvl="1">
              <a:buNone/>
              <a:tabLst>
                <a:tab pos="457200" algn="l"/>
                <a:tab pos="742950" algn="l"/>
                <a:tab pos="2286000" algn="r"/>
                <a:tab pos="3086100" algn="r"/>
              </a:tabLst>
            </a:pPr>
            <a:r>
              <a:rPr lang="en-US" sz="1600" dirty="0">
                <a:solidFill>
                  <a:schemeClr val="accent3"/>
                </a:solidFill>
                <a:sym typeface="Wingdings" pitchFamily="2" charset="2"/>
              </a:rPr>
              <a:t></a:t>
            </a:r>
            <a:r>
              <a:rPr lang="en-US" sz="1600" dirty="0">
                <a:solidFill>
                  <a:srgbClr val="000000"/>
                </a:solidFill>
                <a:sym typeface="Wingdings" pitchFamily="2" charset="2"/>
              </a:rPr>
              <a:t>	</a:t>
            </a:r>
            <a:r>
              <a:rPr lang="en-US" sz="1600" dirty="0">
                <a:solidFill>
                  <a:srgbClr val="000000"/>
                </a:solidFill>
              </a:rPr>
              <a:t>$279 x 15% 	= 	     $41.85</a:t>
            </a:r>
          </a:p>
          <a:p>
            <a:pPr lvl="1">
              <a:buNone/>
              <a:tabLst>
                <a:tab pos="457200" algn="l"/>
                <a:tab pos="742950" algn="l"/>
                <a:tab pos="2286000" algn="r"/>
                <a:tab pos="3086100" algn="r"/>
              </a:tabLst>
            </a:pPr>
            <a:r>
              <a:rPr lang="en-US" sz="1600" b="1" dirty="0">
                <a:solidFill>
                  <a:schemeClr val="accent3"/>
                </a:solidFill>
              </a:rPr>
              <a:t>	</a:t>
            </a:r>
            <a:r>
              <a:rPr lang="en-US" sz="1600" b="1" dirty="0">
                <a:solidFill>
                  <a:schemeClr val="accent1"/>
                </a:solidFill>
              </a:rPr>
              <a:t>PIA Total 	=	 $2,839.27</a:t>
            </a:r>
          </a:p>
        </p:txBody>
      </p:sp>
      <p:cxnSp>
        <p:nvCxnSpPr>
          <p:cNvPr id="36" name="Straight Connector 35">
            <a:extLst>
              <a:ext uri="{FF2B5EF4-FFF2-40B4-BE49-F238E27FC236}">
                <a16:creationId xmlns:a16="http://schemas.microsoft.com/office/drawing/2014/main" id="{4BF00BA5-DF43-4C1C-B18F-CF8A72E911DB}"/>
              </a:ext>
            </a:extLst>
          </p:cNvPr>
          <p:cNvCxnSpPr>
            <a:cxnSpLocks/>
          </p:cNvCxnSpPr>
          <p:nvPr/>
        </p:nvCxnSpPr>
        <p:spPr>
          <a:xfrm>
            <a:off x="455124" y="1491111"/>
            <a:ext cx="7234726" cy="0"/>
          </a:xfrm>
          <a:prstGeom prst="line">
            <a:avLst/>
          </a:prstGeom>
          <a:ln>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0256A078-3CBF-485D-9A06-4BAFEB0D80FE}"/>
              </a:ext>
            </a:extLst>
          </p:cNvPr>
          <p:cNvCxnSpPr>
            <a:cxnSpLocks/>
          </p:cNvCxnSpPr>
          <p:nvPr/>
        </p:nvCxnSpPr>
        <p:spPr>
          <a:xfrm>
            <a:off x="455124" y="4319095"/>
            <a:ext cx="5647226" cy="0"/>
          </a:xfrm>
          <a:prstGeom prst="line">
            <a:avLst/>
          </a:prstGeom>
          <a:ln>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38" name="Text Box 50">
            <a:extLst>
              <a:ext uri="{FF2B5EF4-FFF2-40B4-BE49-F238E27FC236}">
                <a16:creationId xmlns:a16="http://schemas.microsoft.com/office/drawing/2014/main" id="{12AAC6F4-E1E8-47EC-AC3E-E73CE28E7F5F}"/>
              </a:ext>
            </a:extLst>
          </p:cNvPr>
          <p:cNvSpPr txBox="1">
            <a:spLocks noChangeArrowheads="1"/>
          </p:cNvSpPr>
          <p:nvPr/>
        </p:nvSpPr>
        <p:spPr bwMode="auto">
          <a:xfrm>
            <a:off x="344743" y="5027220"/>
            <a:ext cx="4172536"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tabLst>
                <a:tab pos="512763" algn="l"/>
              </a:tabLst>
              <a:defRPr sz="800">
                <a:latin typeface="Arial Narrow" panose="020B0606020202030204" pitchFamily="34" charset="0"/>
              </a:defRPr>
            </a:lvl1pPr>
            <a:lvl2pPr marL="571500">
              <a:tabLst>
                <a:tab pos="512763" algn="l"/>
              </a:tabLst>
            </a:lvl2pPr>
            <a:lvl3pPr>
              <a:tabLst>
                <a:tab pos="512763" algn="l"/>
              </a:tabLst>
            </a:lvl3pPr>
            <a:lvl4pPr>
              <a:tabLst>
                <a:tab pos="512763" algn="l"/>
              </a:tabLst>
            </a:lvl4pPr>
            <a:lvl5pPr>
              <a:tabLst>
                <a:tab pos="512763" algn="l"/>
              </a:tabLst>
            </a:lvl5pPr>
            <a:lvl6pPr fontAlgn="base">
              <a:spcBef>
                <a:spcPct val="0"/>
              </a:spcBef>
              <a:spcAft>
                <a:spcPct val="0"/>
              </a:spcAft>
              <a:tabLst>
                <a:tab pos="512763" algn="l"/>
              </a:tabLst>
            </a:lvl6pPr>
            <a:lvl7pPr fontAlgn="base">
              <a:spcBef>
                <a:spcPct val="0"/>
              </a:spcBef>
              <a:spcAft>
                <a:spcPct val="0"/>
              </a:spcAft>
              <a:tabLst>
                <a:tab pos="512763" algn="l"/>
              </a:tabLst>
            </a:lvl7pPr>
            <a:lvl8pPr fontAlgn="base">
              <a:spcBef>
                <a:spcPct val="0"/>
              </a:spcBef>
              <a:spcAft>
                <a:spcPct val="0"/>
              </a:spcAft>
              <a:tabLst>
                <a:tab pos="512763" algn="l"/>
              </a:tabLst>
            </a:lvl8pPr>
            <a:lvl9pPr fontAlgn="base">
              <a:spcBef>
                <a:spcPct val="0"/>
              </a:spcBef>
              <a:spcAft>
                <a:spcPct val="0"/>
              </a:spcAft>
              <a:tabLst>
                <a:tab pos="512763" algn="l"/>
              </a:tabLst>
            </a:lvl9pPr>
          </a:lstStyle>
          <a:p>
            <a:r>
              <a:rPr lang="en-US" dirty="0">
                <a:solidFill>
                  <a:schemeClr val="tx1">
                    <a:lumMod val="75000"/>
                    <a:lumOff val="25000"/>
                  </a:schemeClr>
                </a:solidFill>
              </a:rPr>
              <a:t>* Hypothetical example for illustrative purposes only.</a:t>
            </a:r>
          </a:p>
        </p:txBody>
      </p:sp>
    </p:spTree>
    <p:extLst>
      <p:ext uri="{BB962C8B-B14F-4D97-AF65-F5344CB8AC3E}">
        <p14:creationId xmlns:p14="http://schemas.microsoft.com/office/powerpoint/2010/main" val="1024324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50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0" y="0"/>
            <a:ext cx="10160000" cy="5736167"/>
          </a:xfrm>
          <a:prstGeom prst="rect">
            <a:avLst/>
          </a:prstGeom>
          <a:solidFill>
            <a:schemeClr val="accent1"/>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grpSp>
        <p:nvGrpSpPr>
          <p:cNvPr id="69" name="Group 4"/>
          <p:cNvGrpSpPr>
            <a:grpSpLocks noChangeAspect="1"/>
          </p:cNvGrpSpPr>
          <p:nvPr/>
        </p:nvGrpSpPr>
        <p:grpSpPr bwMode="auto">
          <a:xfrm>
            <a:off x="8747125" y="5213351"/>
            <a:ext cx="979487" cy="325437"/>
            <a:chOff x="5510" y="3284"/>
            <a:chExt cx="617" cy="205"/>
          </a:xfrm>
          <a:solidFill>
            <a:schemeClr val="bg1"/>
          </a:solidFill>
        </p:grpSpPr>
        <p:sp>
          <p:nvSpPr>
            <p:cNvPr id="70" name="Rectangle 5"/>
            <p:cNvSpPr>
              <a:spLocks noChangeArrowheads="1"/>
            </p:cNvSpPr>
            <p:nvPr userDrawn="1"/>
          </p:nvSpPr>
          <p:spPr bwMode="auto">
            <a:xfrm>
              <a:off x="5544" y="3453"/>
              <a:ext cx="5" cy="3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1" name="Freeform 6"/>
            <p:cNvSpPr>
              <a:spLocks/>
            </p:cNvSpPr>
            <p:nvPr userDrawn="1"/>
          </p:nvSpPr>
          <p:spPr bwMode="auto">
            <a:xfrm>
              <a:off x="5557" y="3461"/>
              <a:ext cx="22" cy="27"/>
            </a:xfrm>
            <a:custGeom>
              <a:avLst/>
              <a:gdLst>
                <a:gd name="T0" fmla="*/ 24 w 32"/>
                <a:gd name="T1" fmla="*/ 40 h 40"/>
                <a:gd name="T2" fmla="*/ 24 w 32"/>
                <a:gd name="T3" fmla="*/ 18 h 40"/>
                <a:gd name="T4" fmla="*/ 16 w 32"/>
                <a:gd name="T5" fmla="*/ 7 h 40"/>
                <a:gd name="T6" fmla="*/ 8 w 32"/>
                <a:gd name="T7" fmla="*/ 17 h 40"/>
                <a:gd name="T8" fmla="*/ 8 w 32"/>
                <a:gd name="T9" fmla="*/ 40 h 40"/>
                <a:gd name="T10" fmla="*/ 0 w 32"/>
                <a:gd name="T11" fmla="*/ 40 h 40"/>
                <a:gd name="T12" fmla="*/ 0 w 32"/>
                <a:gd name="T13" fmla="*/ 1 h 40"/>
                <a:gd name="T14" fmla="*/ 8 w 32"/>
                <a:gd name="T15" fmla="*/ 1 h 40"/>
                <a:gd name="T16" fmla="*/ 8 w 32"/>
                <a:gd name="T17" fmla="*/ 4 h 40"/>
                <a:gd name="T18" fmla="*/ 18 w 32"/>
                <a:gd name="T19" fmla="*/ 0 h 40"/>
                <a:gd name="T20" fmla="*/ 32 w 32"/>
                <a:gd name="T21" fmla="*/ 18 h 40"/>
                <a:gd name="T22" fmla="*/ 32 w 32"/>
                <a:gd name="T23" fmla="*/ 40 h 40"/>
                <a:gd name="T24" fmla="*/ 24 w 32"/>
                <a:gd name="T25"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 h="40">
                  <a:moveTo>
                    <a:pt x="24" y="40"/>
                  </a:moveTo>
                  <a:cubicBezTo>
                    <a:pt x="24" y="18"/>
                    <a:pt x="24" y="18"/>
                    <a:pt x="24" y="18"/>
                  </a:cubicBezTo>
                  <a:cubicBezTo>
                    <a:pt x="24" y="10"/>
                    <a:pt x="21" y="7"/>
                    <a:pt x="16" y="7"/>
                  </a:cubicBezTo>
                  <a:cubicBezTo>
                    <a:pt x="11" y="7"/>
                    <a:pt x="8" y="11"/>
                    <a:pt x="8" y="17"/>
                  </a:cubicBezTo>
                  <a:cubicBezTo>
                    <a:pt x="8" y="40"/>
                    <a:pt x="8" y="40"/>
                    <a:pt x="8" y="40"/>
                  </a:cubicBezTo>
                  <a:cubicBezTo>
                    <a:pt x="0" y="40"/>
                    <a:pt x="0" y="40"/>
                    <a:pt x="0" y="40"/>
                  </a:cubicBezTo>
                  <a:cubicBezTo>
                    <a:pt x="0" y="1"/>
                    <a:pt x="0" y="1"/>
                    <a:pt x="0" y="1"/>
                  </a:cubicBezTo>
                  <a:cubicBezTo>
                    <a:pt x="8" y="1"/>
                    <a:pt x="8" y="1"/>
                    <a:pt x="8" y="1"/>
                  </a:cubicBezTo>
                  <a:cubicBezTo>
                    <a:pt x="8" y="4"/>
                    <a:pt x="8" y="4"/>
                    <a:pt x="8" y="4"/>
                  </a:cubicBezTo>
                  <a:cubicBezTo>
                    <a:pt x="10" y="2"/>
                    <a:pt x="14" y="0"/>
                    <a:pt x="18" y="0"/>
                  </a:cubicBezTo>
                  <a:cubicBezTo>
                    <a:pt x="27" y="0"/>
                    <a:pt x="32" y="6"/>
                    <a:pt x="32" y="18"/>
                  </a:cubicBezTo>
                  <a:cubicBezTo>
                    <a:pt x="32" y="40"/>
                    <a:pt x="32" y="40"/>
                    <a:pt x="32" y="40"/>
                  </a:cubicBezTo>
                  <a:lnTo>
                    <a:pt x="24" y="4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2" name="Freeform 7"/>
            <p:cNvSpPr>
              <a:spLocks/>
            </p:cNvSpPr>
            <p:nvPr userDrawn="1"/>
          </p:nvSpPr>
          <p:spPr bwMode="auto">
            <a:xfrm>
              <a:off x="5583" y="3461"/>
              <a:ext cx="20" cy="28"/>
            </a:xfrm>
            <a:custGeom>
              <a:avLst/>
              <a:gdLst>
                <a:gd name="T0" fmla="*/ 15 w 30"/>
                <a:gd name="T1" fmla="*/ 41 h 41"/>
                <a:gd name="T2" fmla="*/ 0 w 30"/>
                <a:gd name="T3" fmla="*/ 36 h 41"/>
                <a:gd name="T4" fmla="*/ 3 w 30"/>
                <a:gd name="T5" fmla="*/ 30 h 41"/>
                <a:gd name="T6" fmla="*/ 15 w 30"/>
                <a:gd name="T7" fmla="*/ 34 h 41"/>
                <a:gd name="T8" fmla="*/ 22 w 30"/>
                <a:gd name="T9" fmla="*/ 30 h 41"/>
                <a:gd name="T10" fmla="*/ 13 w 30"/>
                <a:gd name="T11" fmla="*/ 23 h 41"/>
                <a:gd name="T12" fmla="*/ 1 w 30"/>
                <a:gd name="T13" fmla="*/ 11 h 41"/>
                <a:gd name="T14" fmla="*/ 15 w 30"/>
                <a:gd name="T15" fmla="*/ 0 h 41"/>
                <a:gd name="T16" fmla="*/ 28 w 30"/>
                <a:gd name="T17" fmla="*/ 4 h 41"/>
                <a:gd name="T18" fmla="*/ 25 w 30"/>
                <a:gd name="T19" fmla="*/ 10 h 41"/>
                <a:gd name="T20" fmla="*/ 14 w 30"/>
                <a:gd name="T21" fmla="*/ 7 h 41"/>
                <a:gd name="T22" fmla="*/ 9 w 30"/>
                <a:gd name="T23" fmla="*/ 10 h 41"/>
                <a:gd name="T24" fmla="*/ 16 w 30"/>
                <a:gd name="T25" fmla="*/ 16 h 41"/>
                <a:gd name="T26" fmla="*/ 30 w 30"/>
                <a:gd name="T27" fmla="*/ 29 h 41"/>
                <a:gd name="T28" fmla="*/ 15 w 30"/>
                <a:gd name="T29" fmla="*/ 4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0" h="41">
                  <a:moveTo>
                    <a:pt x="15" y="41"/>
                  </a:moveTo>
                  <a:cubicBezTo>
                    <a:pt x="9" y="41"/>
                    <a:pt x="4" y="39"/>
                    <a:pt x="0" y="36"/>
                  </a:cubicBezTo>
                  <a:cubicBezTo>
                    <a:pt x="3" y="30"/>
                    <a:pt x="3" y="30"/>
                    <a:pt x="3" y="30"/>
                  </a:cubicBezTo>
                  <a:cubicBezTo>
                    <a:pt x="7" y="33"/>
                    <a:pt x="11" y="34"/>
                    <a:pt x="15" y="34"/>
                  </a:cubicBezTo>
                  <a:cubicBezTo>
                    <a:pt x="20" y="34"/>
                    <a:pt x="22" y="33"/>
                    <a:pt x="22" y="30"/>
                  </a:cubicBezTo>
                  <a:cubicBezTo>
                    <a:pt x="22" y="27"/>
                    <a:pt x="18" y="25"/>
                    <a:pt x="13" y="23"/>
                  </a:cubicBezTo>
                  <a:cubicBezTo>
                    <a:pt x="4" y="20"/>
                    <a:pt x="1" y="17"/>
                    <a:pt x="1" y="11"/>
                  </a:cubicBezTo>
                  <a:cubicBezTo>
                    <a:pt x="1" y="4"/>
                    <a:pt x="7" y="0"/>
                    <a:pt x="15" y="0"/>
                  </a:cubicBezTo>
                  <a:cubicBezTo>
                    <a:pt x="20" y="0"/>
                    <a:pt x="24" y="2"/>
                    <a:pt x="28" y="4"/>
                  </a:cubicBezTo>
                  <a:cubicBezTo>
                    <a:pt x="25" y="10"/>
                    <a:pt x="25" y="10"/>
                    <a:pt x="25" y="10"/>
                  </a:cubicBezTo>
                  <a:cubicBezTo>
                    <a:pt x="21" y="8"/>
                    <a:pt x="18" y="7"/>
                    <a:pt x="14" y="7"/>
                  </a:cubicBezTo>
                  <a:cubicBezTo>
                    <a:pt x="11" y="7"/>
                    <a:pt x="9" y="8"/>
                    <a:pt x="9" y="10"/>
                  </a:cubicBezTo>
                  <a:cubicBezTo>
                    <a:pt x="9" y="12"/>
                    <a:pt x="10" y="14"/>
                    <a:pt x="16" y="16"/>
                  </a:cubicBezTo>
                  <a:cubicBezTo>
                    <a:pt x="25" y="20"/>
                    <a:pt x="30" y="22"/>
                    <a:pt x="30" y="29"/>
                  </a:cubicBezTo>
                  <a:cubicBezTo>
                    <a:pt x="30" y="38"/>
                    <a:pt x="22" y="41"/>
                    <a:pt x="15"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3" name="Freeform 8"/>
            <p:cNvSpPr>
              <a:spLocks/>
            </p:cNvSpPr>
            <p:nvPr userDrawn="1"/>
          </p:nvSpPr>
          <p:spPr bwMode="auto">
            <a:xfrm>
              <a:off x="5609" y="3462"/>
              <a:ext cx="21" cy="27"/>
            </a:xfrm>
            <a:custGeom>
              <a:avLst/>
              <a:gdLst>
                <a:gd name="T0" fmla="*/ 25 w 32"/>
                <a:gd name="T1" fmla="*/ 39 h 40"/>
                <a:gd name="T2" fmla="*/ 25 w 32"/>
                <a:gd name="T3" fmla="*/ 36 h 40"/>
                <a:gd name="T4" fmla="*/ 15 w 32"/>
                <a:gd name="T5" fmla="*/ 40 h 40"/>
                <a:gd name="T6" fmla="*/ 0 w 32"/>
                <a:gd name="T7" fmla="*/ 22 h 40"/>
                <a:gd name="T8" fmla="*/ 0 w 32"/>
                <a:gd name="T9" fmla="*/ 0 h 40"/>
                <a:gd name="T10" fmla="*/ 8 w 32"/>
                <a:gd name="T11" fmla="*/ 0 h 40"/>
                <a:gd name="T12" fmla="*/ 8 w 32"/>
                <a:gd name="T13" fmla="*/ 22 h 40"/>
                <a:gd name="T14" fmla="*/ 16 w 32"/>
                <a:gd name="T15" fmla="*/ 33 h 40"/>
                <a:gd name="T16" fmla="*/ 25 w 32"/>
                <a:gd name="T17" fmla="*/ 23 h 40"/>
                <a:gd name="T18" fmla="*/ 25 w 32"/>
                <a:gd name="T19" fmla="*/ 0 h 40"/>
                <a:gd name="T20" fmla="*/ 32 w 32"/>
                <a:gd name="T21" fmla="*/ 0 h 40"/>
                <a:gd name="T22" fmla="*/ 32 w 32"/>
                <a:gd name="T23" fmla="*/ 39 h 40"/>
                <a:gd name="T24" fmla="*/ 25 w 32"/>
                <a:gd name="T25" fmla="*/ 39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 h="40">
                  <a:moveTo>
                    <a:pt x="25" y="39"/>
                  </a:moveTo>
                  <a:cubicBezTo>
                    <a:pt x="25" y="36"/>
                    <a:pt x="25" y="36"/>
                    <a:pt x="25" y="36"/>
                  </a:cubicBezTo>
                  <a:cubicBezTo>
                    <a:pt x="23" y="38"/>
                    <a:pt x="19" y="40"/>
                    <a:pt x="15" y="40"/>
                  </a:cubicBezTo>
                  <a:cubicBezTo>
                    <a:pt x="5" y="40"/>
                    <a:pt x="0" y="34"/>
                    <a:pt x="0" y="22"/>
                  </a:cubicBezTo>
                  <a:cubicBezTo>
                    <a:pt x="0" y="0"/>
                    <a:pt x="0" y="0"/>
                    <a:pt x="0" y="0"/>
                  </a:cubicBezTo>
                  <a:cubicBezTo>
                    <a:pt x="8" y="0"/>
                    <a:pt x="8" y="0"/>
                    <a:pt x="8" y="0"/>
                  </a:cubicBezTo>
                  <a:cubicBezTo>
                    <a:pt x="8" y="22"/>
                    <a:pt x="8" y="22"/>
                    <a:pt x="8" y="22"/>
                  </a:cubicBezTo>
                  <a:cubicBezTo>
                    <a:pt x="8" y="30"/>
                    <a:pt x="11" y="33"/>
                    <a:pt x="16" y="33"/>
                  </a:cubicBezTo>
                  <a:cubicBezTo>
                    <a:pt x="22" y="33"/>
                    <a:pt x="25" y="29"/>
                    <a:pt x="25" y="23"/>
                  </a:cubicBezTo>
                  <a:cubicBezTo>
                    <a:pt x="25" y="0"/>
                    <a:pt x="25" y="0"/>
                    <a:pt x="25" y="0"/>
                  </a:cubicBezTo>
                  <a:cubicBezTo>
                    <a:pt x="32" y="0"/>
                    <a:pt x="32" y="0"/>
                    <a:pt x="32" y="0"/>
                  </a:cubicBezTo>
                  <a:cubicBezTo>
                    <a:pt x="32" y="39"/>
                    <a:pt x="32" y="39"/>
                    <a:pt x="32" y="39"/>
                  </a:cubicBezTo>
                  <a:lnTo>
                    <a:pt x="25" y="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5" name="Freeform 9"/>
            <p:cNvSpPr>
              <a:spLocks/>
            </p:cNvSpPr>
            <p:nvPr userDrawn="1"/>
          </p:nvSpPr>
          <p:spPr bwMode="auto">
            <a:xfrm>
              <a:off x="5637" y="3461"/>
              <a:ext cx="16" cy="27"/>
            </a:xfrm>
            <a:custGeom>
              <a:avLst/>
              <a:gdLst>
                <a:gd name="T0" fmla="*/ 22 w 24"/>
                <a:gd name="T1" fmla="*/ 9 h 40"/>
                <a:gd name="T2" fmla="*/ 16 w 24"/>
                <a:gd name="T3" fmla="*/ 8 h 40"/>
                <a:gd name="T4" fmla="*/ 8 w 24"/>
                <a:gd name="T5" fmla="*/ 18 h 40"/>
                <a:gd name="T6" fmla="*/ 8 w 24"/>
                <a:gd name="T7" fmla="*/ 40 h 40"/>
                <a:gd name="T8" fmla="*/ 0 w 24"/>
                <a:gd name="T9" fmla="*/ 40 h 40"/>
                <a:gd name="T10" fmla="*/ 0 w 24"/>
                <a:gd name="T11" fmla="*/ 1 h 40"/>
                <a:gd name="T12" fmla="*/ 8 w 24"/>
                <a:gd name="T13" fmla="*/ 1 h 40"/>
                <a:gd name="T14" fmla="*/ 8 w 24"/>
                <a:gd name="T15" fmla="*/ 4 h 40"/>
                <a:gd name="T16" fmla="*/ 17 w 24"/>
                <a:gd name="T17" fmla="*/ 0 h 40"/>
                <a:gd name="T18" fmla="*/ 24 w 24"/>
                <a:gd name="T19" fmla="*/ 2 h 40"/>
                <a:gd name="T20" fmla="*/ 22 w 24"/>
                <a:gd name="T21" fmla="*/ 9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 h="40">
                  <a:moveTo>
                    <a:pt x="22" y="9"/>
                  </a:moveTo>
                  <a:cubicBezTo>
                    <a:pt x="20" y="8"/>
                    <a:pt x="18" y="8"/>
                    <a:pt x="16" y="8"/>
                  </a:cubicBezTo>
                  <a:cubicBezTo>
                    <a:pt x="11" y="8"/>
                    <a:pt x="8" y="11"/>
                    <a:pt x="8" y="18"/>
                  </a:cubicBezTo>
                  <a:cubicBezTo>
                    <a:pt x="8" y="40"/>
                    <a:pt x="8" y="40"/>
                    <a:pt x="8" y="40"/>
                  </a:cubicBezTo>
                  <a:cubicBezTo>
                    <a:pt x="0" y="40"/>
                    <a:pt x="0" y="40"/>
                    <a:pt x="0" y="40"/>
                  </a:cubicBezTo>
                  <a:cubicBezTo>
                    <a:pt x="0" y="1"/>
                    <a:pt x="0" y="1"/>
                    <a:pt x="0" y="1"/>
                  </a:cubicBezTo>
                  <a:cubicBezTo>
                    <a:pt x="8" y="1"/>
                    <a:pt x="8" y="1"/>
                    <a:pt x="8" y="1"/>
                  </a:cubicBezTo>
                  <a:cubicBezTo>
                    <a:pt x="8" y="4"/>
                    <a:pt x="8" y="4"/>
                    <a:pt x="8" y="4"/>
                  </a:cubicBezTo>
                  <a:cubicBezTo>
                    <a:pt x="10" y="2"/>
                    <a:pt x="13" y="0"/>
                    <a:pt x="17" y="0"/>
                  </a:cubicBezTo>
                  <a:cubicBezTo>
                    <a:pt x="20" y="0"/>
                    <a:pt x="22" y="0"/>
                    <a:pt x="24" y="2"/>
                  </a:cubicBezTo>
                  <a:lnTo>
                    <a:pt x="22"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6" name="Freeform 10"/>
            <p:cNvSpPr>
              <a:spLocks noEditPoints="1"/>
            </p:cNvSpPr>
            <p:nvPr userDrawn="1"/>
          </p:nvSpPr>
          <p:spPr bwMode="auto">
            <a:xfrm>
              <a:off x="5654" y="3461"/>
              <a:ext cx="22" cy="28"/>
            </a:xfrm>
            <a:custGeom>
              <a:avLst/>
              <a:gdLst>
                <a:gd name="T0" fmla="*/ 25 w 32"/>
                <a:gd name="T1" fmla="*/ 40 h 41"/>
                <a:gd name="T2" fmla="*/ 25 w 32"/>
                <a:gd name="T3" fmla="*/ 36 h 41"/>
                <a:gd name="T4" fmla="*/ 14 w 32"/>
                <a:gd name="T5" fmla="*/ 41 h 41"/>
                <a:gd name="T6" fmla="*/ 0 w 32"/>
                <a:gd name="T7" fmla="*/ 28 h 41"/>
                <a:gd name="T8" fmla="*/ 16 w 32"/>
                <a:gd name="T9" fmla="*/ 15 h 41"/>
                <a:gd name="T10" fmla="*/ 25 w 32"/>
                <a:gd name="T11" fmla="*/ 16 h 41"/>
                <a:gd name="T12" fmla="*/ 25 w 32"/>
                <a:gd name="T13" fmla="*/ 14 h 41"/>
                <a:gd name="T14" fmla="*/ 17 w 32"/>
                <a:gd name="T15" fmla="*/ 7 h 41"/>
                <a:gd name="T16" fmla="*/ 7 w 32"/>
                <a:gd name="T17" fmla="*/ 9 h 41"/>
                <a:gd name="T18" fmla="*/ 4 w 32"/>
                <a:gd name="T19" fmla="*/ 3 h 41"/>
                <a:gd name="T20" fmla="*/ 17 w 32"/>
                <a:gd name="T21" fmla="*/ 0 h 41"/>
                <a:gd name="T22" fmla="*/ 32 w 32"/>
                <a:gd name="T23" fmla="*/ 13 h 41"/>
                <a:gd name="T24" fmla="*/ 32 w 32"/>
                <a:gd name="T25" fmla="*/ 40 h 41"/>
                <a:gd name="T26" fmla="*/ 25 w 32"/>
                <a:gd name="T27" fmla="*/ 40 h 41"/>
                <a:gd name="T28" fmla="*/ 25 w 32"/>
                <a:gd name="T29" fmla="*/ 23 h 41"/>
                <a:gd name="T30" fmla="*/ 16 w 32"/>
                <a:gd name="T31" fmla="*/ 22 h 41"/>
                <a:gd name="T32" fmla="*/ 7 w 32"/>
                <a:gd name="T33" fmla="*/ 28 h 41"/>
                <a:gd name="T34" fmla="*/ 15 w 32"/>
                <a:gd name="T35" fmla="*/ 34 h 41"/>
                <a:gd name="T36" fmla="*/ 25 w 32"/>
                <a:gd name="T37" fmla="*/ 29 h 41"/>
                <a:gd name="T38" fmla="*/ 25 w 32"/>
                <a:gd name="T39" fmla="*/ 23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2" h="41">
                  <a:moveTo>
                    <a:pt x="25" y="40"/>
                  </a:moveTo>
                  <a:cubicBezTo>
                    <a:pt x="25" y="36"/>
                    <a:pt x="25" y="36"/>
                    <a:pt x="25" y="36"/>
                  </a:cubicBezTo>
                  <a:cubicBezTo>
                    <a:pt x="22" y="39"/>
                    <a:pt x="18" y="41"/>
                    <a:pt x="14" y="41"/>
                  </a:cubicBezTo>
                  <a:cubicBezTo>
                    <a:pt x="7" y="41"/>
                    <a:pt x="0" y="38"/>
                    <a:pt x="0" y="28"/>
                  </a:cubicBezTo>
                  <a:cubicBezTo>
                    <a:pt x="0" y="19"/>
                    <a:pt x="7" y="15"/>
                    <a:pt x="16" y="15"/>
                  </a:cubicBezTo>
                  <a:cubicBezTo>
                    <a:pt x="19" y="15"/>
                    <a:pt x="22" y="16"/>
                    <a:pt x="25" y="16"/>
                  </a:cubicBezTo>
                  <a:cubicBezTo>
                    <a:pt x="25" y="14"/>
                    <a:pt x="25" y="14"/>
                    <a:pt x="25" y="14"/>
                  </a:cubicBezTo>
                  <a:cubicBezTo>
                    <a:pt x="25" y="9"/>
                    <a:pt x="22" y="7"/>
                    <a:pt x="17" y="7"/>
                  </a:cubicBezTo>
                  <a:cubicBezTo>
                    <a:pt x="13" y="7"/>
                    <a:pt x="10" y="8"/>
                    <a:pt x="7" y="9"/>
                  </a:cubicBezTo>
                  <a:cubicBezTo>
                    <a:pt x="4" y="3"/>
                    <a:pt x="4" y="3"/>
                    <a:pt x="4" y="3"/>
                  </a:cubicBezTo>
                  <a:cubicBezTo>
                    <a:pt x="8" y="1"/>
                    <a:pt x="12" y="0"/>
                    <a:pt x="17" y="0"/>
                  </a:cubicBezTo>
                  <a:cubicBezTo>
                    <a:pt x="26" y="0"/>
                    <a:pt x="32" y="4"/>
                    <a:pt x="32" y="13"/>
                  </a:cubicBezTo>
                  <a:cubicBezTo>
                    <a:pt x="32" y="40"/>
                    <a:pt x="32" y="40"/>
                    <a:pt x="32" y="40"/>
                  </a:cubicBezTo>
                  <a:lnTo>
                    <a:pt x="25" y="40"/>
                  </a:lnTo>
                  <a:close/>
                  <a:moveTo>
                    <a:pt x="25" y="23"/>
                  </a:moveTo>
                  <a:cubicBezTo>
                    <a:pt x="22" y="22"/>
                    <a:pt x="20" y="22"/>
                    <a:pt x="16" y="22"/>
                  </a:cubicBezTo>
                  <a:cubicBezTo>
                    <a:pt x="11" y="22"/>
                    <a:pt x="7" y="24"/>
                    <a:pt x="7" y="28"/>
                  </a:cubicBezTo>
                  <a:cubicBezTo>
                    <a:pt x="7" y="32"/>
                    <a:pt x="10" y="34"/>
                    <a:pt x="15" y="34"/>
                  </a:cubicBezTo>
                  <a:cubicBezTo>
                    <a:pt x="19" y="34"/>
                    <a:pt x="23" y="32"/>
                    <a:pt x="25" y="29"/>
                  </a:cubicBezTo>
                  <a:lnTo>
                    <a:pt x="25"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7" name="Freeform 11"/>
            <p:cNvSpPr>
              <a:spLocks/>
            </p:cNvSpPr>
            <p:nvPr userDrawn="1"/>
          </p:nvSpPr>
          <p:spPr bwMode="auto">
            <a:xfrm>
              <a:off x="5683" y="3461"/>
              <a:ext cx="21" cy="27"/>
            </a:xfrm>
            <a:custGeom>
              <a:avLst/>
              <a:gdLst>
                <a:gd name="T0" fmla="*/ 24 w 32"/>
                <a:gd name="T1" fmla="*/ 40 h 40"/>
                <a:gd name="T2" fmla="*/ 24 w 32"/>
                <a:gd name="T3" fmla="*/ 18 h 40"/>
                <a:gd name="T4" fmla="*/ 16 w 32"/>
                <a:gd name="T5" fmla="*/ 7 h 40"/>
                <a:gd name="T6" fmla="*/ 7 w 32"/>
                <a:gd name="T7" fmla="*/ 17 h 40"/>
                <a:gd name="T8" fmla="*/ 7 w 32"/>
                <a:gd name="T9" fmla="*/ 40 h 40"/>
                <a:gd name="T10" fmla="*/ 0 w 32"/>
                <a:gd name="T11" fmla="*/ 40 h 40"/>
                <a:gd name="T12" fmla="*/ 0 w 32"/>
                <a:gd name="T13" fmla="*/ 1 h 40"/>
                <a:gd name="T14" fmla="*/ 7 w 32"/>
                <a:gd name="T15" fmla="*/ 1 h 40"/>
                <a:gd name="T16" fmla="*/ 7 w 32"/>
                <a:gd name="T17" fmla="*/ 4 h 40"/>
                <a:gd name="T18" fmla="*/ 17 w 32"/>
                <a:gd name="T19" fmla="*/ 0 h 40"/>
                <a:gd name="T20" fmla="*/ 32 w 32"/>
                <a:gd name="T21" fmla="*/ 18 h 40"/>
                <a:gd name="T22" fmla="*/ 32 w 32"/>
                <a:gd name="T23" fmla="*/ 40 h 40"/>
                <a:gd name="T24" fmla="*/ 24 w 32"/>
                <a:gd name="T25"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 h="40">
                  <a:moveTo>
                    <a:pt x="24" y="40"/>
                  </a:moveTo>
                  <a:cubicBezTo>
                    <a:pt x="24" y="18"/>
                    <a:pt x="24" y="18"/>
                    <a:pt x="24" y="18"/>
                  </a:cubicBezTo>
                  <a:cubicBezTo>
                    <a:pt x="24" y="10"/>
                    <a:pt x="21" y="7"/>
                    <a:pt x="16" y="7"/>
                  </a:cubicBezTo>
                  <a:cubicBezTo>
                    <a:pt x="10" y="7"/>
                    <a:pt x="7" y="11"/>
                    <a:pt x="7" y="17"/>
                  </a:cubicBezTo>
                  <a:cubicBezTo>
                    <a:pt x="7" y="40"/>
                    <a:pt x="7" y="40"/>
                    <a:pt x="7" y="40"/>
                  </a:cubicBezTo>
                  <a:cubicBezTo>
                    <a:pt x="0" y="40"/>
                    <a:pt x="0" y="40"/>
                    <a:pt x="0" y="40"/>
                  </a:cubicBezTo>
                  <a:cubicBezTo>
                    <a:pt x="0" y="1"/>
                    <a:pt x="0" y="1"/>
                    <a:pt x="0" y="1"/>
                  </a:cubicBezTo>
                  <a:cubicBezTo>
                    <a:pt x="7" y="1"/>
                    <a:pt x="7" y="1"/>
                    <a:pt x="7" y="1"/>
                  </a:cubicBezTo>
                  <a:cubicBezTo>
                    <a:pt x="7" y="4"/>
                    <a:pt x="7" y="4"/>
                    <a:pt x="7" y="4"/>
                  </a:cubicBezTo>
                  <a:cubicBezTo>
                    <a:pt x="9" y="2"/>
                    <a:pt x="13" y="0"/>
                    <a:pt x="17" y="0"/>
                  </a:cubicBezTo>
                  <a:cubicBezTo>
                    <a:pt x="27" y="0"/>
                    <a:pt x="32" y="6"/>
                    <a:pt x="32" y="18"/>
                  </a:cubicBezTo>
                  <a:cubicBezTo>
                    <a:pt x="32" y="40"/>
                    <a:pt x="32" y="40"/>
                    <a:pt x="32" y="40"/>
                  </a:cubicBezTo>
                  <a:lnTo>
                    <a:pt x="24" y="4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8" name="Freeform 12"/>
            <p:cNvSpPr>
              <a:spLocks/>
            </p:cNvSpPr>
            <p:nvPr userDrawn="1"/>
          </p:nvSpPr>
          <p:spPr bwMode="auto">
            <a:xfrm>
              <a:off x="5709" y="3461"/>
              <a:ext cx="21" cy="28"/>
            </a:xfrm>
            <a:custGeom>
              <a:avLst/>
              <a:gdLst>
                <a:gd name="T0" fmla="*/ 27 w 31"/>
                <a:gd name="T1" fmla="*/ 12 h 41"/>
                <a:gd name="T2" fmla="*/ 17 w 31"/>
                <a:gd name="T3" fmla="*/ 7 h 41"/>
                <a:gd name="T4" fmla="*/ 8 w 31"/>
                <a:gd name="T5" fmla="*/ 20 h 41"/>
                <a:gd name="T6" fmla="*/ 17 w 31"/>
                <a:gd name="T7" fmla="*/ 34 h 41"/>
                <a:gd name="T8" fmla="*/ 26 w 31"/>
                <a:gd name="T9" fmla="*/ 29 h 41"/>
                <a:gd name="T10" fmla="*/ 31 w 31"/>
                <a:gd name="T11" fmla="*/ 34 h 41"/>
                <a:gd name="T12" fmla="*/ 17 w 31"/>
                <a:gd name="T13" fmla="*/ 41 h 41"/>
                <a:gd name="T14" fmla="*/ 0 w 31"/>
                <a:gd name="T15" fmla="*/ 21 h 41"/>
                <a:gd name="T16" fmla="*/ 17 w 31"/>
                <a:gd name="T17" fmla="*/ 0 h 41"/>
                <a:gd name="T18" fmla="*/ 31 w 31"/>
                <a:gd name="T19" fmla="*/ 7 h 41"/>
                <a:gd name="T20" fmla="*/ 27 w 31"/>
                <a:gd name="T21" fmla="*/ 12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 h="41">
                  <a:moveTo>
                    <a:pt x="27" y="12"/>
                  </a:moveTo>
                  <a:cubicBezTo>
                    <a:pt x="24" y="9"/>
                    <a:pt x="21" y="7"/>
                    <a:pt x="17" y="7"/>
                  </a:cubicBezTo>
                  <a:cubicBezTo>
                    <a:pt x="12" y="7"/>
                    <a:pt x="8" y="12"/>
                    <a:pt x="8" y="20"/>
                  </a:cubicBezTo>
                  <a:cubicBezTo>
                    <a:pt x="8" y="28"/>
                    <a:pt x="11" y="34"/>
                    <a:pt x="17" y="34"/>
                  </a:cubicBezTo>
                  <a:cubicBezTo>
                    <a:pt x="21" y="34"/>
                    <a:pt x="23" y="32"/>
                    <a:pt x="26" y="29"/>
                  </a:cubicBezTo>
                  <a:cubicBezTo>
                    <a:pt x="31" y="34"/>
                    <a:pt x="31" y="34"/>
                    <a:pt x="31" y="34"/>
                  </a:cubicBezTo>
                  <a:cubicBezTo>
                    <a:pt x="28" y="38"/>
                    <a:pt x="24" y="41"/>
                    <a:pt x="17" y="41"/>
                  </a:cubicBezTo>
                  <a:cubicBezTo>
                    <a:pt x="8" y="41"/>
                    <a:pt x="0" y="33"/>
                    <a:pt x="0" y="21"/>
                  </a:cubicBezTo>
                  <a:cubicBezTo>
                    <a:pt x="0" y="8"/>
                    <a:pt x="8" y="0"/>
                    <a:pt x="17" y="0"/>
                  </a:cubicBezTo>
                  <a:cubicBezTo>
                    <a:pt x="23" y="0"/>
                    <a:pt x="28" y="2"/>
                    <a:pt x="31" y="7"/>
                  </a:cubicBezTo>
                  <a:lnTo>
                    <a:pt x="27"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9" name="Freeform 13"/>
            <p:cNvSpPr>
              <a:spLocks noEditPoints="1"/>
            </p:cNvSpPr>
            <p:nvPr userDrawn="1"/>
          </p:nvSpPr>
          <p:spPr bwMode="auto">
            <a:xfrm>
              <a:off x="5734" y="3461"/>
              <a:ext cx="23" cy="28"/>
            </a:xfrm>
            <a:custGeom>
              <a:avLst/>
              <a:gdLst>
                <a:gd name="T0" fmla="*/ 34 w 35"/>
                <a:gd name="T1" fmla="*/ 23 h 41"/>
                <a:gd name="T2" fmla="*/ 8 w 35"/>
                <a:gd name="T3" fmla="*/ 23 h 41"/>
                <a:gd name="T4" fmla="*/ 18 w 35"/>
                <a:gd name="T5" fmla="*/ 34 h 41"/>
                <a:gd name="T6" fmla="*/ 27 w 35"/>
                <a:gd name="T7" fmla="*/ 31 h 41"/>
                <a:gd name="T8" fmla="*/ 31 w 35"/>
                <a:gd name="T9" fmla="*/ 36 h 41"/>
                <a:gd name="T10" fmla="*/ 18 w 35"/>
                <a:gd name="T11" fmla="*/ 41 h 41"/>
                <a:gd name="T12" fmla="*/ 0 w 35"/>
                <a:gd name="T13" fmla="*/ 21 h 41"/>
                <a:gd name="T14" fmla="*/ 18 w 35"/>
                <a:gd name="T15" fmla="*/ 0 h 41"/>
                <a:gd name="T16" fmla="*/ 35 w 35"/>
                <a:gd name="T17" fmla="*/ 20 h 41"/>
                <a:gd name="T18" fmla="*/ 34 w 35"/>
                <a:gd name="T19" fmla="*/ 23 h 41"/>
                <a:gd name="T20" fmla="*/ 17 w 35"/>
                <a:gd name="T21" fmla="*/ 7 h 41"/>
                <a:gd name="T22" fmla="*/ 8 w 35"/>
                <a:gd name="T23" fmla="*/ 17 h 41"/>
                <a:gd name="T24" fmla="*/ 27 w 35"/>
                <a:gd name="T25" fmla="*/ 17 h 41"/>
                <a:gd name="T26" fmla="*/ 17 w 35"/>
                <a:gd name="T27" fmla="*/ 7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5" h="41">
                  <a:moveTo>
                    <a:pt x="34" y="23"/>
                  </a:moveTo>
                  <a:cubicBezTo>
                    <a:pt x="8" y="23"/>
                    <a:pt x="8" y="23"/>
                    <a:pt x="8" y="23"/>
                  </a:cubicBezTo>
                  <a:cubicBezTo>
                    <a:pt x="9" y="31"/>
                    <a:pt x="13" y="34"/>
                    <a:pt x="18" y="34"/>
                  </a:cubicBezTo>
                  <a:cubicBezTo>
                    <a:pt x="21" y="34"/>
                    <a:pt x="24" y="33"/>
                    <a:pt x="27" y="31"/>
                  </a:cubicBezTo>
                  <a:cubicBezTo>
                    <a:pt x="31" y="36"/>
                    <a:pt x="31" y="36"/>
                    <a:pt x="31" y="36"/>
                  </a:cubicBezTo>
                  <a:cubicBezTo>
                    <a:pt x="28" y="39"/>
                    <a:pt x="24" y="41"/>
                    <a:pt x="18" y="41"/>
                  </a:cubicBezTo>
                  <a:cubicBezTo>
                    <a:pt x="8" y="41"/>
                    <a:pt x="0" y="34"/>
                    <a:pt x="0" y="21"/>
                  </a:cubicBezTo>
                  <a:cubicBezTo>
                    <a:pt x="0" y="7"/>
                    <a:pt x="8" y="0"/>
                    <a:pt x="18" y="0"/>
                  </a:cubicBezTo>
                  <a:cubicBezTo>
                    <a:pt x="29" y="0"/>
                    <a:pt x="35" y="9"/>
                    <a:pt x="35" y="20"/>
                  </a:cubicBezTo>
                  <a:cubicBezTo>
                    <a:pt x="35" y="21"/>
                    <a:pt x="34" y="22"/>
                    <a:pt x="34" y="23"/>
                  </a:cubicBezTo>
                  <a:close/>
                  <a:moveTo>
                    <a:pt x="17" y="7"/>
                  </a:moveTo>
                  <a:cubicBezTo>
                    <a:pt x="12" y="7"/>
                    <a:pt x="9" y="11"/>
                    <a:pt x="8" y="17"/>
                  </a:cubicBezTo>
                  <a:cubicBezTo>
                    <a:pt x="27" y="17"/>
                    <a:pt x="27" y="17"/>
                    <a:pt x="27" y="17"/>
                  </a:cubicBezTo>
                  <a:cubicBezTo>
                    <a:pt x="26" y="11"/>
                    <a:pt x="24" y="7"/>
                    <a:pt x="17"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80" name="Freeform 14"/>
            <p:cNvSpPr>
              <a:spLocks noEditPoints="1"/>
            </p:cNvSpPr>
            <p:nvPr userDrawn="1"/>
          </p:nvSpPr>
          <p:spPr bwMode="auto">
            <a:xfrm>
              <a:off x="5775" y="3453"/>
              <a:ext cx="29" cy="36"/>
            </a:xfrm>
            <a:custGeom>
              <a:avLst/>
              <a:gdLst>
                <a:gd name="T0" fmla="*/ 35 w 44"/>
                <a:gd name="T1" fmla="*/ 53 h 54"/>
                <a:gd name="T2" fmla="*/ 31 w 44"/>
                <a:gd name="T3" fmla="*/ 48 h 54"/>
                <a:gd name="T4" fmla="*/ 16 w 44"/>
                <a:gd name="T5" fmla="*/ 54 h 54"/>
                <a:gd name="T6" fmla="*/ 0 w 44"/>
                <a:gd name="T7" fmla="*/ 40 h 54"/>
                <a:gd name="T8" fmla="*/ 11 w 44"/>
                <a:gd name="T9" fmla="*/ 24 h 54"/>
                <a:gd name="T10" fmla="*/ 10 w 44"/>
                <a:gd name="T11" fmla="*/ 23 h 54"/>
                <a:gd name="T12" fmla="*/ 5 w 44"/>
                <a:gd name="T13" fmla="*/ 12 h 54"/>
                <a:gd name="T14" fmla="*/ 19 w 44"/>
                <a:gd name="T15" fmla="*/ 0 h 54"/>
                <a:gd name="T16" fmla="*/ 34 w 44"/>
                <a:gd name="T17" fmla="*/ 5 h 54"/>
                <a:gd name="T18" fmla="*/ 30 w 44"/>
                <a:gd name="T19" fmla="*/ 11 h 54"/>
                <a:gd name="T20" fmla="*/ 19 w 44"/>
                <a:gd name="T21" fmla="*/ 7 h 54"/>
                <a:gd name="T22" fmla="*/ 13 w 44"/>
                <a:gd name="T23" fmla="*/ 12 h 54"/>
                <a:gd name="T24" fmla="*/ 15 w 44"/>
                <a:gd name="T25" fmla="*/ 18 h 54"/>
                <a:gd name="T26" fmla="*/ 31 w 44"/>
                <a:gd name="T27" fmla="*/ 37 h 54"/>
                <a:gd name="T28" fmla="*/ 35 w 44"/>
                <a:gd name="T29" fmla="*/ 28 h 54"/>
                <a:gd name="T30" fmla="*/ 42 w 44"/>
                <a:gd name="T31" fmla="*/ 30 h 54"/>
                <a:gd name="T32" fmla="*/ 36 w 44"/>
                <a:gd name="T33" fmla="*/ 43 h 54"/>
                <a:gd name="T34" fmla="*/ 44 w 44"/>
                <a:gd name="T35" fmla="*/ 53 h 54"/>
                <a:gd name="T36" fmla="*/ 35 w 44"/>
                <a:gd name="T37" fmla="*/ 53 h 54"/>
                <a:gd name="T38" fmla="*/ 15 w 44"/>
                <a:gd name="T39" fmla="*/ 30 h 54"/>
                <a:gd name="T40" fmla="*/ 8 w 44"/>
                <a:gd name="T41" fmla="*/ 39 h 54"/>
                <a:gd name="T42" fmla="*/ 17 w 44"/>
                <a:gd name="T43" fmla="*/ 47 h 54"/>
                <a:gd name="T44" fmla="*/ 27 w 44"/>
                <a:gd name="T45" fmla="*/ 43 h 54"/>
                <a:gd name="T46" fmla="*/ 15 w 44"/>
                <a:gd name="T47" fmla="*/ 3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4" h="54">
                  <a:moveTo>
                    <a:pt x="35" y="53"/>
                  </a:moveTo>
                  <a:cubicBezTo>
                    <a:pt x="31" y="48"/>
                    <a:pt x="31" y="48"/>
                    <a:pt x="31" y="48"/>
                  </a:cubicBezTo>
                  <a:cubicBezTo>
                    <a:pt x="27" y="52"/>
                    <a:pt x="22" y="54"/>
                    <a:pt x="16" y="54"/>
                  </a:cubicBezTo>
                  <a:cubicBezTo>
                    <a:pt x="5" y="54"/>
                    <a:pt x="0" y="48"/>
                    <a:pt x="0" y="40"/>
                  </a:cubicBezTo>
                  <a:cubicBezTo>
                    <a:pt x="0" y="33"/>
                    <a:pt x="3" y="28"/>
                    <a:pt x="11" y="24"/>
                  </a:cubicBezTo>
                  <a:cubicBezTo>
                    <a:pt x="10" y="23"/>
                    <a:pt x="10" y="23"/>
                    <a:pt x="10" y="23"/>
                  </a:cubicBezTo>
                  <a:cubicBezTo>
                    <a:pt x="6" y="19"/>
                    <a:pt x="5" y="16"/>
                    <a:pt x="5" y="12"/>
                  </a:cubicBezTo>
                  <a:cubicBezTo>
                    <a:pt x="5" y="4"/>
                    <a:pt x="11" y="0"/>
                    <a:pt x="19" y="0"/>
                  </a:cubicBezTo>
                  <a:cubicBezTo>
                    <a:pt x="24" y="0"/>
                    <a:pt x="29" y="1"/>
                    <a:pt x="34" y="5"/>
                  </a:cubicBezTo>
                  <a:cubicBezTo>
                    <a:pt x="30" y="11"/>
                    <a:pt x="30" y="11"/>
                    <a:pt x="30" y="11"/>
                  </a:cubicBezTo>
                  <a:cubicBezTo>
                    <a:pt x="26" y="8"/>
                    <a:pt x="23" y="7"/>
                    <a:pt x="19" y="7"/>
                  </a:cubicBezTo>
                  <a:cubicBezTo>
                    <a:pt x="15" y="7"/>
                    <a:pt x="13" y="9"/>
                    <a:pt x="13" y="12"/>
                  </a:cubicBezTo>
                  <a:cubicBezTo>
                    <a:pt x="13" y="14"/>
                    <a:pt x="13" y="15"/>
                    <a:pt x="15" y="18"/>
                  </a:cubicBezTo>
                  <a:cubicBezTo>
                    <a:pt x="31" y="37"/>
                    <a:pt x="31" y="37"/>
                    <a:pt x="31" y="37"/>
                  </a:cubicBezTo>
                  <a:cubicBezTo>
                    <a:pt x="33" y="34"/>
                    <a:pt x="34" y="31"/>
                    <a:pt x="35" y="28"/>
                  </a:cubicBezTo>
                  <a:cubicBezTo>
                    <a:pt x="42" y="30"/>
                    <a:pt x="42" y="30"/>
                    <a:pt x="42" y="30"/>
                  </a:cubicBezTo>
                  <a:cubicBezTo>
                    <a:pt x="41" y="35"/>
                    <a:pt x="39" y="39"/>
                    <a:pt x="36" y="43"/>
                  </a:cubicBezTo>
                  <a:cubicBezTo>
                    <a:pt x="44" y="53"/>
                    <a:pt x="44" y="53"/>
                    <a:pt x="44" y="53"/>
                  </a:cubicBezTo>
                  <a:lnTo>
                    <a:pt x="35" y="53"/>
                  </a:lnTo>
                  <a:close/>
                  <a:moveTo>
                    <a:pt x="15" y="30"/>
                  </a:moveTo>
                  <a:cubicBezTo>
                    <a:pt x="10" y="32"/>
                    <a:pt x="8" y="35"/>
                    <a:pt x="8" y="39"/>
                  </a:cubicBezTo>
                  <a:cubicBezTo>
                    <a:pt x="8" y="44"/>
                    <a:pt x="11" y="47"/>
                    <a:pt x="17" y="47"/>
                  </a:cubicBezTo>
                  <a:cubicBezTo>
                    <a:pt x="21" y="47"/>
                    <a:pt x="24" y="45"/>
                    <a:pt x="27" y="43"/>
                  </a:cubicBezTo>
                  <a:lnTo>
                    <a:pt x="15" y="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81" name="Rectangle 15"/>
            <p:cNvSpPr>
              <a:spLocks noChangeArrowheads="1"/>
            </p:cNvSpPr>
            <p:nvPr userDrawn="1"/>
          </p:nvSpPr>
          <p:spPr bwMode="auto">
            <a:xfrm>
              <a:off x="5823" y="3453"/>
              <a:ext cx="6" cy="3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82" name="Freeform 16"/>
            <p:cNvSpPr>
              <a:spLocks/>
            </p:cNvSpPr>
            <p:nvPr userDrawn="1"/>
          </p:nvSpPr>
          <p:spPr bwMode="auto">
            <a:xfrm>
              <a:off x="5837" y="3461"/>
              <a:ext cx="21" cy="27"/>
            </a:xfrm>
            <a:custGeom>
              <a:avLst/>
              <a:gdLst>
                <a:gd name="T0" fmla="*/ 24 w 32"/>
                <a:gd name="T1" fmla="*/ 40 h 40"/>
                <a:gd name="T2" fmla="*/ 24 w 32"/>
                <a:gd name="T3" fmla="*/ 18 h 40"/>
                <a:gd name="T4" fmla="*/ 16 w 32"/>
                <a:gd name="T5" fmla="*/ 7 h 40"/>
                <a:gd name="T6" fmla="*/ 8 w 32"/>
                <a:gd name="T7" fmla="*/ 17 h 40"/>
                <a:gd name="T8" fmla="*/ 8 w 32"/>
                <a:gd name="T9" fmla="*/ 40 h 40"/>
                <a:gd name="T10" fmla="*/ 0 w 32"/>
                <a:gd name="T11" fmla="*/ 40 h 40"/>
                <a:gd name="T12" fmla="*/ 0 w 32"/>
                <a:gd name="T13" fmla="*/ 1 h 40"/>
                <a:gd name="T14" fmla="*/ 8 w 32"/>
                <a:gd name="T15" fmla="*/ 1 h 40"/>
                <a:gd name="T16" fmla="*/ 8 w 32"/>
                <a:gd name="T17" fmla="*/ 4 h 40"/>
                <a:gd name="T18" fmla="*/ 18 w 32"/>
                <a:gd name="T19" fmla="*/ 0 h 40"/>
                <a:gd name="T20" fmla="*/ 32 w 32"/>
                <a:gd name="T21" fmla="*/ 18 h 40"/>
                <a:gd name="T22" fmla="*/ 32 w 32"/>
                <a:gd name="T23" fmla="*/ 40 h 40"/>
                <a:gd name="T24" fmla="*/ 24 w 32"/>
                <a:gd name="T25"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 h="40">
                  <a:moveTo>
                    <a:pt x="24" y="40"/>
                  </a:moveTo>
                  <a:cubicBezTo>
                    <a:pt x="24" y="18"/>
                    <a:pt x="24" y="18"/>
                    <a:pt x="24" y="18"/>
                  </a:cubicBezTo>
                  <a:cubicBezTo>
                    <a:pt x="24" y="10"/>
                    <a:pt x="21" y="7"/>
                    <a:pt x="16" y="7"/>
                  </a:cubicBezTo>
                  <a:cubicBezTo>
                    <a:pt x="11" y="7"/>
                    <a:pt x="8" y="11"/>
                    <a:pt x="8" y="17"/>
                  </a:cubicBezTo>
                  <a:cubicBezTo>
                    <a:pt x="8" y="40"/>
                    <a:pt x="8" y="40"/>
                    <a:pt x="8" y="40"/>
                  </a:cubicBezTo>
                  <a:cubicBezTo>
                    <a:pt x="0" y="40"/>
                    <a:pt x="0" y="40"/>
                    <a:pt x="0" y="40"/>
                  </a:cubicBezTo>
                  <a:cubicBezTo>
                    <a:pt x="0" y="1"/>
                    <a:pt x="0" y="1"/>
                    <a:pt x="0" y="1"/>
                  </a:cubicBezTo>
                  <a:cubicBezTo>
                    <a:pt x="8" y="1"/>
                    <a:pt x="8" y="1"/>
                    <a:pt x="8" y="1"/>
                  </a:cubicBezTo>
                  <a:cubicBezTo>
                    <a:pt x="8" y="4"/>
                    <a:pt x="8" y="4"/>
                    <a:pt x="8" y="4"/>
                  </a:cubicBezTo>
                  <a:cubicBezTo>
                    <a:pt x="10" y="2"/>
                    <a:pt x="14" y="0"/>
                    <a:pt x="18" y="0"/>
                  </a:cubicBezTo>
                  <a:cubicBezTo>
                    <a:pt x="27" y="0"/>
                    <a:pt x="32" y="6"/>
                    <a:pt x="32" y="18"/>
                  </a:cubicBezTo>
                  <a:cubicBezTo>
                    <a:pt x="32" y="40"/>
                    <a:pt x="32" y="40"/>
                    <a:pt x="32" y="40"/>
                  </a:cubicBezTo>
                  <a:lnTo>
                    <a:pt x="24" y="4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83" name="Freeform 17"/>
            <p:cNvSpPr>
              <a:spLocks/>
            </p:cNvSpPr>
            <p:nvPr userDrawn="1"/>
          </p:nvSpPr>
          <p:spPr bwMode="auto">
            <a:xfrm>
              <a:off x="5862" y="3462"/>
              <a:ext cx="23" cy="26"/>
            </a:xfrm>
            <a:custGeom>
              <a:avLst/>
              <a:gdLst>
                <a:gd name="T0" fmla="*/ 22 w 35"/>
                <a:gd name="T1" fmla="*/ 39 h 39"/>
                <a:gd name="T2" fmla="*/ 14 w 35"/>
                <a:gd name="T3" fmla="*/ 39 h 39"/>
                <a:gd name="T4" fmla="*/ 0 w 35"/>
                <a:gd name="T5" fmla="*/ 0 h 39"/>
                <a:gd name="T6" fmla="*/ 8 w 35"/>
                <a:gd name="T7" fmla="*/ 0 h 39"/>
                <a:gd name="T8" fmla="*/ 15 w 35"/>
                <a:gd name="T9" fmla="*/ 21 h 39"/>
                <a:gd name="T10" fmla="*/ 18 w 35"/>
                <a:gd name="T11" fmla="*/ 31 h 39"/>
                <a:gd name="T12" fmla="*/ 20 w 35"/>
                <a:gd name="T13" fmla="*/ 21 h 39"/>
                <a:gd name="T14" fmla="*/ 27 w 35"/>
                <a:gd name="T15" fmla="*/ 0 h 39"/>
                <a:gd name="T16" fmla="*/ 35 w 35"/>
                <a:gd name="T17" fmla="*/ 0 h 39"/>
                <a:gd name="T18" fmla="*/ 22 w 35"/>
                <a:gd name="T19"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 h="39">
                  <a:moveTo>
                    <a:pt x="22" y="39"/>
                  </a:moveTo>
                  <a:cubicBezTo>
                    <a:pt x="14" y="39"/>
                    <a:pt x="14" y="39"/>
                    <a:pt x="14" y="39"/>
                  </a:cubicBezTo>
                  <a:cubicBezTo>
                    <a:pt x="0" y="0"/>
                    <a:pt x="0" y="0"/>
                    <a:pt x="0" y="0"/>
                  </a:cubicBezTo>
                  <a:cubicBezTo>
                    <a:pt x="8" y="0"/>
                    <a:pt x="8" y="0"/>
                    <a:pt x="8" y="0"/>
                  </a:cubicBezTo>
                  <a:cubicBezTo>
                    <a:pt x="15" y="21"/>
                    <a:pt x="15" y="21"/>
                    <a:pt x="15" y="21"/>
                  </a:cubicBezTo>
                  <a:cubicBezTo>
                    <a:pt x="16" y="25"/>
                    <a:pt x="17" y="29"/>
                    <a:pt x="18" y="31"/>
                  </a:cubicBezTo>
                  <a:cubicBezTo>
                    <a:pt x="18" y="29"/>
                    <a:pt x="19" y="25"/>
                    <a:pt x="20" y="21"/>
                  </a:cubicBezTo>
                  <a:cubicBezTo>
                    <a:pt x="27" y="0"/>
                    <a:pt x="27" y="0"/>
                    <a:pt x="27" y="0"/>
                  </a:cubicBezTo>
                  <a:cubicBezTo>
                    <a:pt x="35" y="0"/>
                    <a:pt x="35" y="0"/>
                    <a:pt x="35" y="0"/>
                  </a:cubicBezTo>
                  <a:lnTo>
                    <a:pt x="22" y="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84" name="Freeform 18"/>
            <p:cNvSpPr>
              <a:spLocks noEditPoints="1"/>
            </p:cNvSpPr>
            <p:nvPr userDrawn="1"/>
          </p:nvSpPr>
          <p:spPr bwMode="auto">
            <a:xfrm>
              <a:off x="5888" y="3461"/>
              <a:ext cx="23" cy="28"/>
            </a:xfrm>
            <a:custGeom>
              <a:avLst/>
              <a:gdLst>
                <a:gd name="T0" fmla="*/ 33 w 34"/>
                <a:gd name="T1" fmla="*/ 23 h 41"/>
                <a:gd name="T2" fmla="*/ 7 w 34"/>
                <a:gd name="T3" fmla="*/ 23 h 41"/>
                <a:gd name="T4" fmla="*/ 17 w 34"/>
                <a:gd name="T5" fmla="*/ 34 h 41"/>
                <a:gd name="T6" fmla="*/ 26 w 34"/>
                <a:gd name="T7" fmla="*/ 31 h 41"/>
                <a:gd name="T8" fmla="*/ 30 w 34"/>
                <a:gd name="T9" fmla="*/ 36 h 41"/>
                <a:gd name="T10" fmla="*/ 17 w 34"/>
                <a:gd name="T11" fmla="*/ 41 h 41"/>
                <a:gd name="T12" fmla="*/ 0 w 34"/>
                <a:gd name="T13" fmla="*/ 21 h 41"/>
                <a:gd name="T14" fmla="*/ 17 w 34"/>
                <a:gd name="T15" fmla="*/ 0 h 41"/>
                <a:gd name="T16" fmla="*/ 34 w 34"/>
                <a:gd name="T17" fmla="*/ 20 h 41"/>
                <a:gd name="T18" fmla="*/ 33 w 34"/>
                <a:gd name="T19" fmla="*/ 23 h 41"/>
                <a:gd name="T20" fmla="*/ 16 w 34"/>
                <a:gd name="T21" fmla="*/ 7 h 41"/>
                <a:gd name="T22" fmla="*/ 7 w 34"/>
                <a:gd name="T23" fmla="*/ 17 h 41"/>
                <a:gd name="T24" fmla="*/ 26 w 34"/>
                <a:gd name="T25" fmla="*/ 17 h 41"/>
                <a:gd name="T26" fmla="*/ 16 w 34"/>
                <a:gd name="T27" fmla="*/ 7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4" h="41">
                  <a:moveTo>
                    <a:pt x="33" y="23"/>
                  </a:moveTo>
                  <a:cubicBezTo>
                    <a:pt x="7" y="23"/>
                    <a:pt x="7" y="23"/>
                    <a:pt x="7" y="23"/>
                  </a:cubicBezTo>
                  <a:cubicBezTo>
                    <a:pt x="8" y="31"/>
                    <a:pt x="12" y="34"/>
                    <a:pt x="17" y="34"/>
                  </a:cubicBezTo>
                  <a:cubicBezTo>
                    <a:pt x="20" y="34"/>
                    <a:pt x="23" y="33"/>
                    <a:pt x="26" y="31"/>
                  </a:cubicBezTo>
                  <a:cubicBezTo>
                    <a:pt x="30" y="36"/>
                    <a:pt x="30" y="36"/>
                    <a:pt x="30" y="36"/>
                  </a:cubicBezTo>
                  <a:cubicBezTo>
                    <a:pt x="27" y="39"/>
                    <a:pt x="23" y="41"/>
                    <a:pt x="17" y="41"/>
                  </a:cubicBezTo>
                  <a:cubicBezTo>
                    <a:pt x="7" y="41"/>
                    <a:pt x="0" y="34"/>
                    <a:pt x="0" y="21"/>
                  </a:cubicBezTo>
                  <a:cubicBezTo>
                    <a:pt x="0" y="7"/>
                    <a:pt x="7" y="0"/>
                    <a:pt x="17" y="0"/>
                  </a:cubicBezTo>
                  <a:cubicBezTo>
                    <a:pt x="28" y="0"/>
                    <a:pt x="34" y="9"/>
                    <a:pt x="34" y="20"/>
                  </a:cubicBezTo>
                  <a:cubicBezTo>
                    <a:pt x="34" y="21"/>
                    <a:pt x="33" y="22"/>
                    <a:pt x="33" y="23"/>
                  </a:cubicBezTo>
                  <a:close/>
                  <a:moveTo>
                    <a:pt x="16" y="7"/>
                  </a:moveTo>
                  <a:cubicBezTo>
                    <a:pt x="11" y="7"/>
                    <a:pt x="8" y="11"/>
                    <a:pt x="7" y="17"/>
                  </a:cubicBezTo>
                  <a:cubicBezTo>
                    <a:pt x="26" y="17"/>
                    <a:pt x="26" y="17"/>
                    <a:pt x="26" y="17"/>
                  </a:cubicBezTo>
                  <a:cubicBezTo>
                    <a:pt x="25" y="11"/>
                    <a:pt x="23" y="7"/>
                    <a:pt x="16"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85" name="Freeform 19"/>
            <p:cNvSpPr>
              <a:spLocks/>
            </p:cNvSpPr>
            <p:nvPr userDrawn="1"/>
          </p:nvSpPr>
          <p:spPr bwMode="auto">
            <a:xfrm>
              <a:off x="5914" y="3461"/>
              <a:ext cx="21" cy="28"/>
            </a:xfrm>
            <a:custGeom>
              <a:avLst/>
              <a:gdLst>
                <a:gd name="T0" fmla="*/ 16 w 31"/>
                <a:gd name="T1" fmla="*/ 41 h 41"/>
                <a:gd name="T2" fmla="*/ 0 w 31"/>
                <a:gd name="T3" fmla="*/ 36 h 41"/>
                <a:gd name="T4" fmla="*/ 4 w 31"/>
                <a:gd name="T5" fmla="*/ 30 h 41"/>
                <a:gd name="T6" fmla="*/ 16 w 31"/>
                <a:gd name="T7" fmla="*/ 34 h 41"/>
                <a:gd name="T8" fmla="*/ 23 w 31"/>
                <a:gd name="T9" fmla="*/ 30 h 41"/>
                <a:gd name="T10" fmla="*/ 14 w 31"/>
                <a:gd name="T11" fmla="*/ 23 h 41"/>
                <a:gd name="T12" fmla="*/ 2 w 31"/>
                <a:gd name="T13" fmla="*/ 11 h 41"/>
                <a:gd name="T14" fmla="*/ 15 w 31"/>
                <a:gd name="T15" fmla="*/ 0 h 41"/>
                <a:gd name="T16" fmla="*/ 29 w 31"/>
                <a:gd name="T17" fmla="*/ 4 h 41"/>
                <a:gd name="T18" fmla="*/ 26 w 31"/>
                <a:gd name="T19" fmla="*/ 10 h 41"/>
                <a:gd name="T20" fmla="*/ 15 w 31"/>
                <a:gd name="T21" fmla="*/ 7 h 41"/>
                <a:gd name="T22" fmla="*/ 10 w 31"/>
                <a:gd name="T23" fmla="*/ 10 h 41"/>
                <a:gd name="T24" fmla="*/ 17 w 31"/>
                <a:gd name="T25" fmla="*/ 16 h 41"/>
                <a:gd name="T26" fmla="*/ 31 w 31"/>
                <a:gd name="T27" fmla="*/ 29 h 41"/>
                <a:gd name="T28" fmla="*/ 16 w 31"/>
                <a:gd name="T29" fmla="*/ 4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1" h="41">
                  <a:moveTo>
                    <a:pt x="16" y="41"/>
                  </a:moveTo>
                  <a:cubicBezTo>
                    <a:pt x="10" y="41"/>
                    <a:pt x="4" y="39"/>
                    <a:pt x="0" y="36"/>
                  </a:cubicBezTo>
                  <a:cubicBezTo>
                    <a:pt x="4" y="30"/>
                    <a:pt x="4" y="30"/>
                    <a:pt x="4" y="30"/>
                  </a:cubicBezTo>
                  <a:cubicBezTo>
                    <a:pt x="8" y="33"/>
                    <a:pt x="12" y="34"/>
                    <a:pt x="16" y="34"/>
                  </a:cubicBezTo>
                  <a:cubicBezTo>
                    <a:pt x="20" y="34"/>
                    <a:pt x="23" y="33"/>
                    <a:pt x="23" y="30"/>
                  </a:cubicBezTo>
                  <a:cubicBezTo>
                    <a:pt x="23" y="27"/>
                    <a:pt x="19" y="25"/>
                    <a:pt x="14" y="23"/>
                  </a:cubicBezTo>
                  <a:cubicBezTo>
                    <a:pt x="5" y="20"/>
                    <a:pt x="2" y="17"/>
                    <a:pt x="2" y="11"/>
                  </a:cubicBezTo>
                  <a:cubicBezTo>
                    <a:pt x="2" y="4"/>
                    <a:pt x="8" y="0"/>
                    <a:pt x="15" y="0"/>
                  </a:cubicBezTo>
                  <a:cubicBezTo>
                    <a:pt x="20" y="0"/>
                    <a:pt x="25" y="2"/>
                    <a:pt x="29" y="4"/>
                  </a:cubicBezTo>
                  <a:cubicBezTo>
                    <a:pt x="26" y="10"/>
                    <a:pt x="26" y="10"/>
                    <a:pt x="26" y="10"/>
                  </a:cubicBezTo>
                  <a:cubicBezTo>
                    <a:pt x="22" y="8"/>
                    <a:pt x="19" y="7"/>
                    <a:pt x="15" y="7"/>
                  </a:cubicBezTo>
                  <a:cubicBezTo>
                    <a:pt x="11" y="7"/>
                    <a:pt x="10" y="8"/>
                    <a:pt x="10" y="10"/>
                  </a:cubicBezTo>
                  <a:cubicBezTo>
                    <a:pt x="10" y="12"/>
                    <a:pt x="11" y="14"/>
                    <a:pt x="17" y="16"/>
                  </a:cubicBezTo>
                  <a:cubicBezTo>
                    <a:pt x="26" y="20"/>
                    <a:pt x="31" y="22"/>
                    <a:pt x="31" y="29"/>
                  </a:cubicBezTo>
                  <a:cubicBezTo>
                    <a:pt x="31" y="38"/>
                    <a:pt x="23" y="41"/>
                    <a:pt x="16"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86" name="Freeform 20"/>
            <p:cNvSpPr>
              <a:spLocks/>
            </p:cNvSpPr>
            <p:nvPr userDrawn="1"/>
          </p:nvSpPr>
          <p:spPr bwMode="auto">
            <a:xfrm>
              <a:off x="5938" y="3452"/>
              <a:ext cx="16" cy="37"/>
            </a:xfrm>
            <a:custGeom>
              <a:avLst/>
              <a:gdLst>
                <a:gd name="T0" fmla="*/ 22 w 23"/>
                <a:gd name="T1" fmla="*/ 54 h 56"/>
                <a:gd name="T2" fmla="*/ 14 w 23"/>
                <a:gd name="T3" fmla="*/ 56 h 56"/>
                <a:gd name="T4" fmla="*/ 5 w 23"/>
                <a:gd name="T5" fmla="*/ 46 h 56"/>
                <a:gd name="T6" fmla="*/ 5 w 23"/>
                <a:gd name="T7" fmla="*/ 23 h 56"/>
                <a:gd name="T8" fmla="*/ 0 w 23"/>
                <a:gd name="T9" fmla="*/ 23 h 56"/>
                <a:gd name="T10" fmla="*/ 0 w 23"/>
                <a:gd name="T11" fmla="*/ 16 h 56"/>
                <a:gd name="T12" fmla="*/ 5 w 23"/>
                <a:gd name="T13" fmla="*/ 16 h 56"/>
                <a:gd name="T14" fmla="*/ 5 w 23"/>
                <a:gd name="T15" fmla="*/ 4 h 56"/>
                <a:gd name="T16" fmla="*/ 13 w 23"/>
                <a:gd name="T17" fmla="*/ 0 h 56"/>
                <a:gd name="T18" fmla="*/ 13 w 23"/>
                <a:gd name="T19" fmla="*/ 16 h 56"/>
                <a:gd name="T20" fmla="*/ 23 w 23"/>
                <a:gd name="T21" fmla="*/ 16 h 56"/>
                <a:gd name="T22" fmla="*/ 23 w 23"/>
                <a:gd name="T23" fmla="*/ 23 h 56"/>
                <a:gd name="T24" fmla="*/ 13 w 23"/>
                <a:gd name="T25" fmla="*/ 23 h 56"/>
                <a:gd name="T26" fmla="*/ 13 w 23"/>
                <a:gd name="T27" fmla="*/ 44 h 56"/>
                <a:gd name="T28" fmla="*/ 17 w 23"/>
                <a:gd name="T29" fmla="*/ 49 h 56"/>
                <a:gd name="T30" fmla="*/ 23 w 23"/>
                <a:gd name="T31" fmla="*/ 48 h 56"/>
                <a:gd name="T32" fmla="*/ 22 w 23"/>
                <a:gd name="T33" fmla="*/ 54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56">
                  <a:moveTo>
                    <a:pt x="22" y="54"/>
                  </a:moveTo>
                  <a:cubicBezTo>
                    <a:pt x="20" y="55"/>
                    <a:pt x="17" y="56"/>
                    <a:pt x="14" y="56"/>
                  </a:cubicBezTo>
                  <a:cubicBezTo>
                    <a:pt x="9" y="56"/>
                    <a:pt x="5" y="53"/>
                    <a:pt x="5" y="46"/>
                  </a:cubicBezTo>
                  <a:cubicBezTo>
                    <a:pt x="5" y="23"/>
                    <a:pt x="5" y="23"/>
                    <a:pt x="5" y="23"/>
                  </a:cubicBezTo>
                  <a:cubicBezTo>
                    <a:pt x="0" y="23"/>
                    <a:pt x="0" y="23"/>
                    <a:pt x="0" y="23"/>
                  </a:cubicBezTo>
                  <a:cubicBezTo>
                    <a:pt x="0" y="16"/>
                    <a:pt x="0" y="16"/>
                    <a:pt x="0" y="16"/>
                  </a:cubicBezTo>
                  <a:cubicBezTo>
                    <a:pt x="5" y="16"/>
                    <a:pt x="5" y="16"/>
                    <a:pt x="5" y="16"/>
                  </a:cubicBezTo>
                  <a:cubicBezTo>
                    <a:pt x="5" y="4"/>
                    <a:pt x="5" y="4"/>
                    <a:pt x="5" y="4"/>
                  </a:cubicBezTo>
                  <a:cubicBezTo>
                    <a:pt x="13" y="0"/>
                    <a:pt x="13" y="0"/>
                    <a:pt x="13" y="0"/>
                  </a:cubicBezTo>
                  <a:cubicBezTo>
                    <a:pt x="13" y="16"/>
                    <a:pt x="13" y="16"/>
                    <a:pt x="13" y="16"/>
                  </a:cubicBezTo>
                  <a:cubicBezTo>
                    <a:pt x="23" y="16"/>
                    <a:pt x="23" y="16"/>
                    <a:pt x="23" y="16"/>
                  </a:cubicBezTo>
                  <a:cubicBezTo>
                    <a:pt x="23" y="23"/>
                    <a:pt x="23" y="23"/>
                    <a:pt x="23" y="23"/>
                  </a:cubicBezTo>
                  <a:cubicBezTo>
                    <a:pt x="13" y="23"/>
                    <a:pt x="13" y="23"/>
                    <a:pt x="13" y="23"/>
                  </a:cubicBezTo>
                  <a:cubicBezTo>
                    <a:pt x="13" y="44"/>
                    <a:pt x="13" y="44"/>
                    <a:pt x="13" y="44"/>
                  </a:cubicBezTo>
                  <a:cubicBezTo>
                    <a:pt x="13" y="48"/>
                    <a:pt x="14" y="49"/>
                    <a:pt x="17" y="49"/>
                  </a:cubicBezTo>
                  <a:cubicBezTo>
                    <a:pt x="19" y="49"/>
                    <a:pt x="21" y="48"/>
                    <a:pt x="23" y="48"/>
                  </a:cubicBezTo>
                  <a:lnTo>
                    <a:pt x="22" y="5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87" name="Freeform 21"/>
            <p:cNvSpPr>
              <a:spLocks/>
            </p:cNvSpPr>
            <p:nvPr userDrawn="1"/>
          </p:nvSpPr>
          <p:spPr bwMode="auto">
            <a:xfrm>
              <a:off x="5960" y="3461"/>
              <a:ext cx="35" cy="27"/>
            </a:xfrm>
            <a:custGeom>
              <a:avLst/>
              <a:gdLst>
                <a:gd name="T0" fmla="*/ 46 w 53"/>
                <a:gd name="T1" fmla="*/ 40 h 40"/>
                <a:gd name="T2" fmla="*/ 46 w 53"/>
                <a:gd name="T3" fmla="*/ 18 h 40"/>
                <a:gd name="T4" fmla="*/ 38 w 53"/>
                <a:gd name="T5" fmla="*/ 7 h 40"/>
                <a:gd name="T6" fmla="*/ 30 w 53"/>
                <a:gd name="T7" fmla="*/ 17 h 40"/>
                <a:gd name="T8" fmla="*/ 30 w 53"/>
                <a:gd name="T9" fmla="*/ 40 h 40"/>
                <a:gd name="T10" fmla="*/ 23 w 53"/>
                <a:gd name="T11" fmla="*/ 40 h 40"/>
                <a:gd name="T12" fmla="*/ 23 w 53"/>
                <a:gd name="T13" fmla="*/ 18 h 40"/>
                <a:gd name="T14" fmla="*/ 15 w 53"/>
                <a:gd name="T15" fmla="*/ 7 h 40"/>
                <a:gd name="T16" fmla="*/ 7 w 53"/>
                <a:gd name="T17" fmla="*/ 17 h 40"/>
                <a:gd name="T18" fmla="*/ 7 w 53"/>
                <a:gd name="T19" fmla="*/ 40 h 40"/>
                <a:gd name="T20" fmla="*/ 0 w 53"/>
                <a:gd name="T21" fmla="*/ 40 h 40"/>
                <a:gd name="T22" fmla="*/ 0 w 53"/>
                <a:gd name="T23" fmla="*/ 1 h 40"/>
                <a:gd name="T24" fmla="*/ 7 w 53"/>
                <a:gd name="T25" fmla="*/ 1 h 40"/>
                <a:gd name="T26" fmla="*/ 7 w 53"/>
                <a:gd name="T27" fmla="*/ 4 h 40"/>
                <a:gd name="T28" fmla="*/ 17 w 53"/>
                <a:gd name="T29" fmla="*/ 0 h 40"/>
                <a:gd name="T30" fmla="*/ 28 w 53"/>
                <a:gd name="T31" fmla="*/ 6 h 40"/>
                <a:gd name="T32" fmla="*/ 40 w 53"/>
                <a:gd name="T33" fmla="*/ 0 h 40"/>
                <a:gd name="T34" fmla="*/ 53 w 53"/>
                <a:gd name="T35" fmla="*/ 18 h 40"/>
                <a:gd name="T36" fmla="*/ 53 w 53"/>
                <a:gd name="T37" fmla="*/ 40 h 40"/>
                <a:gd name="T38" fmla="*/ 46 w 53"/>
                <a:gd name="T39"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3" h="40">
                  <a:moveTo>
                    <a:pt x="46" y="40"/>
                  </a:moveTo>
                  <a:cubicBezTo>
                    <a:pt x="46" y="18"/>
                    <a:pt x="46" y="18"/>
                    <a:pt x="46" y="18"/>
                  </a:cubicBezTo>
                  <a:cubicBezTo>
                    <a:pt x="46" y="10"/>
                    <a:pt x="43" y="7"/>
                    <a:pt x="38" y="7"/>
                  </a:cubicBezTo>
                  <a:cubicBezTo>
                    <a:pt x="33" y="7"/>
                    <a:pt x="30" y="11"/>
                    <a:pt x="30" y="17"/>
                  </a:cubicBezTo>
                  <a:cubicBezTo>
                    <a:pt x="30" y="40"/>
                    <a:pt x="30" y="40"/>
                    <a:pt x="30" y="40"/>
                  </a:cubicBezTo>
                  <a:cubicBezTo>
                    <a:pt x="23" y="40"/>
                    <a:pt x="23" y="40"/>
                    <a:pt x="23" y="40"/>
                  </a:cubicBezTo>
                  <a:cubicBezTo>
                    <a:pt x="23" y="18"/>
                    <a:pt x="23" y="18"/>
                    <a:pt x="23" y="18"/>
                  </a:cubicBezTo>
                  <a:cubicBezTo>
                    <a:pt x="23" y="10"/>
                    <a:pt x="20" y="7"/>
                    <a:pt x="15" y="7"/>
                  </a:cubicBezTo>
                  <a:cubicBezTo>
                    <a:pt x="10" y="7"/>
                    <a:pt x="7" y="11"/>
                    <a:pt x="7" y="17"/>
                  </a:cubicBezTo>
                  <a:cubicBezTo>
                    <a:pt x="7" y="40"/>
                    <a:pt x="7" y="40"/>
                    <a:pt x="7" y="40"/>
                  </a:cubicBezTo>
                  <a:cubicBezTo>
                    <a:pt x="0" y="40"/>
                    <a:pt x="0" y="40"/>
                    <a:pt x="0" y="40"/>
                  </a:cubicBezTo>
                  <a:cubicBezTo>
                    <a:pt x="0" y="1"/>
                    <a:pt x="0" y="1"/>
                    <a:pt x="0" y="1"/>
                  </a:cubicBezTo>
                  <a:cubicBezTo>
                    <a:pt x="7" y="1"/>
                    <a:pt x="7" y="1"/>
                    <a:pt x="7" y="1"/>
                  </a:cubicBezTo>
                  <a:cubicBezTo>
                    <a:pt x="7" y="4"/>
                    <a:pt x="7" y="4"/>
                    <a:pt x="7" y="4"/>
                  </a:cubicBezTo>
                  <a:cubicBezTo>
                    <a:pt x="9" y="2"/>
                    <a:pt x="13" y="0"/>
                    <a:pt x="17" y="0"/>
                  </a:cubicBezTo>
                  <a:cubicBezTo>
                    <a:pt x="22" y="0"/>
                    <a:pt x="26" y="2"/>
                    <a:pt x="28" y="6"/>
                  </a:cubicBezTo>
                  <a:cubicBezTo>
                    <a:pt x="31" y="2"/>
                    <a:pt x="34" y="0"/>
                    <a:pt x="40" y="0"/>
                  </a:cubicBezTo>
                  <a:cubicBezTo>
                    <a:pt x="49" y="0"/>
                    <a:pt x="53" y="6"/>
                    <a:pt x="53" y="18"/>
                  </a:cubicBezTo>
                  <a:cubicBezTo>
                    <a:pt x="53" y="40"/>
                    <a:pt x="53" y="40"/>
                    <a:pt x="53" y="40"/>
                  </a:cubicBezTo>
                  <a:lnTo>
                    <a:pt x="46" y="4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88" name="Freeform 22"/>
            <p:cNvSpPr>
              <a:spLocks noEditPoints="1"/>
            </p:cNvSpPr>
            <p:nvPr userDrawn="1"/>
          </p:nvSpPr>
          <p:spPr bwMode="auto">
            <a:xfrm>
              <a:off x="6001" y="3461"/>
              <a:ext cx="23" cy="28"/>
            </a:xfrm>
            <a:custGeom>
              <a:avLst/>
              <a:gdLst>
                <a:gd name="T0" fmla="*/ 34 w 34"/>
                <a:gd name="T1" fmla="*/ 23 h 41"/>
                <a:gd name="T2" fmla="*/ 8 w 34"/>
                <a:gd name="T3" fmla="*/ 23 h 41"/>
                <a:gd name="T4" fmla="*/ 18 w 34"/>
                <a:gd name="T5" fmla="*/ 34 h 41"/>
                <a:gd name="T6" fmla="*/ 26 w 34"/>
                <a:gd name="T7" fmla="*/ 31 h 41"/>
                <a:gd name="T8" fmla="*/ 31 w 34"/>
                <a:gd name="T9" fmla="*/ 36 h 41"/>
                <a:gd name="T10" fmla="*/ 17 w 34"/>
                <a:gd name="T11" fmla="*/ 41 h 41"/>
                <a:gd name="T12" fmla="*/ 0 w 34"/>
                <a:gd name="T13" fmla="*/ 21 h 41"/>
                <a:gd name="T14" fmla="*/ 17 w 34"/>
                <a:gd name="T15" fmla="*/ 0 h 41"/>
                <a:gd name="T16" fmla="*/ 34 w 34"/>
                <a:gd name="T17" fmla="*/ 20 h 41"/>
                <a:gd name="T18" fmla="*/ 34 w 34"/>
                <a:gd name="T19" fmla="*/ 23 h 41"/>
                <a:gd name="T20" fmla="*/ 17 w 34"/>
                <a:gd name="T21" fmla="*/ 7 h 41"/>
                <a:gd name="T22" fmla="*/ 8 w 34"/>
                <a:gd name="T23" fmla="*/ 17 h 41"/>
                <a:gd name="T24" fmla="*/ 26 w 34"/>
                <a:gd name="T25" fmla="*/ 17 h 41"/>
                <a:gd name="T26" fmla="*/ 17 w 34"/>
                <a:gd name="T27" fmla="*/ 7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4" h="41">
                  <a:moveTo>
                    <a:pt x="34" y="23"/>
                  </a:moveTo>
                  <a:cubicBezTo>
                    <a:pt x="8" y="23"/>
                    <a:pt x="8" y="23"/>
                    <a:pt x="8" y="23"/>
                  </a:cubicBezTo>
                  <a:cubicBezTo>
                    <a:pt x="8" y="31"/>
                    <a:pt x="13" y="34"/>
                    <a:pt x="18" y="34"/>
                  </a:cubicBezTo>
                  <a:cubicBezTo>
                    <a:pt x="21" y="34"/>
                    <a:pt x="24" y="33"/>
                    <a:pt x="26" y="31"/>
                  </a:cubicBezTo>
                  <a:cubicBezTo>
                    <a:pt x="31" y="36"/>
                    <a:pt x="31" y="36"/>
                    <a:pt x="31" y="36"/>
                  </a:cubicBezTo>
                  <a:cubicBezTo>
                    <a:pt x="27" y="39"/>
                    <a:pt x="23" y="41"/>
                    <a:pt x="17" y="41"/>
                  </a:cubicBezTo>
                  <a:cubicBezTo>
                    <a:pt x="8" y="41"/>
                    <a:pt x="0" y="34"/>
                    <a:pt x="0" y="21"/>
                  </a:cubicBezTo>
                  <a:cubicBezTo>
                    <a:pt x="0" y="7"/>
                    <a:pt x="7" y="0"/>
                    <a:pt x="17" y="0"/>
                  </a:cubicBezTo>
                  <a:cubicBezTo>
                    <a:pt x="29" y="0"/>
                    <a:pt x="34" y="9"/>
                    <a:pt x="34" y="20"/>
                  </a:cubicBezTo>
                  <a:cubicBezTo>
                    <a:pt x="34" y="21"/>
                    <a:pt x="34" y="22"/>
                    <a:pt x="34" y="23"/>
                  </a:cubicBezTo>
                  <a:close/>
                  <a:moveTo>
                    <a:pt x="17" y="7"/>
                  </a:moveTo>
                  <a:cubicBezTo>
                    <a:pt x="12" y="7"/>
                    <a:pt x="8" y="11"/>
                    <a:pt x="8" y="17"/>
                  </a:cubicBezTo>
                  <a:cubicBezTo>
                    <a:pt x="26" y="17"/>
                    <a:pt x="26" y="17"/>
                    <a:pt x="26" y="17"/>
                  </a:cubicBezTo>
                  <a:cubicBezTo>
                    <a:pt x="26" y="11"/>
                    <a:pt x="23" y="7"/>
                    <a:pt x="17"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89" name="Freeform 23"/>
            <p:cNvSpPr>
              <a:spLocks/>
            </p:cNvSpPr>
            <p:nvPr userDrawn="1"/>
          </p:nvSpPr>
          <p:spPr bwMode="auto">
            <a:xfrm>
              <a:off x="6030" y="3461"/>
              <a:ext cx="21" cy="27"/>
            </a:xfrm>
            <a:custGeom>
              <a:avLst/>
              <a:gdLst>
                <a:gd name="T0" fmla="*/ 24 w 32"/>
                <a:gd name="T1" fmla="*/ 40 h 40"/>
                <a:gd name="T2" fmla="*/ 24 w 32"/>
                <a:gd name="T3" fmla="*/ 18 h 40"/>
                <a:gd name="T4" fmla="*/ 16 w 32"/>
                <a:gd name="T5" fmla="*/ 7 h 40"/>
                <a:gd name="T6" fmla="*/ 8 w 32"/>
                <a:gd name="T7" fmla="*/ 17 h 40"/>
                <a:gd name="T8" fmla="*/ 8 w 32"/>
                <a:gd name="T9" fmla="*/ 40 h 40"/>
                <a:gd name="T10" fmla="*/ 0 w 32"/>
                <a:gd name="T11" fmla="*/ 40 h 40"/>
                <a:gd name="T12" fmla="*/ 0 w 32"/>
                <a:gd name="T13" fmla="*/ 1 h 40"/>
                <a:gd name="T14" fmla="*/ 8 w 32"/>
                <a:gd name="T15" fmla="*/ 1 h 40"/>
                <a:gd name="T16" fmla="*/ 8 w 32"/>
                <a:gd name="T17" fmla="*/ 4 h 40"/>
                <a:gd name="T18" fmla="*/ 18 w 32"/>
                <a:gd name="T19" fmla="*/ 0 h 40"/>
                <a:gd name="T20" fmla="*/ 32 w 32"/>
                <a:gd name="T21" fmla="*/ 18 h 40"/>
                <a:gd name="T22" fmla="*/ 32 w 32"/>
                <a:gd name="T23" fmla="*/ 40 h 40"/>
                <a:gd name="T24" fmla="*/ 24 w 32"/>
                <a:gd name="T25"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 h="40">
                  <a:moveTo>
                    <a:pt x="24" y="40"/>
                  </a:moveTo>
                  <a:cubicBezTo>
                    <a:pt x="24" y="18"/>
                    <a:pt x="24" y="18"/>
                    <a:pt x="24" y="18"/>
                  </a:cubicBezTo>
                  <a:cubicBezTo>
                    <a:pt x="24" y="10"/>
                    <a:pt x="21" y="7"/>
                    <a:pt x="16" y="7"/>
                  </a:cubicBezTo>
                  <a:cubicBezTo>
                    <a:pt x="11" y="7"/>
                    <a:pt x="8" y="11"/>
                    <a:pt x="8" y="17"/>
                  </a:cubicBezTo>
                  <a:cubicBezTo>
                    <a:pt x="8" y="40"/>
                    <a:pt x="8" y="40"/>
                    <a:pt x="8" y="40"/>
                  </a:cubicBezTo>
                  <a:cubicBezTo>
                    <a:pt x="0" y="40"/>
                    <a:pt x="0" y="40"/>
                    <a:pt x="0" y="40"/>
                  </a:cubicBezTo>
                  <a:cubicBezTo>
                    <a:pt x="0" y="1"/>
                    <a:pt x="0" y="1"/>
                    <a:pt x="0" y="1"/>
                  </a:cubicBezTo>
                  <a:cubicBezTo>
                    <a:pt x="8" y="1"/>
                    <a:pt x="8" y="1"/>
                    <a:pt x="8" y="1"/>
                  </a:cubicBezTo>
                  <a:cubicBezTo>
                    <a:pt x="8" y="4"/>
                    <a:pt x="8" y="4"/>
                    <a:pt x="8" y="4"/>
                  </a:cubicBezTo>
                  <a:cubicBezTo>
                    <a:pt x="10" y="2"/>
                    <a:pt x="14" y="0"/>
                    <a:pt x="18" y="0"/>
                  </a:cubicBezTo>
                  <a:cubicBezTo>
                    <a:pt x="27" y="0"/>
                    <a:pt x="32" y="6"/>
                    <a:pt x="32" y="18"/>
                  </a:cubicBezTo>
                  <a:cubicBezTo>
                    <a:pt x="32" y="40"/>
                    <a:pt x="32" y="40"/>
                    <a:pt x="32" y="40"/>
                  </a:cubicBezTo>
                  <a:lnTo>
                    <a:pt x="24" y="4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90" name="Freeform 24"/>
            <p:cNvSpPr>
              <a:spLocks/>
            </p:cNvSpPr>
            <p:nvPr userDrawn="1"/>
          </p:nvSpPr>
          <p:spPr bwMode="auto">
            <a:xfrm>
              <a:off x="6056" y="3452"/>
              <a:ext cx="15" cy="37"/>
            </a:xfrm>
            <a:custGeom>
              <a:avLst/>
              <a:gdLst>
                <a:gd name="T0" fmla="*/ 22 w 23"/>
                <a:gd name="T1" fmla="*/ 54 h 56"/>
                <a:gd name="T2" fmla="*/ 14 w 23"/>
                <a:gd name="T3" fmla="*/ 56 h 56"/>
                <a:gd name="T4" fmla="*/ 5 w 23"/>
                <a:gd name="T5" fmla="*/ 46 h 56"/>
                <a:gd name="T6" fmla="*/ 5 w 23"/>
                <a:gd name="T7" fmla="*/ 23 h 56"/>
                <a:gd name="T8" fmla="*/ 0 w 23"/>
                <a:gd name="T9" fmla="*/ 23 h 56"/>
                <a:gd name="T10" fmla="*/ 0 w 23"/>
                <a:gd name="T11" fmla="*/ 16 h 56"/>
                <a:gd name="T12" fmla="*/ 5 w 23"/>
                <a:gd name="T13" fmla="*/ 16 h 56"/>
                <a:gd name="T14" fmla="*/ 5 w 23"/>
                <a:gd name="T15" fmla="*/ 4 h 56"/>
                <a:gd name="T16" fmla="*/ 13 w 23"/>
                <a:gd name="T17" fmla="*/ 0 h 56"/>
                <a:gd name="T18" fmla="*/ 13 w 23"/>
                <a:gd name="T19" fmla="*/ 16 h 56"/>
                <a:gd name="T20" fmla="*/ 23 w 23"/>
                <a:gd name="T21" fmla="*/ 16 h 56"/>
                <a:gd name="T22" fmla="*/ 23 w 23"/>
                <a:gd name="T23" fmla="*/ 23 h 56"/>
                <a:gd name="T24" fmla="*/ 13 w 23"/>
                <a:gd name="T25" fmla="*/ 23 h 56"/>
                <a:gd name="T26" fmla="*/ 13 w 23"/>
                <a:gd name="T27" fmla="*/ 44 h 56"/>
                <a:gd name="T28" fmla="*/ 17 w 23"/>
                <a:gd name="T29" fmla="*/ 49 h 56"/>
                <a:gd name="T30" fmla="*/ 23 w 23"/>
                <a:gd name="T31" fmla="*/ 48 h 56"/>
                <a:gd name="T32" fmla="*/ 22 w 23"/>
                <a:gd name="T33" fmla="*/ 54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56">
                  <a:moveTo>
                    <a:pt x="22" y="54"/>
                  </a:moveTo>
                  <a:cubicBezTo>
                    <a:pt x="20" y="55"/>
                    <a:pt x="17" y="56"/>
                    <a:pt x="14" y="56"/>
                  </a:cubicBezTo>
                  <a:cubicBezTo>
                    <a:pt x="9" y="56"/>
                    <a:pt x="5" y="53"/>
                    <a:pt x="5" y="46"/>
                  </a:cubicBezTo>
                  <a:cubicBezTo>
                    <a:pt x="5" y="23"/>
                    <a:pt x="5" y="23"/>
                    <a:pt x="5" y="23"/>
                  </a:cubicBezTo>
                  <a:cubicBezTo>
                    <a:pt x="0" y="23"/>
                    <a:pt x="0" y="23"/>
                    <a:pt x="0" y="23"/>
                  </a:cubicBezTo>
                  <a:cubicBezTo>
                    <a:pt x="0" y="16"/>
                    <a:pt x="0" y="16"/>
                    <a:pt x="0" y="16"/>
                  </a:cubicBezTo>
                  <a:cubicBezTo>
                    <a:pt x="5" y="16"/>
                    <a:pt x="5" y="16"/>
                    <a:pt x="5" y="16"/>
                  </a:cubicBezTo>
                  <a:cubicBezTo>
                    <a:pt x="5" y="4"/>
                    <a:pt x="5" y="4"/>
                    <a:pt x="5" y="4"/>
                  </a:cubicBezTo>
                  <a:cubicBezTo>
                    <a:pt x="13" y="0"/>
                    <a:pt x="13" y="0"/>
                    <a:pt x="13" y="0"/>
                  </a:cubicBezTo>
                  <a:cubicBezTo>
                    <a:pt x="13" y="16"/>
                    <a:pt x="13" y="16"/>
                    <a:pt x="13" y="16"/>
                  </a:cubicBezTo>
                  <a:cubicBezTo>
                    <a:pt x="23" y="16"/>
                    <a:pt x="23" y="16"/>
                    <a:pt x="23" y="16"/>
                  </a:cubicBezTo>
                  <a:cubicBezTo>
                    <a:pt x="23" y="23"/>
                    <a:pt x="23" y="23"/>
                    <a:pt x="23" y="23"/>
                  </a:cubicBezTo>
                  <a:cubicBezTo>
                    <a:pt x="13" y="23"/>
                    <a:pt x="13" y="23"/>
                    <a:pt x="13" y="23"/>
                  </a:cubicBezTo>
                  <a:cubicBezTo>
                    <a:pt x="13" y="44"/>
                    <a:pt x="13" y="44"/>
                    <a:pt x="13" y="44"/>
                  </a:cubicBezTo>
                  <a:cubicBezTo>
                    <a:pt x="13" y="48"/>
                    <a:pt x="14" y="49"/>
                    <a:pt x="17" y="49"/>
                  </a:cubicBezTo>
                  <a:cubicBezTo>
                    <a:pt x="19" y="49"/>
                    <a:pt x="21" y="48"/>
                    <a:pt x="23" y="48"/>
                  </a:cubicBezTo>
                  <a:lnTo>
                    <a:pt x="22" y="5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91" name="Freeform 25"/>
            <p:cNvSpPr>
              <a:spLocks/>
            </p:cNvSpPr>
            <p:nvPr userDrawn="1"/>
          </p:nvSpPr>
          <p:spPr bwMode="auto">
            <a:xfrm>
              <a:off x="6076" y="3461"/>
              <a:ext cx="19" cy="28"/>
            </a:xfrm>
            <a:custGeom>
              <a:avLst/>
              <a:gdLst>
                <a:gd name="T0" fmla="*/ 15 w 30"/>
                <a:gd name="T1" fmla="*/ 41 h 41"/>
                <a:gd name="T2" fmla="*/ 0 w 30"/>
                <a:gd name="T3" fmla="*/ 36 h 41"/>
                <a:gd name="T4" fmla="*/ 3 w 30"/>
                <a:gd name="T5" fmla="*/ 30 h 41"/>
                <a:gd name="T6" fmla="*/ 15 w 30"/>
                <a:gd name="T7" fmla="*/ 34 h 41"/>
                <a:gd name="T8" fmla="*/ 22 w 30"/>
                <a:gd name="T9" fmla="*/ 30 h 41"/>
                <a:gd name="T10" fmla="*/ 13 w 30"/>
                <a:gd name="T11" fmla="*/ 23 h 41"/>
                <a:gd name="T12" fmla="*/ 1 w 30"/>
                <a:gd name="T13" fmla="*/ 11 h 41"/>
                <a:gd name="T14" fmla="*/ 15 w 30"/>
                <a:gd name="T15" fmla="*/ 0 h 41"/>
                <a:gd name="T16" fmla="*/ 28 w 30"/>
                <a:gd name="T17" fmla="*/ 4 h 41"/>
                <a:gd name="T18" fmla="*/ 25 w 30"/>
                <a:gd name="T19" fmla="*/ 10 h 41"/>
                <a:gd name="T20" fmla="*/ 15 w 30"/>
                <a:gd name="T21" fmla="*/ 7 h 41"/>
                <a:gd name="T22" fmla="*/ 9 w 30"/>
                <a:gd name="T23" fmla="*/ 10 h 41"/>
                <a:gd name="T24" fmla="*/ 16 w 30"/>
                <a:gd name="T25" fmla="*/ 16 h 41"/>
                <a:gd name="T26" fmla="*/ 30 w 30"/>
                <a:gd name="T27" fmla="*/ 29 h 41"/>
                <a:gd name="T28" fmla="*/ 15 w 30"/>
                <a:gd name="T29" fmla="*/ 4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0" h="41">
                  <a:moveTo>
                    <a:pt x="15" y="41"/>
                  </a:moveTo>
                  <a:cubicBezTo>
                    <a:pt x="10" y="41"/>
                    <a:pt x="4" y="39"/>
                    <a:pt x="0" y="36"/>
                  </a:cubicBezTo>
                  <a:cubicBezTo>
                    <a:pt x="3" y="30"/>
                    <a:pt x="3" y="30"/>
                    <a:pt x="3" y="30"/>
                  </a:cubicBezTo>
                  <a:cubicBezTo>
                    <a:pt x="7" y="33"/>
                    <a:pt x="11" y="34"/>
                    <a:pt x="15" y="34"/>
                  </a:cubicBezTo>
                  <a:cubicBezTo>
                    <a:pt x="20" y="34"/>
                    <a:pt x="22" y="33"/>
                    <a:pt x="22" y="30"/>
                  </a:cubicBezTo>
                  <a:cubicBezTo>
                    <a:pt x="22" y="27"/>
                    <a:pt x="19" y="25"/>
                    <a:pt x="13" y="23"/>
                  </a:cubicBezTo>
                  <a:cubicBezTo>
                    <a:pt x="4" y="20"/>
                    <a:pt x="1" y="17"/>
                    <a:pt x="1" y="11"/>
                  </a:cubicBezTo>
                  <a:cubicBezTo>
                    <a:pt x="1" y="4"/>
                    <a:pt x="7" y="0"/>
                    <a:pt x="15" y="0"/>
                  </a:cubicBezTo>
                  <a:cubicBezTo>
                    <a:pt x="20" y="0"/>
                    <a:pt x="25" y="2"/>
                    <a:pt x="28" y="4"/>
                  </a:cubicBezTo>
                  <a:cubicBezTo>
                    <a:pt x="25" y="10"/>
                    <a:pt x="25" y="10"/>
                    <a:pt x="25" y="10"/>
                  </a:cubicBezTo>
                  <a:cubicBezTo>
                    <a:pt x="22" y="8"/>
                    <a:pt x="18" y="7"/>
                    <a:pt x="15" y="7"/>
                  </a:cubicBezTo>
                  <a:cubicBezTo>
                    <a:pt x="11" y="7"/>
                    <a:pt x="9" y="8"/>
                    <a:pt x="9" y="10"/>
                  </a:cubicBezTo>
                  <a:cubicBezTo>
                    <a:pt x="9" y="12"/>
                    <a:pt x="10" y="14"/>
                    <a:pt x="16" y="16"/>
                  </a:cubicBezTo>
                  <a:cubicBezTo>
                    <a:pt x="25" y="20"/>
                    <a:pt x="30" y="22"/>
                    <a:pt x="30" y="29"/>
                  </a:cubicBezTo>
                  <a:cubicBezTo>
                    <a:pt x="30" y="38"/>
                    <a:pt x="23" y="41"/>
                    <a:pt x="15"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92" name="Freeform 26"/>
            <p:cNvSpPr>
              <a:spLocks noEditPoints="1"/>
            </p:cNvSpPr>
            <p:nvPr userDrawn="1"/>
          </p:nvSpPr>
          <p:spPr bwMode="auto">
            <a:xfrm>
              <a:off x="5520" y="3396"/>
              <a:ext cx="18" cy="8"/>
            </a:xfrm>
            <a:custGeom>
              <a:avLst/>
              <a:gdLst>
                <a:gd name="T0" fmla="*/ 0 w 18"/>
                <a:gd name="T1" fmla="*/ 2 h 8"/>
                <a:gd name="T2" fmla="*/ 0 w 18"/>
                <a:gd name="T3" fmla="*/ 0 h 8"/>
                <a:gd name="T4" fmla="*/ 8 w 18"/>
                <a:gd name="T5" fmla="*/ 0 h 8"/>
                <a:gd name="T6" fmla="*/ 8 w 18"/>
                <a:gd name="T7" fmla="*/ 2 h 8"/>
                <a:gd name="T8" fmla="*/ 5 w 18"/>
                <a:gd name="T9" fmla="*/ 2 h 8"/>
                <a:gd name="T10" fmla="*/ 5 w 18"/>
                <a:gd name="T11" fmla="*/ 8 h 8"/>
                <a:gd name="T12" fmla="*/ 3 w 18"/>
                <a:gd name="T13" fmla="*/ 8 h 8"/>
                <a:gd name="T14" fmla="*/ 3 w 18"/>
                <a:gd name="T15" fmla="*/ 2 h 8"/>
                <a:gd name="T16" fmla="*/ 0 w 18"/>
                <a:gd name="T17" fmla="*/ 2 h 8"/>
                <a:gd name="T18" fmla="*/ 12 w 18"/>
                <a:gd name="T19" fmla="*/ 0 h 8"/>
                <a:gd name="T20" fmla="*/ 14 w 18"/>
                <a:gd name="T21" fmla="*/ 6 h 8"/>
                <a:gd name="T22" fmla="*/ 16 w 18"/>
                <a:gd name="T23" fmla="*/ 0 h 8"/>
                <a:gd name="T24" fmla="*/ 18 w 18"/>
                <a:gd name="T25" fmla="*/ 0 h 8"/>
                <a:gd name="T26" fmla="*/ 18 w 18"/>
                <a:gd name="T27" fmla="*/ 8 h 8"/>
                <a:gd name="T28" fmla="*/ 17 w 18"/>
                <a:gd name="T29" fmla="*/ 8 h 8"/>
                <a:gd name="T30" fmla="*/ 17 w 18"/>
                <a:gd name="T31" fmla="*/ 2 h 8"/>
                <a:gd name="T32" fmla="*/ 14 w 18"/>
                <a:gd name="T33" fmla="*/ 8 h 8"/>
                <a:gd name="T34" fmla="*/ 13 w 18"/>
                <a:gd name="T35" fmla="*/ 8 h 8"/>
                <a:gd name="T36" fmla="*/ 11 w 18"/>
                <a:gd name="T37" fmla="*/ 2 h 8"/>
                <a:gd name="T38" fmla="*/ 11 w 18"/>
                <a:gd name="T39" fmla="*/ 8 h 8"/>
                <a:gd name="T40" fmla="*/ 9 w 18"/>
                <a:gd name="T41" fmla="*/ 8 h 8"/>
                <a:gd name="T42" fmla="*/ 9 w 18"/>
                <a:gd name="T43" fmla="*/ 0 h 8"/>
                <a:gd name="T44" fmla="*/ 12 w 18"/>
                <a:gd name="T45"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8" h="8">
                  <a:moveTo>
                    <a:pt x="0" y="2"/>
                  </a:moveTo>
                  <a:lnTo>
                    <a:pt x="0" y="0"/>
                  </a:lnTo>
                  <a:lnTo>
                    <a:pt x="8" y="0"/>
                  </a:lnTo>
                  <a:lnTo>
                    <a:pt x="8" y="2"/>
                  </a:lnTo>
                  <a:lnTo>
                    <a:pt x="5" y="2"/>
                  </a:lnTo>
                  <a:lnTo>
                    <a:pt x="5" y="8"/>
                  </a:lnTo>
                  <a:lnTo>
                    <a:pt x="3" y="8"/>
                  </a:lnTo>
                  <a:lnTo>
                    <a:pt x="3" y="2"/>
                  </a:lnTo>
                  <a:lnTo>
                    <a:pt x="0" y="2"/>
                  </a:lnTo>
                  <a:close/>
                  <a:moveTo>
                    <a:pt x="12" y="0"/>
                  </a:moveTo>
                  <a:lnTo>
                    <a:pt x="14" y="6"/>
                  </a:lnTo>
                  <a:lnTo>
                    <a:pt x="16" y="0"/>
                  </a:lnTo>
                  <a:lnTo>
                    <a:pt x="18" y="0"/>
                  </a:lnTo>
                  <a:lnTo>
                    <a:pt x="18" y="8"/>
                  </a:lnTo>
                  <a:lnTo>
                    <a:pt x="17" y="8"/>
                  </a:lnTo>
                  <a:lnTo>
                    <a:pt x="17" y="2"/>
                  </a:lnTo>
                  <a:lnTo>
                    <a:pt x="14" y="8"/>
                  </a:lnTo>
                  <a:lnTo>
                    <a:pt x="13" y="8"/>
                  </a:lnTo>
                  <a:lnTo>
                    <a:pt x="11" y="2"/>
                  </a:lnTo>
                  <a:lnTo>
                    <a:pt x="11" y="8"/>
                  </a:lnTo>
                  <a:lnTo>
                    <a:pt x="9" y="8"/>
                  </a:lnTo>
                  <a:lnTo>
                    <a:pt x="9" y="0"/>
                  </a:lnTo>
                  <a:lnTo>
                    <a:pt x="1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93" name="Freeform 27"/>
            <p:cNvSpPr>
              <a:spLocks/>
            </p:cNvSpPr>
            <p:nvPr userDrawn="1"/>
          </p:nvSpPr>
          <p:spPr bwMode="auto">
            <a:xfrm>
              <a:off x="5709" y="3284"/>
              <a:ext cx="418" cy="103"/>
            </a:xfrm>
            <a:custGeom>
              <a:avLst/>
              <a:gdLst>
                <a:gd name="T0" fmla="*/ 542 w 630"/>
                <a:gd name="T1" fmla="*/ 154 h 156"/>
                <a:gd name="T2" fmla="*/ 539 w 630"/>
                <a:gd name="T3" fmla="*/ 155 h 156"/>
                <a:gd name="T4" fmla="*/ 538 w 630"/>
                <a:gd name="T5" fmla="*/ 156 h 156"/>
                <a:gd name="T6" fmla="*/ 630 w 630"/>
                <a:gd name="T7" fmla="*/ 97 h 156"/>
                <a:gd name="T8" fmla="*/ 630 w 630"/>
                <a:gd name="T9" fmla="*/ 97 h 156"/>
                <a:gd name="T10" fmla="*/ 76 w 630"/>
                <a:gd name="T11" fmla="*/ 6 h 156"/>
                <a:gd name="T12" fmla="*/ 0 w 630"/>
                <a:gd name="T13" fmla="*/ 8 h 156"/>
                <a:gd name="T14" fmla="*/ 1 w 630"/>
                <a:gd name="T15" fmla="*/ 8 h 156"/>
                <a:gd name="T16" fmla="*/ 85 w 630"/>
                <a:gd name="T17" fmla="*/ 8 h 156"/>
                <a:gd name="T18" fmla="*/ 584 w 630"/>
                <a:gd name="T19" fmla="*/ 117 h 156"/>
                <a:gd name="T20" fmla="*/ 584 w 630"/>
                <a:gd name="T21" fmla="*/ 117 h 156"/>
                <a:gd name="T22" fmla="*/ 542 w 630"/>
                <a:gd name="T23" fmla="*/ 154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30" h="156">
                  <a:moveTo>
                    <a:pt x="542" y="154"/>
                  </a:moveTo>
                  <a:cubicBezTo>
                    <a:pt x="541" y="155"/>
                    <a:pt x="540" y="155"/>
                    <a:pt x="539" y="155"/>
                  </a:cubicBezTo>
                  <a:cubicBezTo>
                    <a:pt x="538" y="156"/>
                    <a:pt x="538" y="156"/>
                    <a:pt x="538" y="156"/>
                  </a:cubicBezTo>
                  <a:cubicBezTo>
                    <a:pt x="596" y="138"/>
                    <a:pt x="630" y="118"/>
                    <a:pt x="630" y="97"/>
                  </a:cubicBezTo>
                  <a:cubicBezTo>
                    <a:pt x="630" y="97"/>
                    <a:pt x="630" y="97"/>
                    <a:pt x="630" y="97"/>
                  </a:cubicBezTo>
                  <a:cubicBezTo>
                    <a:pt x="629" y="41"/>
                    <a:pt x="381" y="0"/>
                    <a:pt x="76" y="6"/>
                  </a:cubicBezTo>
                  <a:cubicBezTo>
                    <a:pt x="50" y="6"/>
                    <a:pt x="25" y="7"/>
                    <a:pt x="0" y="8"/>
                  </a:cubicBezTo>
                  <a:cubicBezTo>
                    <a:pt x="1" y="8"/>
                    <a:pt x="1" y="8"/>
                    <a:pt x="1" y="8"/>
                  </a:cubicBezTo>
                  <a:cubicBezTo>
                    <a:pt x="29" y="8"/>
                    <a:pt x="57" y="8"/>
                    <a:pt x="85" y="8"/>
                  </a:cubicBezTo>
                  <a:cubicBezTo>
                    <a:pt x="365" y="14"/>
                    <a:pt x="588" y="63"/>
                    <a:pt x="584" y="117"/>
                  </a:cubicBezTo>
                  <a:cubicBezTo>
                    <a:pt x="584" y="117"/>
                    <a:pt x="584" y="117"/>
                    <a:pt x="584" y="117"/>
                  </a:cubicBezTo>
                  <a:cubicBezTo>
                    <a:pt x="583" y="131"/>
                    <a:pt x="568" y="143"/>
                    <a:pt x="542" y="15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94" name="Freeform 28"/>
            <p:cNvSpPr>
              <a:spLocks/>
            </p:cNvSpPr>
            <p:nvPr userDrawn="1"/>
          </p:nvSpPr>
          <p:spPr bwMode="auto">
            <a:xfrm>
              <a:off x="5510" y="3324"/>
              <a:ext cx="418" cy="103"/>
            </a:xfrm>
            <a:custGeom>
              <a:avLst/>
              <a:gdLst>
                <a:gd name="T0" fmla="*/ 88 w 630"/>
                <a:gd name="T1" fmla="*/ 2 h 156"/>
                <a:gd name="T2" fmla="*/ 91 w 630"/>
                <a:gd name="T3" fmla="*/ 1 h 156"/>
                <a:gd name="T4" fmla="*/ 92 w 630"/>
                <a:gd name="T5" fmla="*/ 0 h 156"/>
                <a:gd name="T6" fmla="*/ 0 w 630"/>
                <a:gd name="T7" fmla="*/ 59 h 156"/>
                <a:gd name="T8" fmla="*/ 0 w 630"/>
                <a:gd name="T9" fmla="*/ 59 h 156"/>
                <a:gd name="T10" fmla="*/ 554 w 630"/>
                <a:gd name="T11" fmla="*/ 150 h 156"/>
                <a:gd name="T12" fmla="*/ 630 w 630"/>
                <a:gd name="T13" fmla="*/ 148 h 156"/>
                <a:gd name="T14" fmla="*/ 629 w 630"/>
                <a:gd name="T15" fmla="*/ 148 h 156"/>
                <a:gd name="T16" fmla="*/ 545 w 630"/>
                <a:gd name="T17" fmla="*/ 148 h 156"/>
                <a:gd name="T18" fmla="*/ 46 w 630"/>
                <a:gd name="T19" fmla="*/ 39 h 156"/>
                <a:gd name="T20" fmla="*/ 46 w 630"/>
                <a:gd name="T21" fmla="*/ 39 h 156"/>
                <a:gd name="T22" fmla="*/ 88 w 630"/>
                <a:gd name="T23" fmla="*/ 2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30" h="156">
                  <a:moveTo>
                    <a:pt x="88" y="2"/>
                  </a:moveTo>
                  <a:cubicBezTo>
                    <a:pt x="89" y="1"/>
                    <a:pt x="90" y="1"/>
                    <a:pt x="91" y="1"/>
                  </a:cubicBezTo>
                  <a:cubicBezTo>
                    <a:pt x="92" y="0"/>
                    <a:pt x="92" y="0"/>
                    <a:pt x="92" y="0"/>
                  </a:cubicBezTo>
                  <a:cubicBezTo>
                    <a:pt x="34" y="18"/>
                    <a:pt x="0" y="38"/>
                    <a:pt x="0" y="59"/>
                  </a:cubicBezTo>
                  <a:cubicBezTo>
                    <a:pt x="0" y="59"/>
                    <a:pt x="0" y="59"/>
                    <a:pt x="0" y="59"/>
                  </a:cubicBezTo>
                  <a:cubicBezTo>
                    <a:pt x="1" y="115"/>
                    <a:pt x="249" y="156"/>
                    <a:pt x="554" y="150"/>
                  </a:cubicBezTo>
                  <a:cubicBezTo>
                    <a:pt x="580" y="150"/>
                    <a:pt x="605" y="149"/>
                    <a:pt x="630" y="148"/>
                  </a:cubicBezTo>
                  <a:cubicBezTo>
                    <a:pt x="629" y="148"/>
                    <a:pt x="629" y="148"/>
                    <a:pt x="629" y="148"/>
                  </a:cubicBezTo>
                  <a:cubicBezTo>
                    <a:pt x="601" y="149"/>
                    <a:pt x="573" y="148"/>
                    <a:pt x="545" y="148"/>
                  </a:cubicBezTo>
                  <a:cubicBezTo>
                    <a:pt x="265" y="142"/>
                    <a:pt x="42" y="93"/>
                    <a:pt x="46" y="39"/>
                  </a:cubicBezTo>
                  <a:cubicBezTo>
                    <a:pt x="46" y="39"/>
                    <a:pt x="46" y="39"/>
                    <a:pt x="46" y="39"/>
                  </a:cubicBezTo>
                  <a:cubicBezTo>
                    <a:pt x="47" y="26"/>
                    <a:pt x="62" y="13"/>
                    <a:pt x="88" y="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95" name="Freeform 29"/>
            <p:cNvSpPr>
              <a:spLocks/>
            </p:cNvSpPr>
            <p:nvPr userDrawn="1"/>
          </p:nvSpPr>
          <p:spPr bwMode="auto">
            <a:xfrm>
              <a:off x="5626" y="3324"/>
              <a:ext cx="53" cy="61"/>
            </a:xfrm>
            <a:custGeom>
              <a:avLst/>
              <a:gdLst>
                <a:gd name="T0" fmla="*/ 67 w 80"/>
                <a:gd name="T1" fmla="*/ 90 h 91"/>
                <a:gd name="T2" fmla="*/ 67 w 80"/>
                <a:gd name="T3" fmla="*/ 42 h 91"/>
                <a:gd name="T4" fmla="*/ 67 w 80"/>
                <a:gd name="T5" fmla="*/ 27 h 91"/>
                <a:gd name="T6" fmla="*/ 61 w 80"/>
                <a:gd name="T7" fmla="*/ 41 h 91"/>
                <a:gd name="T8" fmla="*/ 40 w 80"/>
                <a:gd name="T9" fmla="*/ 91 h 91"/>
                <a:gd name="T10" fmla="*/ 18 w 80"/>
                <a:gd name="T11" fmla="*/ 41 h 91"/>
                <a:gd name="T12" fmla="*/ 12 w 80"/>
                <a:gd name="T13" fmla="*/ 27 h 91"/>
                <a:gd name="T14" fmla="*/ 13 w 80"/>
                <a:gd name="T15" fmla="*/ 42 h 91"/>
                <a:gd name="T16" fmla="*/ 13 w 80"/>
                <a:gd name="T17" fmla="*/ 90 h 91"/>
                <a:gd name="T18" fmla="*/ 0 w 80"/>
                <a:gd name="T19" fmla="*/ 90 h 91"/>
                <a:gd name="T20" fmla="*/ 0 w 80"/>
                <a:gd name="T21" fmla="*/ 0 h 91"/>
                <a:gd name="T22" fmla="*/ 14 w 80"/>
                <a:gd name="T23" fmla="*/ 0 h 91"/>
                <a:gd name="T24" fmla="*/ 34 w 80"/>
                <a:gd name="T25" fmla="*/ 48 h 91"/>
                <a:gd name="T26" fmla="*/ 40 w 80"/>
                <a:gd name="T27" fmla="*/ 63 h 91"/>
                <a:gd name="T28" fmla="*/ 46 w 80"/>
                <a:gd name="T29" fmla="*/ 48 h 91"/>
                <a:gd name="T30" fmla="*/ 66 w 80"/>
                <a:gd name="T31" fmla="*/ 0 h 91"/>
                <a:gd name="T32" fmla="*/ 80 w 80"/>
                <a:gd name="T33" fmla="*/ 0 h 91"/>
                <a:gd name="T34" fmla="*/ 80 w 80"/>
                <a:gd name="T35" fmla="*/ 90 h 91"/>
                <a:gd name="T36" fmla="*/ 67 w 80"/>
                <a:gd name="T37" fmla="*/ 9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0" h="91">
                  <a:moveTo>
                    <a:pt x="67" y="90"/>
                  </a:moveTo>
                  <a:cubicBezTo>
                    <a:pt x="67" y="42"/>
                    <a:pt x="67" y="42"/>
                    <a:pt x="67" y="42"/>
                  </a:cubicBezTo>
                  <a:cubicBezTo>
                    <a:pt x="67" y="37"/>
                    <a:pt x="67" y="29"/>
                    <a:pt x="67" y="27"/>
                  </a:cubicBezTo>
                  <a:cubicBezTo>
                    <a:pt x="66" y="29"/>
                    <a:pt x="64" y="35"/>
                    <a:pt x="61" y="41"/>
                  </a:cubicBezTo>
                  <a:cubicBezTo>
                    <a:pt x="40" y="91"/>
                    <a:pt x="40" y="91"/>
                    <a:pt x="40" y="91"/>
                  </a:cubicBezTo>
                  <a:cubicBezTo>
                    <a:pt x="18" y="41"/>
                    <a:pt x="18" y="41"/>
                    <a:pt x="18" y="41"/>
                  </a:cubicBezTo>
                  <a:cubicBezTo>
                    <a:pt x="16" y="35"/>
                    <a:pt x="13" y="29"/>
                    <a:pt x="12" y="27"/>
                  </a:cubicBezTo>
                  <a:cubicBezTo>
                    <a:pt x="12" y="29"/>
                    <a:pt x="13" y="37"/>
                    <a:pt x="13" y="42"/>
                  </a:cubicBezTo>
                  <a:cubicBezTo>
                    <a:pt x="13" y="90"/>
                    <a:pt x="13" y="90"/>
                    <a:pt x="13" y="90"/>
                  </a:cubicBezTo>
                  <a:cubicBezTo>
                    <a:pt x="0" y="90"/>
                    <a:pt x="0" y="90"/>
                    <a:pt x="0" y="90"/>
                  </a:cubicBezTo>
                  <a:cubicBezTo>
                    <a:pt x="0" y="0"/>
                    <a:pt x="0" y="0"/>
                    <a:pt x="0" y="0"/>
                  </a:cubicBezTo>
                  <a:cubicBezTo>
                    <a:pt x="14" y="0"/>
                    <a:pt x="14" y="0"/>
                    <a:pt x="14" y="0"/>
                  </a:cubicBezTo>
                  <a:cubicBezTo>
                    <a:pt x="34" y="48"/>
                    <a:pt x="34" y="48"/>
                    <a:pt x="34" y="48"/>
                  </a:cubicBezTo>
                  <a:cubicBezTo>
                    <a:pt x="36" y="53"/>
                    <a:pt x="39" y="59"/>
                    <a:pt x="40" y="63"/>
                  </a:cubicBezTo>
                  <a:cubicBezTo>
                    <a:pt x="41" y="59"/>
                    <a:pt x="44" y="53"/>
                    <a:pt x="46" y="48"/>
                  </a:cubicBezTo>
                  <a:cubicBezTo>
                    <a:pt x="66" y="0"/>
                    <a:pt x="66" y="0"/>
                    <a:pt x="66" y="0"/>
                  </a:cubicBezTo>
                  <a:cubicBezTo>
                    <a:pt x="80" y="0"/>
                    <a:pt x="80" y="0"/>
                    <a:pt x="80" y="0"/>
                  </a:cubicBezTo>
                  <a:cubicBezTo>
                    <a:pt x="80" y="90"/>
                    <a:pt x="80" y="90"/>
                    <a:pt x="80" y="90"/>
                  </a:cubicBezTo>
                  <a:lnTo>
                    <a:pt x="67" y="9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96" name="Freeform 30"/>
            <p:cNvSpPr>
              <a:spLocks/>
            </p:cNvSpPr>
            <p:nvPr userDrawn="1"/>
          </p:nvSpPr>
          <p:spPr bwMode="auto">
            <a:xfrm>
              <a:off x="5693" y="3324"/>
              <a:ext cx="40" cy="60"/>
            </a:xfrm>
            <a:custGeom>
              <a:avLst/>
              <a:gdLst>
                <a:gd name="T0" fmla="*/ 0 w 40"/>
                <a:gd name="T1" fmla="*/ 60 h 60"/>
                <a:gd name="T2" fmla="*/ 0 w 40"/>
                <a:gd name="T3" fmla="*/ 0 h 60"/>
                <a:gd name="T4" fmla="*/ 39 w 40"/>
                <a:gd name="T5" fmla="*/ 0 h 60"/>
                <a:gd name="T6" fmla="*/ 39 w 40"/>
                <a:gd name="T7" fmla="*/ 9 h 60"/>
                <a:gd name="T8" fmla="*/ 10 w 40"/>
                <a:gd name="T9" fmla="*/ 9 h 60"/>
                <a:gd name="T10" fmla="*/ 10 w 40"/>
                <a:gd name="T11" fmla="*/ 23 h 60"/>
                <a:gd name="T12" fmla="*/ 26 w 40"/>
                <a:gd name="T13" fmla="*/ 23 h 60"/>
                <a:gd name="T14" fmla="*/ 26 w 40"/>
                <a:gd name="T15" fmla="*/ 32 h 60"/>
                <a:gd name="T16" fmla="*/ 10 w 40"/>
                <a:gd name="T17" fmla="*/ 32 h 60"/>
                <a:gd name="T18" fmla="*/ 10 w 40"/>
                <a:gd name="T19" fmla="*/ 51 h 60"/>
                <a:gd name="T20" fmla="*/ 40 w 40"/>
                <a:gd name="T21" fmla="*/ 51 h 60"/>
                <a:gd name="T22" fmla="*/ 40 w 40"/>
                <a:gd name="T23" fmla="*/ 60 h 60"/>
                <a:gd name="T24" fmla="*/ 0 w 40"/>
                <a:gd name="T25"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 h="60">
                  <a:moveTo>
                    <a:pt x="0" y="60"/>
                  </a:moveTo>
                  <a:lnTo>
                    <a:pt x="0" y="0"/>
                  </a:lnTo>
                  <a:lnTo>
                    <a:pt x="39" y="0"/>
                  </a:lnTo>
                  <a:lnTo>
                    <a:pt x="39" y="9"/>
                  </a:lnTo>
                  <a:lnTo>
                    <a:pt x="10" y="9"/>
                  </a:lnTo>
                  <a:lnTo>
                    <a:pt x="10" y="23"/>
                  </a:lnTo>
                  <a:lnTo>
                    <a:pt x="26" y="23"/>
                  </a:lnTo>
                  <a:lnTo>
                    <a:pt x="26" y="32"/>
                  </a:lnTo>
                  <a:lnTo>
                    <a:pt x="10" y="32"/>
                  </a:lnTo>
                  <a:lnTo>
                    <a:pt x="10" y="51"/>
                  </a:lnTo>
                  <a:lnTo>
                    <a:pt x="40" y="51"/>
                  </a:lnTo>
                  <a:lnTo>
                    <a:pt x="40" y="60"/>
                  </a:lnTo>
                  <a:lnTo>
                    <a:pt x="0" y="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97" name="Freeform 31"/>
            <p:cNvSpPr>
              <a:spLocks/>
            </p:cNvSpPr>
            <p:nvPr userDrawn="1"/>
          </p:nvSpPr>
          <p:spPr bwMode="auto">
            <a:xfrm>
              <a:off x="5743" y="3324"/>
              <a:ext cx="53" cy="61"/>
            </a:xfrm>
            <a:custGeom>
              <a:avLst/>
              <a:gdLst>
                <a:gd name="T0" fmla="*/ 67 w 80"/>
                <a:gd name="T1" fmla="*/ 90 h 91"/>
                <a:gd name="T2" fmla="*/ 67 w 80"/>
                <a:gd name="T3" fmla="*/ 42 h 91"/>
                <a:gd name="T4" fmla="*/ 67 w 80"/>
                <a:gd name="T5" fmla="*/ 27 h 91"/>
                <a:gd name="T6" fmla="*/ 62 w 80"/>
                <a:gd name="T7" fmla="*/ 41 h 91"/>
                <a:gd name="T8" fmla="*/ 40 w 80"/>
                <a:gd name="T9" fmla="*/ 91 h 91"/>
                <a:gd name="T10" fmla="*/ 18 w 80"/>
                <a:gd name="T11" fmla="*/ 41 h 91"/>
                <a:gd name="T12" fmla="*/ 13 w 80"/>
                <a:gd name="T13" fmla="*/ 27 h 91"/>
                <a:gd name="T14" fmla="*/ 13 w 80"/>
                <a:gd name="T15" fmla="*/ 42 h 91"/>
                <a:gd name="T16" fmla="*/ 13 w 80"/>
                <a:gd name="T17" fmla="*/ 90 h 91"/>
                <a:gd name="T18" fmla="*/ 0 w 80"/>
                <a:gd name="T19" fmla="*/ 90 h 91"/>
                <a:gd name="T20" fmla="*/ 0 w 80"/>
                <a:gd name="T21" fmla="*/ 0 h 91"/>
                <a:gd name="T22" fmla="*/ 14 w 80"/>
                <a:gd name="T23" fmla="*/ 0 h 91"/>
                <a:gd name="T24" fmla="*/ 34 w 80"/>
                <a:gd name="T25" fmla="*/ 48 h 91"/>
                <a:gd name="T26" fmla="*/ 40 w 80"/>
                <a:gd name="T27" fmla="*/ 63 h 91"/>
                <a:gd name="T28" fmla="*/ 46 w 80"/>
                <a:gd name="T29" fmla="*/ 48 h 91"/>
                <a:gd name="T30" fmla="*/ 66 w 80"/>
                <a:gd name="T31" fmla="*/ 0 h 91"/>
                <a:gd name="T32" fmla="*/ 80 w 80"/>
                <a:gd name="T33" fmla="*/ 0 h 91"/>
                <a:gd name="T34" fmla="*/ 80 w 80"/>
                <a:gd name="T35" fmla="*/ 90 h 91"/>
                <a:gd name="T36" fmla="*/ 67 w 80"/>
                <a:gd name="T37" fmla="*/ 9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0" h="91">
                  <a:moveTo>
                    <a:pt x="67" y="90"/>
                  </a:moveTo>
                  <a:cubicBezTo>
                    <a:pt x="67" y="42"/>
                    <a:pt x="67" y="42"/>
                    <a:pt x="67" y="42"/>
                  </a:cubicBezTo>
                  <a:cubicBezTo>
                    <a:pt x="67" y="37"/>
                    <a:pt x="67" y="29"/>
                    <a:pt x="67" y="27"/>
                  </a:cubicBezTo>
                  <a:cubicBezTo>
                    <a:pt x="66" y="29"/>
                    <a:pt x="64" y="35"/>
                    <a:pt x="62" y="41"/>
                  </a:cubicBezTo>
                  <a:cubicBezTo>
                    <a:pt x="40" y="91"/>
                    <a:pt x="40" y="91"/>
                    <a:pt x="40" y="91"/>
                  </a:cubicBezTo>
                  <a:cubicBezTo>
                    <a:pt x="18" y="41"/>
                    <a:pt x="18" y="41"/>
                    <a:pt x="18" y="41"/>
                  </a:cubicBezTo>
                  <a:cubicBezTo>
                    <a:pt x="16" y="35"/>
                    <a:pt x="14" y="29"/>
                    <a:pt x="13" y="27"/>
                  </a:cubicBezTo>
                  <a:cubicBezTo>
                    <a:pt x="13" y="29"/>
                    <a:pt x="13" y="37"/>
                    <a:pt x="13" y="42"/>
                  </a:cubicBezTo>
                  <a:cubicBezTo>
                    <a:pt x="13" y="90"/>
                    <a:pt x="13" y="90"/>
                    <a:pt x="13" y="90"/>
                  </a:cubicBezTo>
                  <a:cubicBezTo>
                    <a:pt x="0" y="90"/>
                    <a:pt x="0" y="90"/>
                    <a:pt x="0" y="90"/>
                  </a:cubicBezTo>
                  <a:cubicBezTo>
                    <a:pt x="0" y="0"/>
                    <a:pt x="0" y="0"/>
                    <a:pt x="0" y="0"/>
                  </a:cubicBezTo>
                  <a:cubicBezTo>
                    <a:pt x="14" y="0"/>
                    <a:pt x="14" y="0"/>
                    <a:pt x="14" y="0"/>
                  </a:cubicBezTo>
                  <a:cubicBezTo>
                    <a:pt x="34" y="48"/>
                    <a:pt x="34" y="48"/>
                    <a:pt x="34" y="48"/>
                  </a:cubicBezTo>
                  <a:cubicBezTo>
                    <a:pt x="36" y="53"/>
                    <a:pt x="39" y="59"/>
                    <a:pt x="40" y="63"/>
                  </a:cubicBezTo>
                  <a:cubicBezTo>
                    <a:pt x="42" y="59"/>
                    <a:pt x="44" y="53"/>
                    <a:pt x="46" y="48"/>
                  </a:cubicBezTo>
                  <a:cubicBezTo>
                    <a:pt x="66" y="0"/>
                    <a:pt x="66" y="0"/>
                    <a:pt x="66" y="0"/>
                  </a:cubicBezTo>
                  <a:cubicBezTo>
                    <a:pt x="80" y="0"/>
                    <a:pt x="80" y="0"/>
                    <a:pt x="80" y="0"/>
                  </a:cubicBezTo>
                  <a:cubicBezTo>
                    <a:pt x="80" y="90"/>
                    <a:pt x="80" y="90"/>
                    <a:pt x="80" y="90"/>
                  </a:cubicBezTo>
                  <a:lnTo>
                    <a:pt x="67" y="9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98" name="Freeform 32"/>
            <p:cNvSpPr>
              <a:spLocks/>
            </p:cNvSpPr>
            <p:nvPr userDrawn="1"/>
          </p:nvSpPr>
          <p:spPr bwMode="auto">
            <a:xfrm>
              <a:off x="5866" y="3324"/>
              <a:ext cx="40" cy="60"/>
            </a:xfrm>
            <a:custGeom>
              <a:avLst/>
              <a:gdLst>
                <a:gd name="T0" fmla="*/ 0 w 40"/>
                <a:gd name="T1" fmla="*/ 60 h 60"/>
                <a:gd name="T2" fmla="*/ 0 w 40"/>
                <a:gd name="T3" fmla="*/ 0 h 60"/>
                <a:gd name="T4" fmla="*/ 38 w 40"/>
                <a:gd name="T5" fmla="*/ 0 h 60"/>
                <a:gd name="T6" fmla="*/ 38 w 40"/>
                <a:gd name="T7" fmla="*/ 9 h 60"/>
                <a:gd name="T8" fmla="*/ 9 w 40"/>
                <a:gd name="T9" fmla="*/ 9 h 60"/>
                <a:gd name="T10" fmla="*/ 9 w 40"/>
                <a:gd name="T11" fmla="*/ 23 h 60"/>
                <a:gd name="T12" fmla="*/ 26 w 40"/>
                <a:gd name="T13" fmla="*/ 23 h 60"/>
                <a:gd name="T14" fmla="*/ 26 w 40"/>
                <a:gd name="T15" fmla="*/ 32 h 60"/>
                <a:gd name="T16" fmla="*/ 9 w 40"/>
                <a:gd name="T17" fmla="*/ 32 h 60"/>
                <a:gd name="T18" fmla="*/ 9 w 40"/>
                <a:gd name="T19" fmla="*/ 51 h 60"/>
                <a:gd name="T20" fmla="*/ 40 w 40"/>
                <a:gd name="T21" fmla="*/ 51 h 60"/>
                <a:gd name="T22" fmla="*/ 40 w 40"/>
                <a:gd name="T23" fmla="*/ 60 h 60"/>
                <a:gd name="T24" fmla="*/ 0 w 40"/>
                <a:gd name="T25"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 h="60">
                  <a:moveTo>
                    <a:pt x="0" y="60"/>
                  </a:moveTo>
                  <a:lnTo>
                    <a:pt x="0" y="0"/>
                  </a:lnTo>
                  <a:lnTo>
                    <a:pt x="38" y="0"/>
                  </a:lnTo>
                  <a:lnTo>
                    <a:pt x="38" y="9"/>
                  </a:lnTo>
                  <a:lnTo>
                    <a:pt x="9" y="9"/>
                  </a:lnTo>
                  <a:lnTo>
                    <a:pt x="9" y="23"/>
                  </a:lnTo>
                  <a:lnTo>
                    <a:pt x="26" y="23"/>
                  </a:lnTo>
                  <a:lnTo>
                    <a:pt x="26" y="32"/>
                  </a:lnTo>
                  <a:lnTo>
                    <a:pt x="9" y="32"/>
                  </a:lnTo>
                  <a:lnTo>
                    <a:pt x="9" y="51"/>
                  </a:lnTo>
                  <a:lnTo>
                    <a:pt x="40" y="51"/>
                  </a:lnTo>
                  <a:lnTo>
                    <a:pt x="40" y="60"/>
                  </a:lnTo>
                  <a:lnTo>
                    <a:pt x="0" y="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99" name="Freeform 33"/>
            <p:cNvSpPr>
              <a:spLocks noEditPoints="1"/>
            </p:cNvSpPr>
            <p:nvPr userDrawn="1"/>
          </p:nvSpPr>
          <p:spPr bwMode="auto">
            <a:xfrm>
              <a:off x="5812" y="3324"/>
              <a:ext cx="44" cy="60"/>
            </a:xfrm>
            <a:custGeom>
              <a:avLst/>
              <a:gdLst>
                <a:gd name="T0" fmla="*/ 36 w 67"/>
                <a:gd name="T1" fmla="*/ 90 h 90"/>
                <a:gd name="T2" fmla="*/ 0 w 67"/>
                <a:gd name="T3" fmla="*/ 90 h 90"/>
                <a:gd name="T4" fmla="*/ 0 w 67"/>
                <a:gd name="T5" fmla="*/ 0 h 90"/>
                <a:gd name="T6" fmla="*/ 37 w 67"/>
                <a:gd name="T7" fmla="*/ 0 h 90"/>
                <a:gd name="T8" fmla="*/ 63 w 67"/>
                <a:gd name="T9" fmla="*/ 23 h 90"/>
                <a:gd name="T10" fmla="*/ 52 w 67"/>
                <a:gd name="T11" fmla="*/ 41 h 90"/>
                <a:gd name="T12" fmla="*/ 67 w 67"/>
                <a:gd name="T13" fmla="*/ 62 h 90"/>
                <a:gd name="T14" fmla="*/ 36 w 67"/>
                <a:gd name="T15" fmla="*/ 90 h 90"/>
                <a:gd name="T16" fmla="*/ 37 w 67"/>
                <a:gd name="T17" fmla="*/ 12 h 90"/>
                <a:gd name="T18" fmla="*/ 13 w 67"/>
                <a:gd name="T19" fmla="*/ 12 h 90"/>
                <a:gd name="T20" fmla="*/ 13 w 67"/>
                <a:gd name="T21" fmla="*/ 35 h 90"/>
                <a:gd name="T22" fmla="*/ 37 w 67"/>
                <a:gd name="T23" fmla="*/ 35 h 90"/>
                <a:gd name="T24" fmla="*/ 50 w 67"/>
                <a:gd name="T25" fmla="*/ 24 h 90"/>
                <a:gd name="T26" fmla="*/ 37 w 67"/>
                <a:gd name="T27" fmla="*/ 12 h 90"/>
                <a:gd name="T28" fmla="*/ 37 w 67"/>
                <a:gd name="T29" fmla="*/ 48 h 90"/>
                <a:gd name="T30" fmla="*/ 13 w 67"/>
                <a:gd name="T31" fmla="*/ 48 h 90"/>
                <a:gd name="T32" fmla="*/ 13 w 67"/>
                <a:gd name="T33" fmla="*/ 77 h 90"/>
                <a:gd name="T34" fmla="*/ 37 w 67"/>
                <a:gd name="T35" fmla="*/ 77 h 90"/>
                <a:gd name="T36" fmla="*/ 53 w 67"/>
                <a:gd name="T37" fmla="*/ 63 h 90"/>
                <a:gd name="T38" fmla="*/ 37 w 67"/>
                <a:gd name="T39" fmla="*/ 48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7" h="90">
                  <a:moveTo>
                    <a:pt x="36" y="90"/>
                  </a:moveTo>
                  <a:cubicBezTo>
                    <a:pt x="0" y="90"/>
                    <a:pt x="0" y="90"/>
                    <a:pt x="0" y="90"/>
                  </a:cubicBezTo>
                  <a:cubicBezTo>
                    <a:pt x="0" y="0"/>
                    <a:pt x="0" y="0"/>
                    <a:pt x="0" y="0"/>
                  </a:cubicBezTo>
                  <a:cubicBezTo>
                    <a:pt x="37" y="0"/>
                    <a:pt x="37" y="0"/>
                    <a:pt x="37" y="0"/>
                  </a:cubicBezTo>
                  <a:cubicBezTo>
                    <a:pt x="53" y="0"/>
                    <a:pt x="63" y="8"/>
                    <a:pt x="63" y="23"/>
                  </a:cubicBezTo>
                  <a:cubicBezTo>
                    <a:pt x="63" y="32"/>
                    <a:pt x="58" y="38"/>
                    <a:pt x="52" y="41"/>
                  </a:cubicBezTo>
                  <a:cubicBezTo>
                    <a:pt x="59" y="43"/>
                    <a:pt x="67" y="50"/>
                    <a:pt x="67" y="62"/>
                  </a:cubicBezTo>
                  <a:cubicBezTo>
                    <a:pt x="67" y="80"/>
                    <a:pt x="56" y="90"/>
                    <a:pt x="36" y="90"/>
                  </a:cubicBezTo>
                  <a:close/>
                  <a:moveTo>
                    <a:pt x="37" y="12"/>
                  </a:moveTo>
                  <a:cubicBezTo>
                    <a:pt x="13" y="12"/>
                    <a:pt x="13" y="12"/>
                    <a:pt x="13" y="12"/>
                  </a:cubicBezTo>
                  <a:cubicBezTo>
                    <a:pt x="13" y="35"/>
                    <a:pt x="13" y="35"/>
                    <a:pt x="13" y="35"/>
                  </a:cubicBezTo>
                  <a:cubicBezTo>
                    <a:pt x="37" y="35"/>
                    <a:pt x="37" y="35"/>
                    <a:pt x="37" y="35"/>
                  </a:cubicBezTo>
                  <a:cubicBezTo>
                    <a:pt x="46" y="35"/>
                    <a:pt x="50" y="30"/>
                    <a:pt x="50" y="24"/>
                  </a:cubicBezTo>
                  <a:cubicBezTo>
                    <a:pt x="50" y="17"/>
                    <a:pt x="46" y="12"/>
                    <a:pt x="37" y="12"/>
                  </a:cubicBezTo>
                  <a:close/>
                  <a:moveTo>
                    <a:pt x="37" y="48"/>
                  </a:moveTo>
                  <a:cubicBezTo>
                    <a:pt x="13" y="48"/>
                    <a:pt x="13" y="48"/>
                    <a:pt x="13" y="48"/>
                  </a:cubicBezTo>
                  <a:cubicBezTo>
                    <a:pt x="13" y="77"/>
                    <a:pt x="13" y="77"/>
                    <a:pt x="13" y="77"/>
                  </a:cubicBezTo>
                  <a:cubicBezTo>
                    <a:pt x="37" y="77"/>
                    <a:pt x="37" y="77"/>
                    <a:pt x="37" y="77"/>
                  </a:cubicBezTo>
                  <a:cubicBezTo>
                    <a:pt x="49" y="77"/>
                    <a:pt x="53" y="71"/>
                    <a:pt x="53" y="63"/>
                  </a:cubicBezTo>
                  <a:cubicBezTo>
                    <a:pt x="53" y="53"/>
                    <a:pt x="47" y="48"/>
                    <a:pt x="37"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00" name="Freeform 34"/>
            <p:cNvSpPr>
              <a:spLocks/>
            </p:cNvSpPr>
            <p:nvPr userDrawn="1"/>
          </p:nvSpPr>
          <p:spPr bwMode="auto">
            <a:xfrm>
              <a:off x="5866" y="3324"/>
              <a:ext cx="40" cy="60"/>
            </a:xfrm>
            <a:custGeom>
              <a:avLst/>
              <a:gdLst>
                <a:gd name="T0" fmla="*/ 0 w 40"/>
                <a:gd name="T1" fmla="*/ 60 h 60"/>
                <a:gd name="T2" fmla="*/ 0 w 40"/>
                <a:gd name="T3" fmla="*/ 0 h 60"/>
                <a:gd name="T4" fmla="*/ 38 w 40"/>
                <a:gd name="T5" fmla="*/ 0 h 60"/>
                <a:gd name="T6" fmla="*/ 38 w 40"/>
                <a:gd name="T7" fmla="*/ 9 h 60"/>
                <a:gd name="T8" fmla="*/ 9 w 40"/>
                <a:gd name="T9" fmla="*/ 9 h 60"/>
                <a:gd name="T10" fmla="*/ 9 w 40"/>
                <a:gd name="T11" fmla="*/ 23 h 60"/>
                <a:gd name="T12" fmla="*/ 26 w 40"/>
                <a:gd name="T13" fmla="*/ 23 h 60"/>
                <a:gd name="T14" fmla="*/ 26 w 40"/>
                <a:gd name="T15" fmla="*/ 32 h 60"/>
                <a:gd name="T16" fmla="*/ 9 w 40"/>
                <a:gd name="T17" fmla="*/ 32 h 60"/>
                <a:gd name="T18" fmla="*/ 9 w 40"/>
                <a:gd name="T19" fmla="*/ 51 h 60"/>
                <a:gd name="T20" fmla="*/ 40 w 40"/>
                <a:gd name="T21" fmla="*/ 51 h 60"/>
                <a:gd name="T22" fmla="*/ 40 w 40"/>
                <a:gd name="T23" fmla="*/ 60 h 60"/>
                <a:gd name="T24" fmla="*/ 0 w 40"/>
                <a:gd name="T25"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 h="60">
                  <a:moveTo>
                    <a:pt x="0" y="60"/>
                  </a:moveTo>
                  <a:lnTo>
                    <a:pt x="0" y="0"/>
                  </a:lnTo>
                  <a:lnTo>
                    <a:pt x="38" y="0"/>
                  </a:lnTo>
                  <a:lnTo>
                    <a:pt x="38" y="9"/>
                  </a:lnTo>
                  <a:lnTo>
                    <a:pt x="9" y="9"/>
                  </a:lnTo>
                  <a:lnTo>
                    <a:pt x="9" y="23"/>
                  </a:lnTo>
                  <a:lnTo>
                    <a:pt x="26" y="23"/>
                  </a:lnTo>
                  <a:lnTo>
                    <a:pt x="26" y="32"/>
                  </a:lnTo>
                  <a:lnTo>
                    <a:pt x="9" y="32"/>
                  </a:lnTo>
                  <a:lnTo>
                    <a:pt x="9" y="51"/>
                  </a:lnTo>
                  <a:lnTo>
                    <a:pt x="40" y="51"/>
                  </a:lnTo>
                  <a:lnTo>
                    <a:pt x="40" y="60"/>
                  </a:lnTo>
                  <a:lnTo>
                    <a:pt x="0" y="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01" name="Freeform 35"/>
            <p:cNvSpPr>
              <a:spLocks noEditPoints="1"/>
            </p:cNvSpPr>
            <p:nvPr userDrawn="1"/>
          </p:nvSpPr>
          <p:spPr bwMode="auto">
            <a:xfrm>
              <a:off x="5915" y="3324"/>
              <a:ext cx="45" cy="60"/>
            </a:xfrm>
            <a:custGeom>
              <a:avLst/>
              <a:gdLst>
                <a:gd name="T0" fmla="*/ 49 w 68"/>
                <a:gd name="T1" fmla="*/ 53 h 90"/>
                <a:gd name="T2" fmla="*/ 67 w 68"/>
                <a:gd name="T3" fmla="*/ 90 h 90"/>
                <a:gd name="T4" fmla="*/ 51 w 68"/>
                <a:gd name="T5" fmla="*/ 90 h 90"/>
                <a:gd name="T6" fmla="*/ 34 w 68"/>
                <a:gd name="T7" fmla="*/ 54 h 90"/>
                <a:gd name="T8" fmla="*/ 13 w 68"/>
                <a:gd name="T9" fmla="*/ 54 h 90"/>
                <a:gd name="T10" fmla="*/ 13 w 68"/>
                <a:gd name="T11" fmla="*/ 90 h 90"/>
                <a:gd name="T12" fmla="*/ 0 w 68"/>
                <a:gd name="T13" fmla="*/ 90 h 90"/>
                <a:gd name="T14" fmla="*/ 0 w 68"/>
                <a:gd name="T15" fmla="*/ 0 h 90"/>
                <a:gd name="T16" fmla="*/ 40 w 68"/>
                <a:gd name="T17" fmla="*/ 0 h 90"/>
                <a:gd name="T18" fmla="*/ 68 w 68"/>
                <a:gd name="T19" fmla="*/ 27 h 90"/>
                <a:gd name="T20" fmla="*/ 49 w 68"/>
                <a:gd name="T21" fmla="*/ 53 h 90"/>
                <a:gd name="T22" fmla="*/ 40 w 68"/>
                <a:gd name="T23" fmla="*/ 13 h 90"/>
                <a:gd name="T24" fmla="*/ 13 w 68"/>
                <a:gd name="T25" fmla="*/ 13 h 90"/>
                <a:gd name="T26" fmla="*/ 13 w 68"/>
                <a:gd name="T27" fmla="*/ 41 h 90"/>
                <a:gd name="T28" fmla="*/ 40 w 68"/>
                <a:gd name="T29" fmla="*/ 41 h 90"/>
                <a:gd name="T30" fmla="*/ 55 w 68"/>
                <a:gd name="T31" fmla="*/ 27 h 90"/>
                <a:gd name="T32" fmla="*/ 40 w 68"/>
                <a:gd name="T33" fmla="*/ 13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8" h="90">
                  <a:moveTo>
                    <a:pt x="49" y="53"/>
                  </a:moveTo>
                  <a:cubicBezTo>
                    <a:pt x="67" y="90"/>
                    <a:pt x="67" y="90"/>
                    <a:pt x="67" y="90"/>
                  </a:cubicBezTo>
                  <a:cubicBezTo>
                    <a:pt x="51" y="90"/>
                    <a:pt x="51" y="90"/>
                    <a:pt x="51" y="90"/>
                  </a:cubicBezTo>
                  <a:cubicBezTo>
                    <a:pt x="34" y="54"/>
                    <a:pt x="34" y="54"/>
                    <a:pt x="34" y="54"/>
                  </a:cubicBezTo>
                  <a:cubicBezTo>
                    <a:pt x="13" y="54"/>
                    <a:pt x="13" y="54"/>
                    <a:pt x="13" y="54"/>
                  </a:cubicBezTo>
                  <a:cubicBezTo>
                    <a:pt x="13" y="90"/>
                    <a:pt x="13" y="90"/>
                    <a:pt x="13" y="90"/>
                  </a:cubicBezTo>
                  <a:cubicBezTo>
                    <a:pt x="0" y="90"/>
                    <a:pt x="0" y="90"/>
                    <a:pt x="0" y="90"/>
                  </a:cubicBezTo>
                  <a:cubicBezTo>
                    <a:pt x="0" y="0"/>
                    <a:pt x="0" y="0"/>
                    <a:pt x="0" y="0"/>
                  </a:cubicBezTo>
                  <a:cubicBezTo>
                    <a:pt x="40" y="0"/>
                    <a:pt x="40" y="0"/>
                    <a:pt x="40" y="0"/>
                  </a:cubicBezTo>
                  <a:cubicBezTo>
                    <a:pt x="55" y="0"/>
                    <a:pt x="68" y="8"/>
                    <a:pt x="68" y="27"/>
                  </a:cubicBezTo>
                  <a:cubicBezTo>
                    <a:pt x="68" y="41"/>
                    <a:pt x="61" y="50"/>
                    <a:pt x="49" y="53"/>
                  </a:cubicBezTo>
                  <a:close/>
                  <a:moveTo>
                    <a:pt x="40" y="13"/>
                  </a:moveTo>
                  <a:cubicBezTo>
                    <a:pt x="13" y="13"/>
                    <a:pt x="13" y="13"/>
                    <a:pt x="13" y="13"/>
                  </a:cubicBezTo>
                  <a:cubicBezTo>
                    <a:pt x="13" y="41"/>
                    <a:pt x="13" y="41"/>
                    <a:pt x="13" y="41"/>
                  </a:cubicBezTo>
                  <a:cubicBezTo>
                    <a:pt x="40" y="41"/>
                    <a:pt x="40" y="41"/>
                    <a:pt x="40" y="41"/>
                  </a:cubicBezTo>
                  <a:cubicBezTo>
                    <a:pt x="49" y="41"/>
                    <a:pt x="55" y="37"/>
                    <a:pt x="55" y="27"/>
                  </a:cubicBezTo>
                  <a:cubicBezTo>
                    <a:pt x="55" y="18"/>
                    <a:pt x="49" y="13"/>
                    <a:pt x="40"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02" name="Freeform 36"/>
            <p:cNvSpPr>
              <a:spLocks/>
            </p:cNvSpPr>
            <p:nvPr userDrawn="1"/>
          </p:nvSpPr>
          <p:spPr bwMode="auto">
            <a:xfrm>
              <a:off x="5968" y="3324"/>
              <a:ext cx="43" cy="61"/>
            </a:xfrm>
            <a:custGeom>
              <a:avLst/>
              <a:gdLst>
                <a:gd name="T0" fmla="*/ 32 w 65"/>
                <a:gd name="T1" fmla="*/ 92 h 92"/>
                <a:gd name="T2" fmla="*/ 0 w 65"/>
                <a:gd name="T3" fmla="*/ 78 h 92"/>
                <a:gd name="T4" fmla="*/ 10 w 65"/>
                <a:gd name="T5" fmla="*/ 68 h 92"/>
                <a:gd name="T6" fmla="*/ 33 w 65"/>
                <a:gd name="T7" fmla="*/ 79 h 92"/>
                <a:gd name="T8" fmla="*/ 51 w 65"/>
                <a:gd name="T9" fmla="*/ 66 h 92"/>
                <a:gd name="T10" fmla="*/ 31 w 65"/>
                <a:gd name="T11" fmla="*/ 51 h 92"/>
                <a:gd name="T12" fmla="*/ 3 w 65"/>
                <a:gd name="T13" fmla="*/ 25 h 92"/>
                <a:gd name="T14" fmla="*/ 33 w 65"/>
                <a:gd name="T15" fmla="*/ 0 h 92"/>
                <a:gd name="T16" fmla="*/ 62 w 65"/>
                <a:gd name="T17" fmla="*/ 12 h 92"/>
                <a:gd name="T18" fmla="*/ 53 w 65"/>
                <a:gd name="T19" fmla="*/ 21 h 92"/>
                <a:gd name="T20" fmla="*/ 32 w 65"/>
                <a:gd name="T21" fmla="*/ 13 h 92"/>
                <a:gd name="T22" fmla="*/ 17 w 65"/>
                <a:gd name="T23" fmla="*/ 24 h 92"/>
                <a:gd name="T24" fmla="*/ 36 w 65"/>
                <a:gd name="T25" fmla="*/ 38 h 92"/>
                <a:gd name="T26" fmla="*/ 65 w 65"/>
                <a:gd name="T27" fmla="*/ 65 h 92"/>
                <a:gd name="T28" fmla="*/ 32 w 65"/>
                <a:gd name="T29" fmla="*/ 9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5" h="92">
                  <a:moveTo>
                    <a:pt x="32" y="92"/>
                  </a:moveTo>
                  <a:cubicBezTo>
                    <a:pt x="19" y="92"/>
                    <a:pt x="8" y="86"/>
                    <a:pt x="0" y="78"/>
                  </a:cubicBezTo>
                  <a:cubicBezTo>
                    <a:pt x="10" y="68"/>
                    <a:pt x="10" y="68"/>
                    <a:pt x="10" y="68"/>
                  </a:cubicBezTo>
                  <a:cubicBezTo>
                    <a:pt x="16" y="75"/>
                    <a:pt x="24" y="79"/>
                    <a:pt x="33" y="79"/>
                  </a:cubicBezTo>
                  <a:cubicBezTo>
                    <a:pt x="45" y="79"/>
                    <a:pt x="51" y="75"/>
                    <a:pt x="51" y="66"/>
                  </a:cubicBezTo>
                  <a:cubicBezTo>
                    <a:pt x="51" y="59"/>
                    <a:pt x="46" y="55"/>
                    <a:pt x="31" y="51"/>
                  </a:cubicBezTo>
                  <a:cubicBezTo>
                    <a:pt x="12" y="45"/>
                    <a:pt x="3" y="41"/>
                    <a:pt x="3" y="25"/>
                  </a:cubicBezTo>
                  <a:cubicBezTo>
                    <a:pt x="3" y="9"/>
                    <a:pt x="16" y="0"/>
                    <a:pt x="33" y="0"/>
                  </a:cubicBezTo>
                  <a:cubicBezTo>
                    <a:pt x="45" y="0"/>
                    <a:pt x="54" y="4"/>
                    <a:pt x="62" y="12"/>
                  </a:cubicBezTo>
                  <a:cubicBezTo>
                    <a:pt x="53" y="21"/>
                    <a:pt x="53" y="21"/>
                    <a:pt x="53" y="21"/>
                  </a:cubicBezTo>
                  <a:cubicBezTo>
                    <a:pt x="47" y="16"/>
                    <a:pt x="41" y="13"/>
                    <a:pt x="32" y="13"/>
                  </a:cubicBezTo>
                  <a:cubicBezTo>
                    <a:pt x="21" y="13"/>
                    <a:pt x="17" y="18"/>
                    <a:pt x="17" y="24"/>
                  </a:cubicBezTo>
                  <a:cubicBezTo>
                    <a:pt x="17" y="30"/>
                    <a:pt x="21" y="33"/>
                    <a:pt x="36" y="38"/>
                  </a:cubicBezTo>
                  <a:cubicBezTo>
                    <a:pt x="54" y="43"/>
                    <a:pt x="65" y="49"/>
                    <a:pt x="65" y="65"/>
                  </a:cubicBezTo>
                  <a:cubicBezTo>
                    <a:pt x="65" y="81"/>
                    <a:pt x="55" y="92"/>
                    <a:pt x="32" y="9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grpSp>
      <p:sp>
        <p:nvSpPr>
          <p:cNvPr id="103" name="Slide Number Placeholder 2"/>
          <p:cNvSpPr>
            <a:spLocks noGrp="1"/>
          </p:cNvSpPr>
          <p:nvPr>
            <p:ph type="sldNum" sz="quarter" idx="4"/>
          </p:nvPr>
        </p:nvSpPr>
        <p:spPr>
          <a:xfrm>
            <a:off x="408824" y="5343266"/>
            <a:ext cx="217488" cy="303212"/>
          </a:xfrm>
        </p:spPr>
        <p:txBody>
          <a:bodyPr/>
          <a:lstStyle>
            <a:lvl1pPr>
              <a:defRPr lang="en-US" sz="1050" smtClean="0"/>
            </a:lvl1pPr>
          </a:lstStyle>
          <a:p>
            <a:pPr lvl="0"/>
            <a:fld id="{B086DA8C-2EC5-4397-8842-B74E3AC9ED83}" type="slidenum">
              <a:rPr lang="en-US" noProof="0" smtClean="0">
                <a:solidFill>
                  <a:schemeClr val="bg1"/>
                </a:solidFill>
              </a:rPr>
              <a:pPr lvl="0"/>
              <a:t>22</a:t>
            </a:fld>
            <a:endParaRPr lang="en-US" noProof="0" dirty="0">
              <a:solidFill>
                <a:schemeClr val="bg1"/>
              </a:solidFill>
            </a:endParaRPr>
          </a:p>
        </p:txBody>
      </p:sp>
      <p:sp>
        <p:nvSpPr>
          <p:cNvPr id="104" name="Title 5"/>
          <p:cNvSpPr txBox="1">
            <a:spLocks/>
          </p:cNvSpPr>
          <p:nvPr/>
        </p:nvSpPr>
        <p:spPr>
          <a:xfrm>
            <a:off x="1281915" y="256417"/>
            <a:ext cx="5593995" cy="759011"/>
          </a:xfrm>
          <a:prstGeom prst="rect">
            <a:avLst/>
          </a:prstGeom>
        </p:spPr>
        <p:txBody>
          <a:bodyPr/>
          <a:lstStyle>
            <a:lvl1pPr algn="l" rtl="0" eaLnBrk="1" fontAlgn="base" hangingPunct="1">
              <a:lnSpc>
                <a:spcPct val="100000"/>
              </a:lnSpc>
              <a:spcBef>
                <a:spcPct val="0"/>
              </a:spcBef>
              <a:spcAft>
                <a:spcPct val="0"/>
              </a:spcAft>
              <a:defRPr sz="2600" b="1">
                <a:solidFill>
                  <a:schemeClr val="accent1"/>
                </a:solidFill>
                <a:latin typeface="Rockwell" panose="02060603020205020403" pitchFamily="18" charset="0"/>
                <a:ea typeface="+mj-ea"/>
                <a:cs typeface="+mj-cs"/>
              </a:defRPr>
            </a:lvl1pPr>
            <a:lvl2pPr algn="l" rtl="0" eaLnBrk="1" fontAlgn="base" hangingPunct="1">
              <a:lnSpc>
                <a:spcPct val="90000"/>
              </a:lnSpc>
              <a:spcBef>
                <a:spcPct val="0"/>
              </a:spcBef>
              <a:spcAft>
                <a:spcPct val="0"/>
              </a:spcAft>
              <a:defRPr sz="2600">
                <a:solidFill>
                  <a:schemeClr val="accent1"/>
                </a:solidFill>
                <a:latin typeface="Arial" pitchFamily="34" charset="0"/>
              </a:defRPr>
            </a:lvl2pPr>
            <a:lvl3pPr algn="l" rtl="0" eaLnBrk="1" fontAlgn="base" hangingPunct="1">
              <a:lnSpc>
                <a:spcPct val="90000"/>
              </a:lnSpc>
              <a:spcBef>
                <a:spcPct val="0"/>
              </a:spcBef>
              <a:spcAft>
                <a:spcPct val="0"/>
              </a:spcAft>
              <a:defRPr sz="2600">
                <a:solidFill>
                  <a:schemeClr val="accent1"/>
                </a:solidFill>
                <a:latin typeface="Arial" pitchFamily="34" charset="0"/>
              </a:defRPr>
            </a:lvl3pPr>
            <a:lvl4pPr algn="l" rtl="0" eaLnBrk="1" fontAlgn="base" hangingPunct="1">
              <a:lnSpc>
                <a:spcPct val="90000"/>
              </a:lnSpc>
              <a:spcBef>
                <a:spcPct val="0"/>
              </a:spcBef>
              <a:spcAft>
                <a:spcPct val="0"/>
              </a:spcAft>
              <a:defRPr sz="2600">
                <a:solidFill>
                  <a:schemeClr val="accent1"/>
                </a:solidFill>
                <a:latin typeface="Arial" pitchFamily="34" charset="0"/>
              </a:defRPr>
            </a:lvl4pPr>
            <a:lvl5pPr algn="l" rtl="0" eaLnBrk="1" fontAlgn="base" hangingPunct="1">
              <a:lnSpc>
                <a:spcPct val="90000"/>
              </a:lnSpc>
              <a:spcBef>
                <a:spcPct val="0"/>
              </a:spcBef>
              <a:spcAft>
                <a:spcPct val="0"/>
              </a:spcAft>
              <a:defRPr sz="2600">
                <a:solidFill>
                  <a:schemeClr val="accent1"/>
                </a:solidFill>
                <a:latin typeface="Arial" pitchFamily="34" charset="0"/>
              </a:defRPr>
            </a:lvl5pPr>
            <a:lvl6pPr marL="457196" algn="l" rtl="0" eaLnBrk="1" fontAlgn="base" hangingPunct="1">
              <a:lnSpc>
                <a:spcPct val="90000"/>
              </a:lnSpc>
              <a:spcBef>
                <a:spcPct val="0"/>
              </a:spcBef>
              <a:spcAft>
                <a:spcPct val="0"/>
              </a:spcAft>
              <a:defRPr sz="2600">
                <a:solidFill>
                  <a:schemeClr val="accent1"/>
                </a:solidFill>
                <a:latin typeface="Arial" pitchFamily="34" charset="0"/>
              </a:defRPr>
            </a:lvl6pPr>
            <a:lvl7pPr marL="914391" algn="l" rtl="0" eaLnBrk="1" fontAlgn="base" hangingPunct="1">
              <a:lnSpc>
                <a:spcPct val="90000"/>
              </a:lnSpc>
              <a:spcBef>
                <a:spcPct val="0"/>
              </a:spcBef>
              <a:spcAft>
                <a:spcPct val="0"/>
              </a:spcAft>
              <a:defRPr sz="2600">
                <a:solidFill>
                  <a:schemeClr val="accent1"/>
                </a:solidFill>
                <a:latin typeface="Arial" pitchFamily="34" charset="0"/>
              </a:defRPr>
            </a:lvl7pPr>
            <a:lvl8pPr marL="1371587" algn="l" rtl="0" eaLnBrk="1" fontAlgn="base" hangingPunct="1">
              <a:lnSpc>
                <a:spcPct val="90000"/>
              </a:lnSpc>
              <a:spcBef>
                <a:spcPct val="0"/>
              </a:spcBef>
              <a:spcAft>
                <a:spcPct val="0"/>
              </a:spcAft>
              <a:defRPr sz="2600">
                <a:solidFill>
                  <a:schemeClr val="accent1"/>
                </a:solidFill>
                <a:latin typeface="Arial" pitchFamily="34" charset="0"/>
              </a:defRPr>
            </a:lvl8pPr>
            <a:lvl9pPr marL="1828782" algn="l" rtl="0" eaLnBrk="1" fontAlgn="base" hangingPunct="1">
              <a:lnSpc>
                <a:spcPct val="90000"/>
              </a:lnSpc>
              <a:spcBef>
                <a:spcPct val="0"/>
              </a:spcBef>
              <a:spcAft>
                <a:spcPct val="0"/>
              </a:spcAft>
              <a:defRPr sz="2600">
                <a:solidFill>
                  <a:schemeClr val="accent1"/>
                </a:solidFill>
                <a:latin typeface="Arial" pitchFamily="34" charset="0"/>
              </a:defRPr>
            </a:lvl9pPr>
          </a:lstStyle>
          <a:p>
            <a:r>
              <a:rPr lang="en-US" sz="3600" b="0" kern="0" dirty="0">
                <a:solidFill>
                  <a:schemeClr val="bg1"/>
                </a:solidFill>
              </a:rPr>
              <a:t>Full Retirement Age</a:t>
            </a:r>
          </a:p>
        </p:txBody>
      </p:sp>
      <p:grpSp>
        <p:nvGrpSpPr>
          <p:cNvPr id="105" name="Group 9"/>
          <p:cNvGrpSpPr>
            <a:grpSpLocks noChangeAspect="1"/>
          </p:cNvGrpSpPr>
          <p:nvPr/>
        </p:nvGrpSpPr>
        <p:grpSpPr bwMode="auto">
          <a:xfrm>
            <a:off x="387712" y="173781"/>
            <a:ext cx="776926" cy="792785"/>
            <a:chOff x="654" y="2063"/>
            <a:chExt cx="294" cy="300"/>
          </a:xfrm>
          <a:solidFill>
            <a:schemeClr val="bg1"/>
          </a:solidFill>
        </p:grpSpPr>
        <p:sp>
          <p:nvSpPr>
            <p:cNvPr id="106" name="Freeform 10"/>
            <p:cNvSpPr>
              <a:spLocks/>
            </p:cNvSpPr>
            <p:nvPr/>
          </p:nvSpPr>
          <p:spPr bwMode="auto">
            <a:xfrm>
              <a:off x="654" y="2063"/>
              <a:ext cx="294" cy="300"/>
            </a:xfrm>
            <a:custGeom>
              <a:avLst/>
              <a:gdLst>
                <a:gd name="T0" fmla="*/ 632 w 1220"/>
                <a:gd name="T1" fmla="*/ 1250 h 1250"/>
                <a:gd name="T2" fmla="*/ 459 w 1220"/>
                <a:gd name="T3" fmla="*/ 1226 h 1250"/>
                <a:gd name="T4" fmla="*/ 90 w 1220"/>
                <a:gd name="T5" fmla="*/ 932 h 1250"/>
                <a:gd name="T6" fmla="*/ 46 w 1220"/>
                <a:gd name="T7" fmla="*/ 490 h 1250"/>
                <a:gd name="T8" fmla="*/ 807 w 1220"/>
                <a:gd name="T9" fmla="*/ 92 h 1250"/>
                <a:gd name="T10" fmla="*/ 1138 w 1220"/>
                <a:gd name="T11" fmla="*/ 325 h 1250"/>
                <a:gd name="T12" fmla="*/ 1053 w 1220"/>
                <a:gd name="T13" fmla="*/ 385 h 1250"/>
                <a:gd name="T14" fmla="*/ 778 w 1220"/>
                <a:gd name="T15" fmla="*/ 193 h 1250"/>
                <a:gd name="T16" fmla="*/ 146 w 1220"/>
                <a:gd name="T17" fmla="*/ 521 h 1250"/>
                <a:gd name="T18" fmla="*/ 182 w 1220"/>
                <a:gd name="T19" fmla="*/ 883 h 1250"/>
                <a:gd name="T20" fmla="*/ 487 w 1220"/>
                <a:gd name="T21" fmla="*/ 1125 h 1250"/>
                <a:gd name="T22" fmla="*/ 1120 w 1220"/>
                <a:gd name="T23" fmla="*/ 797 h 1250"/>
                <a:gd name="T24" fmla="*/ 1220 w 1220"/>
                <a:gd name="T25" fmla="*/ 828 h 1250"/>
                <a:gd name="T26" fmla="*/ 632 w 1220"/>
                <a:gd name="T27" fmla="*/ 1250 h 1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20" h="1250">
                  <a:moveTo>
                    <a:pt x="632" y="1250"/>
                  </a:moveTo>
                  <a:cubicBezTo>
                    <a:pt x="575" y="1250"/>
                    <a:pt x="517" y="1242"/>
                    <a:pt x="459" y="1226"/>
                  </a:cubicBezTo>
                  <a:cubicBezTo>
                    <a:pt x="298" y="1180"/>
                    <a:pt x="167" y="1076"/>
                    <a:pt x="90" y="932"/>
                  </a:cubicBezTo>
                  <a:cubicBezTo>
                    <a:pt x="16" y="795"/>
                    <a:pt x="0" y="638"/>
                    <a:pt x="46" y="490"/>
                  </a:cubicBezTo>
                  <a:cubicBezTo>
                    <a:pt x="142" y="178"/>
                    <a:pt x="484" y="0"/>
                    <a:pt x="807" y="92"/>
                  </a:cubicBezTo>
                  <a:cubicBezTo>
                    <a:pt x="942" y="131"/>
                    <a:pt x="1059" y="213"/>
                    <a:pt x="1138" y="325"/>
                  </a:cubicBezTo>
                  <a:cubicBezTo>
                    <a:pt x="1053" y="385"/>
                    <a:pt x="1053" y="385"/>
                    <a:pt x="1053" y="385"/>
                  </a:cubicBezTo>
                  <a:cubicBezTo>
                    <a:pt x="988" y="293"/>
                    <a:pt x="890" y="225"/>
                    <a:pt x="778" y="193"/>
                  </a:cubicBezTo>
                  <a:cubicBezTo>
                    <a:pt x="509" y="116"/>
                    <a:pt x="226" y="263"/>
                    <a:pt x="146" y="521"/>
                  </a:cubicBezTo>
                  <a:cubicBezTo>
                    <a:pt x="108" y="642"/>
                    <a:pt x="121" y="771"/>
                    <a:pt x="182" y="883"/>
                  </a:cubicBezTo>
                  <a:cubicBezTo>
                    <a:pt x="246" y="1001"/>
                    <a:pt x="354" y="1087"/>
                    <a:pt x="487" y="1125"/>
                  </a:cubicBezTo>
                  <a:cubicBezTo>
                    <a:pt x="757" y="1202"/>
                    <a:pt x="1040" y="1055"/>
                    <a:pt x="1120" y="797"/>
                  </a:cubicBezTo>
                  <a:cubicBezTo>
                    <a:pt x="1220" y="828"/>
                    <a:pt x="1220" y="828"/>
                    <a:pt x="1220" y="828"/>
                  </a:cubicBezTo>
                  <a:cubicBezTo>
                    <a:pt x="1141" y="1084"/>
                    <a:pt x="896" y="1250"/>
                    <a:pt x="632" y="1250"/>
                  </a:cubicBezTo>
                  <a:close/>
                </a:path>
              </a:pathLst>
            </a:custGeom>
            <a:solidFill>
              <a:srgbClr val="013A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07" name="Freeform 11"/>
            <p:cNvSpPr>
              <a:spLocks/>
            </p:cNvSpPr>
            <p:nvPr/>
          </p:nvSpPr>
          <p:spPr bwMode="auto">
            <a:xfrm>
              <a:off x="852" y="2087"/>
              <a:ext cx="78" cy="77"/>
            </a:xfrm>
            <a:custGeom>
              <a:avLst/>
              <a:gdLst>
                <a:gd name="T0" fmla="*/ 0 w 78"/>
                <a:gd name="T1" fmla="*/ 77 h 77"/>
                <a:gd name="T2" fmla="*/ 0 w 78"/>
                <a:gd name="T3" fmla="*/ 51 h 77"/>
                <a:gd name="T4" fmla="*/ 53 w 78"/>
                <a:gd name="T5" fmla="*/ 51 h 77"/>
                <a:gd name="T6" fmla="*/ 52 w 78"/>
                <a:gd name="T7" fmla="*/ 0 h 77"/>
                <a:gd name="T8" fmla="*/ 77 w 78"/>
                <a:gd name="T9" fmla="*/ 0 h 77"/>
                <a:gd name="T10" fmla="*/ 78 w 78"/>
                <a:gd name="T11" fmla="*/ 76 h 77"/>
                <a:gd name="T12" fmla="*/ 0 w 78"/>
                <a:gd name="T13" fmla="*/ 77 h 77"/>
              </a:gdLst>
              <a:ahLst/>
              <a:cxnLst>
                <a:cxn ang="0">
                  <a:pos x="T0" y="T1"/>
                </a:cxn>
                <a:cxn ang="0">
                  <a:pos x="T2" y="T3"/>
                </a:cxn>
                <a:cxn ang="0">
                  <a:pos x="T4" y="T5"/>
                </a:cxn>
                <a:cxn ang="0">
                  <a:pos x="T6" y="T7"/>
                </a:cxn>
                <a:cxn ang="0">
                  <a:pos x="T8" y="T9"/>
                </a:cxn>
                <a:cxn ang="0">
                  <a:pos x="T10" y="T11"/>
                </a:cxn>
                <a:cxn ang="0">
                  <a:pos x="T12" y="T13"/>
                </a:cxn>
              </a:cxnLst>
              <a:rect l="0" t="0" r="r" b="b"/>
              <a:pathLst>
                <a:path w="78" h="77">
                  <a:moveTo>
                    <a:pt x="0" y="77"/>
                  </a:moveTo>
                  <a:lnTo>
                    <a:pt x="0" y="51"/>
                  </a:lnTo>
                  <a:lnTo>
                    <a:pt x="53" y="51"/>
                  </a:lnTo>
                  <a:lnTo>
                    <a:pt x="52" y="0"/>
                  </a:lnTo>
                  <a:lnTo>
                    <a:pt x="77" y="0"/>
                  </a:lnTo>
                  <a:lnTo>
                    <a:pt x="78" y="76"/>
                  </a:lnTo>
                  <a:lnTo>
                    <a:pt x="0" y="77"/>
                  </a:lnTo>
                  <a:close/>
                </a:path>
              </a:pathLst>
            </a:custGeom>
            <a:solidFill>
              <a:srgbClr val="013A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08" name="Freeform 12"/>
            <p:cNvSpPr>
              <a:spLocks noEditPoints="1"/>
            </p:cNvSpPr>
            <p:nvPr/>
          </p:nvSpPr>
          <p:spPr bwMode="auto">
            <a:xfrm>
              <a:off x="718" y="2201"/>
              <a:ext cx="57" cy="53"/>
            </a:xfrm>
            <a:custGeom>
              <a:avLst/>
              <a:gdLst>
                <a:gd name="T0" fmla="*/ 44 w 57"/>
                <a:gd name="T1" fmla="*/ 53 h 53"/>
                <a:gd name="T2" fmla="*/ 39 w 57"/>
                <a:gd name="T3" fmla="*/ 41 h 53"/>
                <a:gd name="T4" fmla="*/ 17 w 57"/>
                <a:gd name="T5" fmla="*/ 41 h 53"/>
                <a:gd name="T6" fmla="*/ 12 w 57"/>
                <a:gd name="T7" fmla="*/ 53 h 53"/>
                <a:gd name="T8" fmla="*/ 0 w 57"/>
                <a:gd name="T9" fmla="*/ 53 h 53"/>
                <a:gd name="T10" fmla="*/ 22 w 57"/>
                <a:gd name="T11" fmla="*/ 0 h 53"/>
                <a:gd name="T12" fmla="*/ 34 w 57"/>
                <a:gd name="T13" fmla="*/ 0 h 53"/>
                <a:gd name="T14" fmla="*/ 57 w 57"/>
                <a:gd name="T15" fmla="*/ 53 h 53"/>
                <a:gd name="T16" fmla="*/ 44 w 57"/>
                <a:gd name="T17" fmla="*/ 53 h 53"/>
                <a:gd name="T18" fmla="*/ 28 w 57"/>
                <a:gd name="T19" fmla="*/ 16 h 53"/>
                <a:gd name="T20" fmla="*/ 21 w 57"/>
                <a:gd name="T21" fmla="*/ 31 h 53"/>
                <a:gd name="T22" fmla="*/ 35 w 57"/>
                <a:gd name="T23" fmla="*/ 31 h 53"/>
                <a:gd name="T24" fmla="*/ 28 w 57"/>
                <a:gd name="T25" fmla="*/ 1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7" h="53">
                  <a:moveTo>
                    <a:pt x="44" y="53"/>
                  </a:moveTo>
                  <a:lnTo>
                    <a:pt x="39" y="41"/>
                  </a:lnTo>
                  <a:lnTo>
                    <a:pt x="17" y="41"/>
                  </a:lnTo>
                  <a:lnTo>
                    <a:pt x="12" y="53"/>
                  </a:lnTo>
                  <a:lnTo>
                    <a:pt x="0" y="53"/>
                  </a:lnTo>
                  <a:lnTo>
                    <a:pt x="22" y="0"/>
                  </a:lnTo>
                  <a:lnTo>
                    <a:pt x="34" y="0"/>
                  </a:lnTo>
                  <a:lnTo>
                    <a:pt x="57" y="53"/>
                  </a:lnTo>
                  <a:lnTo>
                    <a:pt x="44" y="53"/>
                  </a:lnTo>
                  <a:close/>
                  <a:moveTo>
                    <a:pt x="28" y="16"/>
                  </a:moveTo>
                  <a:lnTo>
                    <a:pt x="21" y="31"/>
                  </a:lnTo>
                  <a:lnTo>
                    <a:pt x="35" y="31"/>
                  </a:lnTo>
                  <a:lnTo>
                    <a:pt x="28"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09" name="Freeform 13"/>
            <p:cNvSpPr>
              <a:spLocks/>
            </p:cNvSpPr>
            <p:nvPr/>
          </p:nvSpPr>
          <p:spPr bwMode="auto">
            <a:xfrm>
              <a:off x="778" y="2200"/>
              <a:ext cx="49" cy="54"/>
            </a:xfrm>
            <a:custGeom>
              <a:avLst/>
              <a:gdLst>
                <a:gd name="T0" fmla="*/ 155 w 204"/>
                <a:gd name="T1" fmla="*/ 113 h 227"/>
                <a:gd name="T2" fmla="*/ 204 w 204"/>
                <a:gd name="T3" fmla="*/ 113 h 227"/>
                <a:gd name="T4" fmla="*/ 204 w 204"/>
                <a:gd name="T5" fmla="*/ 191 h 227"/>
                <a:gd name="T6" fmla="*/ 114 w 204"/>
                <a:gd name="T7" fmla="*/ 227 h 227"/>
                <a:gd name="T8" fmla="*/ 33 w 204"/>
                <a:gd name="T9" fmla="*/ 195 h 227"/>
                <a:gd name="T10" fmla="*/ 0 w 204"/>
                <a:gd name="T11" fmla="*/ 114 h 227"/>
                <a:gd name="T12" fmla="*/ 33 w 204"/>
                <a:gd name="T13" fmla="*/ 33 h 227"/>
                <a:gd name="T14" fmla="*/ 114 w 204"/>
                <a:gd name="T15" fmla="*/ 0 h 227"/>
                <a:gd name="T16" fmla="*/ 196 w 204"/>
                <a:gd name="T17" fmla="*/ 31 h 227"/>
                <a:gd name="T18" fmla="*/ 171 w 204"/>
                <a:gd name="T19" fmla="*/ 68 h 227"/>
                <a:gd name="T20" fmla="*/ 144 w 204"/>
                <a:gd name="T21" fmla="*/ 50 h 227"/>
                <a:gd name="T22" fmla="*/ 117 w 204"/>
                <a:gd name="T23" fmla="*/ 45 h 227"/>
                <a:gd name="T24" fmla="*/ 70 w 204"/>
                <a:gd name="T25" fmla="*/ 64 h 227"/>
                <a:gd name="T26" fmla="*/ 51 w 204"/>
                <a:gd name="T27" fmla="*/ 114 h 227"/>
                <a:gd name="T28" fmla="*/ 69 w 204"/>
                <a:gd name="T29" fmla="*/ 164 h 227"/>
                <a:gd name="T30" fmla="*/ 113 w 204"/>
                <a:gd name="T31" fmla="*/ 183 h 227"/>
                <a:gd name="T32" fmla="*/ 155 w 204"/>
                <a:gd name="T33" fmla="*/ 173 h 227"/>
                <a:gd name="T34" fmla="*/ 155 w 204"/>
                <a:gd name="T35" fmla="*/ 113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4" h="227">
                  <a:moveTo>
                    <a:pt x="155" y="113"/>
                  </a:moveTo>
                  <a:cubicBezTo>
                    <a:pt x="204" y="113"/>
                    <a:pt x="204" y="113"/>
                    <a:pt x="204" y="113"/>
                  </a:cubicBezTo>
                  <a:cubicBezTo>
                    <a:pt x="204" y="191"/>
                    <a:pt x="204" y="191"/>
                    <a:pt x="204" y="191"/>
                  </a:cubicBezTo>
                  <a:cubicBezTo>
                    <a:pt x="182" y="215"/>
                    <a:pt x="152" y="227"/>
                    <a:pt x="114" y="227"/>
                  </a:cubicBezTo>
                  <a:cubicBezTo>
                    <a:pt x="82" y="227"/>
                    <a:pt x="55" y="216"/>
                    <a:pt x="33" y="195"/>
                  </a:cubicBezTo>
                  <a:cubicBezTo>
                    <a:pt x="11" y="174"/>
                    <a:pt x="0" y="147"/>
                    <a:pt x="0" y="114"/>
                  </a:cubicBezTo>
                  <a:cubicBezTo>
                    <a:pt x="0" y="82"/>
                    <a:pt x="11" y="55"/>
                    <a:pt x="33" y="33"/>
                  </a:cubicBezTo>
                  <a:cubicBezTo>
                    <a:pt x="56" y="11"/>
                    <a:pt x="83" y="0"/>
                    <a:pt x="114" y="0"/>
                  </a:cubicBezTo>
                  <a:cubicBezTo>
                    <a:pt x="146" y="0"/>
                    <a:pt x="173" y="11"/>
                    <a:pt x="196" y="31"/>
                  </a:cubicBezTo>
                  <a:cubicBezTo>
                    <a:pt x="171" y="68"/>
                    <a:pt x="171" y="68"/>
                    <a:pt x="171" y="68"/>
                  </a:cubicBezTo>
                  <a:cubicBezTo>
                    <a:pt x="161" y="59"/>
                    <a:pt x="152" y="54"/>
                    <a:pt x="144" y="50"/>
                  </a:cubicBezTo>
                  <a:cubicBezTo>
                    <a:pt x="135" y="47"/>
                    <a:pt x="126" y="45"/>
                    <a:pt x="117" y="45"/>
                  </a:cubicBezTo>
                  <a:cubicBezTo>
                    <a:pt x="98" y="45"/>
                    <a:pt x="82" y="52"/>
                    <a:pt x="70" y="64"/>
                  </a:cubicBezTo>
                  <a:cubicBezTo>
                    <a:pt x="57" y="77"/>
                    <a:pt x="51" y="94"/>
                    <a:pt x="51" y="114"/>
                  </a:cubicBezTo>
                  <a:cubicBezTo>
                    <a:pt x="51" y="135"/>
                    <a:pt x="57" y="152"/>
                    <a:pt x="69" y="164"/>
                  </a:cubicBezTo>
                  <a:cubicBezTo>
                    <a:pt x="81" y="177"/>
                    <a:pt x="96" y="183"/>
                    <a:pt x="113" y="183"/>
                  </a:cubicBezTo>
                  <a:cubicBezTo>
                    <a:pt x="130" y="183"/>
                    <a:pt x="144" y="180"/>
                    <a:pt x="155" y="173"/>
                  </a:cubicBezTo>
                  <a:lnTo>
                    <a:pt x="155" y="1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10" name="Freeform 14"/>
            <p:cNvSpPr>
              <a:spLocks/>
            </p:cNvSpPr>
            <p:nvPr/>
          </p:nvSpPr>
          <p:spPr bwMode="auto">
            <a:xfrm>
              <a:off x="837" y="2201"/>
              <a:ext cx="39" cy="53"/>
            </a:xfrm>
            <a:custGeom>
              <a:avLst/>
              <a:gdLst>
                <a:gd name="T0" fmla="*/ 39 w 39"/>
                <a:gd name="T1" fmla="*/ 0 h 53"/>
                <a:gd name="T2" fmla="*/ 39 w 39"/>
                <a:gd name="T3" fmla="*/ 11 h 53"/>
                <a:gd name="T4" fmla="*/ 12 w 39"/>
                <a:gd name="T5" fmla="*/ 11 h 53"/>
                <a:gd name="T6" fmla="*/ 12 w 39"/>
                <a:gd name="T7" fmla="*/ 21 h 53"/>
                <a:gd name="T8" fmla="*/ 36 w 39"/>
                <a:gd name="T9" fmla="*/ 21 h 53"/>
                <a:gd name="T10" fmla="*/ 36 w 39"/>
                <a:gd name="T11" fmla="*/ 32 h 53"/>
                <a:gd name="T12" fmla="*/ 12 w 39"/>
                <a:gd name="T13" fmla="*/ 32 h 53"/>
                <a:gd name="T14" fmla="*/ 12 w 39"/>
                <a:gd name="T15" fmla="*/ 42 h 53"/>
                <a:gd name="T16" fmla="*/ 39 w 39"/>
                <a:gd name="T17" fmla="*/ 42 h 53"/>
                <a:gd name="T18" fmla="*/ 39 w 39"/>
                <a:gd name="T19" fmla="*/ 53 h 53"/>
                <a:gd name="T20" fmla="*/ 0 w 39"/>
                <a:gd name="T21" fmla="*/ 53 h 53"/>
                <a:gd name="T22" fmla="*/ 0 w 39"/>
                <a:gd name="T23" fmla="*/ 0 h 53"/>
                <a:gd name="T24" fmla="*/ 39 w 39"/>
                <a:gd name="T25"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 h="53">
                  <a:moveTo>
                    <a:pt x="39" y="0"/>
                  </a:moveTo>
                  <a:lnTo>
                    <a:pt x="39" y="11"/>
                  </a:lnTo>
                  <a:lnTo>
                    <a:pt x="12" y="11"/>
                  </a:lnTo>
                  <a:lnTo>
                    <a:pt x="12" y="21"/>
                  </a:lnTo>
                  <a:lnTo>
                    <a:pt x="36" y="21"/>
                  </a:lnTo>
                  <a:lnTo>
                    <a:pt x="36" y="32"/>
                  </a:lnTo>
                  <a:lnTo>
                    <a:pt x="12" y="32"/>
                  </a:lnTo>
                  <a:lnTo>
                    <a:pt x="12" y="42"/>
                  </a:lnTo>
                  <a:lnTo>
                    <a:pt x="39" y="42"/>
                  </a:lnTo>
                  <a:lnTo>
                    <a:pt x="39" y="53"/>
                  </a:lnTo>
                  <a:lnTo>
                    <a:pt x="0" y="53"/>
                  </a:lnTo>
                  <a:lnTo>
                    <a:pt x="0" y="0"/>
                  </a:lnTo>
                  <a:lnTo>
                    <a:pt x="3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grpSp>
      <p:sp>
        <p:nvSpPr>
          <p:cNvPr id="113" name="AutoShape 130"/>
          <p:cNvSpPr>
            <a:spLocks noChangeArrowheads="1"/>
          </p:cNvSpPr>
          <p:nvPr/>
        </p:nvSpPr>
        <p:spPr bwMode="auto">
          <a:xfrm>
            <a:off x="387712" y="1214990"/>
            <a:ext cx="5123855" cy="431052"/>
          </a:xfrm>
          <a:prstGeom prst="roundRect">
            <a:avLst>
              <a:gd name="adj" fmla="val 12312"/>
            </a:avLst>
          </a:prstGeom>
          <a:noFill/>
          <a:ln w="38100" algn="ctr">
            <a:noFill/>
            <a:round/>
            <a:headEnd/>
            <a:tailEnd/>
          </a:ln>
          <a:effectLst/>
        </p:spPr>
        <p:txBody>
          <a:bodyPr lIns="38100" tIns="22860" rIns="38100" bIns="22860" anchor="ctr"/>
          <a:lstStyle/>
          <a:p>
            <a:r>
              <a:rPr lang="en-US" sz="1400" b="1" i="1" dirty="0">
                <a:solidFill>
                  <a:schemeClr val="bg1"/>
                </a:solidFill>
                <a:latin typeface="+mn-lt"/>
              </a:rPr>
              <a:t>If your birthday is on January 1, Social Security figures your benefit as if your birthday was in the previous year.</a:t>
            </a:r>
          </a:p>
        </p:txBody>
      </p:sp>
      <p:sp>
        <p:nvSpPr>
          <p:cNvPr id="116" name="Text Box 5"/>
          <p:cNvSpPr txBox="1">
            <a:spLocks noChangeArrowheads="1"/>
          </p:cNvSpPr>
          <p:nvPr/>
        </p:nvSpPr>
        <p:spPr bwMode="auto">
          <a:xfrm>
            <a:off x="946151" y="5320714"/>
            <a:ext cx="606937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tabLst>
                <a:tab pos="512763" algn="l"/>
              </a:tabLst>
              <a:defRPr sz="800">
                <a:latin typeface="Arial Narrow" panose="020B0606020202030204" pitchFamily="34" charset="0"/>
              </a:defRPr>
            </a:lvl1pPr>
            <a:lvl2pPr marL="571500">
              <a:tabLst>
                <a:tab pos="512763" algn="l"/>
              </a:tabLst>
            </a:lvl2pPr>
            <a:lvl3pPr>
              <a:tabLst>
                <a:tab pos="512763" algn="l"/>
              </a:tabLst>
            </a:lvl3pPr>
            <a:lvl4pPr>
              <a:tabLst>
                <a:tab pos="512763" algn="l"/>
              </a:tabLst>
            </a:lvl4pPr>
            <a:lvl5pPr>
              <a:tabLst>
                <a:tab pos="512763" algn="l"/>
              </a:tabLst>
            </a:lvl5pPr>
            <a:lvl6pPr fontAlgn="base">
              <a:spcBef>
                <a:spcPct val="0"/>
              </a:spcBef>
              <a:spcAft>
                <a:spcPct val="0"/>
              </a:spcAft>
              <a:tabLst>
                <a:tab pos="512763" algn="l"/>
              </a:tabLst>
            </a:lvl6pPr>
            <a:lvl7pPr fontAlgn="base">
              <a:spcBef>
                <a:spcPct val="0"/>
              </a:spcBef>
              <a:spcAft>
                <a:spcPct val="0"/>
              </a:spcAft>
              <a:tabLst>
                <a:tab pos="512763" algn="l"/>
              </a:tabLst>
            </a:lvl7pPr>
            <a:lvl8pPr fontAlgn="base">
              <a:spcBef>
                <a:spcPct val="0"/>
              </a:spcBef>
              <a:spcAft>
                <a:spcPct val="0"/>
              </a:spcAft>
              <a:tabLst>
                <a:tab pos="512763" algn="l"/>
              </a:tabLst>
            </a:lvl8pPr>
            <a:lvl9pPr fontAlgn="base">
              <a:spcBef>
                <a:spcPct val="0"/>
              </a:spcBef>
              <a:spcAft>
                <a:spcPct val="0"/>
              </a:spcAft>
              <a:tabLst>
                <a:tab pos="512763" algn="l"/>
              </a:tabLst>
            </a:lvl9pPr>
          </a:lstStyle>
          <a:p>
            <a:r>
              <a:rPr lang="en-US" dirty="0">
                <a:solidFill>
                  <a:schemeClr val="bg1"/>
                </a:solidFill>
                <a:latin typeface="Arial Narrow" panose="020B0604020202020204" pitchFamily="34" charset="0"/>
                <a:cs typeface="Arial Narrow" panose="020B0604020202020204" pitchFamily="34" charset="0"/>
              </a:rPr>
              <a:t>SOURCE | Social Security Administration, </a:t>
            </a:r>
            <a:r>
              <a:rPr lang="en-US" dirty="0">
                <a:solidFill>
                  <a:schemeClr val="bg1"/>
                </a:solidFill>
                <a:latin typeface="Arial Narrow" panose="020B0604020202020204" pitchFamily="34" charset="0"/>
                <a:cs typeface="Arial Narrow" panose="020B0604020202020204" pitchFamily="34" charset="0"/>
                <a:hlinkClick r:id="rId3">
                  <a:extLst>
                    <a:ext uri="{A12FA001-AC4F-418D-AE19-62706E023703}">
                      <ahyp:hlinkClr xmlns:ahyp="http://schemas.microsoft.com/office/drawing/2018/hyperlinkcolor" val="tx"/>
                    </a:ext>
                  </a:extLst>
                </a:hlinkClick>
              </a:rPr>
              <a:t>Starting Your Retirement Benefits Early</a:t>
            </a:r>
            <a:r>
              <a:rPr lang="en-US" dirty="0">
                <a:solidFill>
                  <a:schemeClr val="bg1"/>
                </a:solidFill>
                <a:latin typeface="Arial Narrow" panose="020B0604020202020204" pitchFamily="34" charset="0"/>
                <a:cs typeface="Arial Narrow" panose="020B0604020202020204" pitchFamily="34" charset="0"/>
              </a:rPr>
              <a:t>, undated.</a:t>
            </a:r>
            <a:endParaRPr lang="en-US" dirty="0">
              <a:solidFill>
                <a:schemeClr val="bg1"/>
              </a:solidFill>
              <a:latin typeface="Arial" panose="020B0604020202020204" pitchFamily="34" charset="0"/>
              <a:cs typeface="Arial" panose="020B0604020202020204" pitchFamily="34" charset="0"/>
            </a:endParaRPr>
          </a:p>
        </p:txBody>
      </p:sp>
      <p:graphicFrame>
        <p:nvGraphicFramePr>
          <p:cNvPr id="115" name="Table 114"/>
          <p:cNvGraphicFramePr>
            <a:graphicFrameLocks noGrp="1"/>
          </p:cNvGraphicFramePr>
          <p:nvPr>
            <p:extLst>
              <p:ext uri="{D42A27DB-BD31-4B8C-83A1-F6EECF244321}">
                <p14:modId xmlns:p14="http://schemas.microsoft.com/office/powerpoint/2010/main" val="3919797866"/>
              </p:ext>
            </p:extLst>
          </p:nvPr>
        </p:nvGraphicFramePr>
        <p:xfrm>
          <a:off x="430212" y="2061586"/>
          <a:ext cx="4221709" cy="2407920"/>
        </p:xfrm>
        <a:graphic>
          <a:graphicData uri="http://schemas.openxmlformats.org/drawingml/2006/table">
            <a:tbl>
              <a:tblPr firstRow="1" bandRow="1">
                <a:tableStyleId>{5C22544A-7EE6-4342-B048-85BDC9FD1C3A}</a:tableStyleId>
              </a:tblPr>
              <a:tblGrid>
                <a:gridCol w="1815683">
                  <a:extLst>
                    <a:ext uri="{9D8B030D-6E8A-4147-A177-3AD203B41FA5}">
                      <a16:colId xmlns:a16="http://schemas.microsoft.com/office/drawing/2014/main" val="3279938511"/>
                    </a:ext>
                  </a:extLst>
                </a:gridCol>
                <a:gridCol w="2406026">
                  <a:extLst>
                    <a:ext uri="{9D8B030D-6E8A-4147-A177-3AD203B41FA5}">
                      <a16:colId xmlns:a16="http://schemas.microsoft.com/office/drawing/2014/main" val="715326946"/>
                    </a:ext>
                  </a:extLst>
                </a:gridCol>
              </a:tblGrid>
              <a:tr h="261347">
                <a:tc>
                  <a:txBody>
                    <a:bodyPr/>
                    <a:lstStyle/>
                    <a:p>
                      <a:pPr algn="ctr"/>
                      <a:r>
                        <a:rPr lang="en-US" sz="1200" dirty="0">
                          <a:solidFill>
                            <a:schemeClr val="accent1"/>
                          </a:solidFill>
                        </a:rPr>
                        <a:t>BIRTH YEAR</a:t>
                      </a:r>
                    </a:p>
                  </a:txBody>
                  <a:tcPr marL="182880">
                    <a:lnL w="12700" cmpd="sng">
                      <a:noFill/>
                    </a:lnL>
                    <a:lnR w="12700" cmpd="sng">
                      <a:noFill/>
                    </a:lnR>
                    <a:lnT w="12700" cmpd="sng">
                      <a:noFill/>
                    </a:lnT>
                    <a:lnB w="38100" cmpd="sng">
                      <a:noFill/>
                    </a:lnB>
                    <a:solidFill>
                      <a:schemeClr val="bg1"/>
                    </a:solidFill>
                  </a:tcPr>
                </a:tc>
                <a:tc>
                  <a:txBody>
                    <a:bodyPr/>
                    <a:lstStyle/>
                    <a:p>
                      <a:pPr algn="ctr"/>
                      <a:r>
                        <a:rPr lang="en-US" sz="1200" dirty="0">
                          <a:solidFill>
                            <a:schemeClr val="accent1"/>
                          </a:solidFill>
                        </a:rPr>
                        <a:t> FULL RETIREMENT AGE</a:t>
                      </a:r>
                    </a:p>
                  </a:txBody>
                  <a:tcPr marR="0">
                    <a:lnL w="12700" cmpd="sng">
                      <a:noFill/>
                    </a:lnL>
                    <a:lnR w="12700" cmpd="sng">
                      <a:noFill/>
                    </a:lnR>
                    <a:lnT w="12700" cmpd="sng">
                      <a:noFill/>
                    </a:lnT>
                    <a:lnB w="38100" cmpd="sng">
                      <a:noFill/>
                    </a:lnB>
                    <a:solidFill>
                      <a:schemeClr val="bg1"/>
                    </a:solidFill>
                  </a:tcPr>
                </a:tc>
                <a:extLst>
                  <a:ext uri="{0D108BD9-81ED-4DB2-BD59-A6C34878D82A}">
                    <a16:rowId xmlns:a16="http://schemas.microsoft.com/office/drawing/2014/main" val="3230886570"/>
                  </a:ext>
                </a:extLst>
              </a:tr>
              <a:tr h="290385">
                <a:tc>
                  <a:txBody>
                    <a:bodyPr/>
                    <a:lstStyle/>
                    <a:p>
                      <a:pPr marL="0" marR="0" lvl="0" indent="0" algn="ctr" defTabSz="914391" rtl="0" eaLnBrk="1" fontAlgn="auto" latinLnBrk="0" hangingPunct="1">
                        <a:lnSpc>
                          <a:spcPct val="100000"/>
                        </a:lnSpc>
                        <a:spcBef>
                          <a:spcPts val="0"/>
                        </a:spcBef>
                        <a:spcAft>
                          <a:spcPts val="0"/>
                        </a:spcAft>
                        <a:buClrTx/>
                        <a:buSzTx/>
                        <a:buFontTx/>
                        <a:buNone/>
                        <a:tabLst/>
                        <a:defRPr/>
                      </a:pPr>
                      <a:r>
                        <a:rPr lang="en-US" sz="1400" dirty="0">
                          <a:solidFill>
                            <a:schemeClr val="bg1"/>
                          </a:solidFill>
                        </a:rPr>
                        <a:t>1943-54</a:t>
                      </a:r>
                    </a:p>
                  </a:txBody>
                  <a:tcPr marL="182880">
                    <a:lnL w="12700" cmpd="sng">
                      <a:noFill/>
                    </a:lnL>
                    <a:lnR w="12700" cmpd="sng">
                      <a:noFill/>
                    </a:lnR>
                    <a:lnT w="38100" cmpd="sng">
                      <a:noFill/>
                    </a:lnT>
                    <a:lnB w="12700" cmpd="sng">
                      <a:noFill/>
                    </a:lnB>
                    <a:noFill/>
                  </a:tcPr>
                </a:tc>
                <a:tc>
                  <a:txBody>
                    <a:bodyPr/>
                    <a:lstStyle/>
                    <a:p>
                      <a:pPr algn="ctr"/>
                      <a:r>
                        <a:rPr lang="en-US" sz="1400" dirty="0">
                          <a:solidFill>
                            <a:schemeClr val="bg1"/>
                          </a:solidFill>
                        </a:rPr>
                        <a:t>66</a:t>
                      </a:r>
                    </a:p>
                  </a:txBody>
                  <a:tcPr marR="0">
                    <a:lnL w="12700" cmpd="sng">
                      <a:noFill/>
                    </a:lnL>
                    <a:lnR w="12700" cmpd="sng">
                      <a:noFill/>
                    </a:lnR>
                    <a:lnT w="38100" cmpd="sng">
                      <a:noFill/>
                    </a:lnT>
                    <a:lnB w="12700" cmpd="sng">
                      <a:noFill/>
                    </a:lnB>
                    <a:noFill/>
                  </a:tcPr>
                </a:tc>
                <a:extLst>
                  <a:ext uri="{0D108BD9-81ED-4DB2-BD59-A6C34878D82A}">
                    <a16:rowId xmlns:a16="http://schemas.microsoft.com/office/drawing/2014/main" val="539919572"/>
                  </a:ext>
                </a:extLst>
              </a:tr>
              <a:tr h="304800">
                <a:tc>
                  <a:txBody>
                    <a:bodyPr/>
                    <a:lstStyle/>
                    <a:p>
                      <a:pPr algn="ctr"/>
                      <a:r>
                        <a:rPr lang="en-US" sz="1400" dirty="0">
                          <a:solidFill>
                            <a:schemeClr val="bg1"/>
                          </a:solidFill>
                        </a:rPr>
                        <a:t>1955</a:t>
                      </a:r>
                    </a:p>
                  </a:txBody>
                  <a:tcPr>
                    <a:lnL w="12700" cmpd="sng">
                      <a:noFill/>
                    </a:lnL>
                    <a:lnR w="12700" cmpd="sng">
                      <a:noFill/>
                    </a:lnR>
                    <a:lnT w="12700" cmpd="sng">
                      <a:noFill/>
                    </a:lnT>
                    <a:lnB w="12700" cmpd="sng">
                      <a:noFill/>
                    </a:lnB>
                    <a:solidFill>
                      <a:schemeClr val="accent1">
                        <a:lumMod val="75000"/>
                      </a:schemeClr>
                    </a:solidFill>
                  </a:tcPr>
                </a:tc>
                <a:tc>
                  <a:txBody>
                    <a:bodyPr/>
                    <a:lstStyle/>
                    <a:p>
                      <a:pPr algn="ctr"/>
                      <a:r>
                        <a:rPr lang="en-US" sz="1400" dirty="0">
                          <a:solidFill>
                            <a:schemeClr val="bg1"/>
                          </a:solidFill>
                        </a:rPr>
                        <a:t>66 and 2 months</a:t>
                      </a:r>
                    </a:p>
                  </a:txBody>
                  <a:tcPr>
                    <a:lnL w="12700" cmpd="sng">
                      <a:noFill/>
                    </a:lnL>
                    <a:lnR w="12700" cmpd="sng">
                      <a:noFill/>
                    </a:lnR>
                    <a:lnT w="12700" cmpd="sng">
                      <a:noFill/>
                    </a:lnT>
                    <a:lnB w="12700" cmpd="sng">
                      <a:noFill/>
                    </a:lnB>
                    <a:solidFill>
                      <a:schemeClr val="accent1">
                        <a:lumMod val="75000"/>
                      </a:schemeClr>
                    </a:solidFill>
                  </a:tcPr>
                </a:tc>
                <a:extLst>
                  <a:ext uri="{0D108BD9-81ED-4DB2-BD59-A6C34878D82A}">
                    <a16:rowId xmlns:a16="http://schemas.microsoft.com/office/drawing/2014/main" val="2900323744"/>
                  </a:ext>
                </a:extLst>
              </a:tr>
              <a:tr h="290385">
                <a:tc>
                  <a:txBody>
                    <a:bodyPr/>
                    <a:lstStyle/>
                    <a:p>
                      <a:pPr algn="ctr"/>
                      <a:r>
                        <a:rPr lang="en-US" sz="1400" dirty="0">
                          <a:solidFill>
                            <a:schemeClr val="bg1"/>
                          </a:solidFill>
                        </a:rPr>
                        <a:t>1956</a:t>
                      </a:r>
                    </a:p>
                  </a:txBody>
                  <a:tcPr>
                    <a:lnL w="12700" cmpd="sng">
                      <a:noFill/>
                    </a:lnL>
                    <a:lnR w="12700" cmpd="sng">
                      <a:noFill/>
                    </a:lnR>
                    <a:lnT w="12700" cmpd="sng">
                      <a:noFill/>
                    </a:lnT>
                    <a:lnB w="12700" cmpd="sng">
                      <a:noFill/>
                    </a:lnB>
                    <a:noFill/>
                  </a:tcPr>
                </a:tc>
                <a:tc>
                  <a:txBody>
                    <a:bodyPr/>
                    <a:lstStyle/>
                    <a:p>
                      <a:pPr marL="0" marR="0" lvl="0" indent="0" algn="ctr" defTabSz="914391" rtl="0" eaLnBrk="1" fontAlgn="auto" latinLnBrk="0" hangingPunct="1">
                        <a:lnSpc>
                          <a:spcPct val="100000"/>
                        </a:lnSpc>
                        <a:spcBef>
                          <a:spcPts val="0"/>
                        </a:spcBef>
                        <a:spcAft>
                          <a:spcPts val="0"/>
                        </a:spcAft>
                        <a:buClrTx/>
                        <a:buSzTx/>
                        <a:buFontTx/>
                        <a:buNone/>
                        <a:tabLst/>
                        <a:defRPr/>
                      </a:pPr>
                      <a:r>
                        <a:rPr lang="en-US" sz="1400" dirty="0">
                          <a:solidFill>
                            <a:schemeClr val="bg1"/>
                          </a:solidFill>
                        </a:rPr>
                        <a:t>66 and 4 months</a:t>
                      </a:r>
                    </a:p>
                  </a:txBody>
                  <a:tcPr>
                    <a:lnL w="12700" cmpd="sng">
                      <a:noFill/>
                    </a:lnL>
                    <a:lnR w="12700" cmpd="sng">
                      <a:noFill/>
                    </a:lnR>
                    <a:lnT w="12700" cmpd="sng">
                      <a:noFill/>
                    </a:lnT>
                    <a:lnB w="12700" cmpd="sng">
                      <a:noFill/>
                    </a:lnB>
                    <a:noFill/>
                  </a:tcPr>
                </a:tc>
                <a:extLst>
                  <a:ext uri="{0D108BD9-81ED-4DB2-BD59-A6C34878D82A}">
                    <a16:rowId xmlns:a16="http://schemas.microsoft.com/office/drawing/2014/main" val="2559174293"/>
                  </a:ext>
                </a:extLst>
              </a:tr>
              <a:tr h="290385">
                <a:tc>
                  <a:txBody>
                    <a:bodyPr/>
                    <a:lstStyle/>
                    <a:p>
                      <a:pPr algn="ctr"/>
                      <a:r>
                        <a:rPr lang="en-US" sz="1400" dirty="0">
                          <a:solidFill>
                            <a:schemeClr val="bg1"/>
                          </a:solidFill>
                        </a:rPr>
                        <a:t>1957</a:t>
                      </a:r>
                    </a:p>
                  </a:txBody>
                  <a:tcPr>
                    <a:lnL w="12700" cmpd="sng">
                      <a:noFill/>
                    </a:lnL>
                    <a:lnR w="12700" cmpd="sng">
                      <a:noFill/>
                    </a:lnR>
                    <a:lnT w="12700" cmpd="sng">
                      <a:noFill/>
                    </a:lnT>
                    <a:lnB w="12700" cmpd="sng">
                      <a:noFill/>
                    </a:lnB>
                    <a:solidFill>
                      <a:schemeClr val="accent1">
                        <a:lumMod val="75000"/>
                      </a:schemeClr>
                    </a:solidFill>
                  </a:tcPr>
                </a:tc>
                <a:tc>
                  <a:txBody>
                    <a:bodyPr/>
                    <a:lstStyle/>
                    <a:p>
                      <a:pPr marL="0" marR="0" lvl="0" indent="0" algn="ctr" defTabSz="914391" rtl="0" eaLnBrk="1" fontAlgn="auto" latinLnBrk="0" hangingPunct="1">
                        <a:lnSpc>
                          <a:spcPct val="100000"/>
                        </a:lnSpc>
                        <a:spcBef>
                          <a:spcPts val="0"/>
                        </a:spcBef>
                        <a:spcAft>
                          <a:spcPts val="0"/>
                        </a:spcAft>
                        <a:buClrTx/>
                        <a:buSzTx/>
                        <a:buFontTx/>
                        <a:buNone/>
                        <a:tabLst/>
                        <a:defRPr/>
                      </a:pPr>
                      <a:r>
                        <a:rPr lang="en-US" sz="1400" dirty="0">
                          <a:solidFill>
                            <a:schemeClr val="bg1"/>
                          </a:solidFill>
                        </a:rPr>
                        <a:t>66 and 6 months</a:t>
                      </a:r>
                    </a:p>
                  </a:txBody>
                  <a:tcPr>
                    <a:lnL w="12700" cmpd="sng">
                      <a:noFill/>
                    </a:lnL>
                    <a:lnR w="12700" cmpd="sng">
                      <a:noFill/>
                    </a:lnR>
                    <a:lnT w="12700" cmpd="sng">
                      <a:noFill/>
                    </a:lnT>
                    <a:lnB w="12700" cmpd="sng">
                      <a:noFill/>
                    </a:lnB>
                    <a:solidFill>
                      <a:schemeClr val="accent1">
                        <a:lumMod val="75000"/>
                      </a:schemeClr>
                    </a:solidFill>
                  </a:tcPr>
                </a:tc>
                <a:extLst>
                  <a:ext uri="{0D108BD9-81ED-4DB2-BD59-A6C34878D82A}">
                    <a16:rowId xmlns:a16="http://schemas.microsoft.com/office/drawing/2014/main" val="3683683739"/>
                  </a:ext>
                </a:extLst>
              </a:tr>
              <a:tr h="290385">
                <a:tc>
                  <a:txBody>
                    <a:bodyPr/>
                    <a:lstStyle/>
                    <a:p>
                      <a:pPr algn="ctr"/>
                      <a:r>
                        <a:rPr lang="en-US" sz="1400" dirty="0">
                          <a:solidFill>
                            <a:schemeClr val="bg1"/>
                          </a:solidFill>
                        </a:rPr>
                        <a:t>1958</a:t>
                      </a:r>
                    </a:p>
                  </a:txBody>
                  <a:tcPr>
                    <a:lnL w="12700" cmpd="sng">
                      <a:noFill/>
                    </a:lnL>
                    <a:lnR w="12700" cmpd="sng">
                      <a:noFill/>
                    </a:lnR>
                    <a:lnT w="12700" cmpd="sng">
                      <a:noFill/>
                    </a:lnT>
                    <a:lnB w="12700" cmpd="sng">
                      <a:noFill/>
                    </a:lnB>
                    <a:noFill/>
                  </a:tcPr>
                </a:tc>
                <a:tc>
                  <a:txBody>
                    <a:bodyPr/>
                    <a:lstStyle/>
                    <a:p>
                      <a:pPr marL="0" marR="0" lvl="0" indent="0" algn="ctr" defTabSz="914391" rtl="0" eaLnBrk="1" fontAlgn="auto" latinLnBrk="0" hangingPunct="1">
                        <a:lnSpc>
                          <a:spcPct val="100000"/>
                        </a:lnSpc>
                        <a:spcBef>
                          <a:spcPts val="0"/>
                        </a:spcBef>
                        <a:spcAft>
                          <a:spcPts val="0"/>
                        </a:spcAft>
                        <a:buClrTx/>
                        <a:buSzTx/>
                        <a:buFontTx/>
                        <a:buNone/>
                        <a:tabLst/>
                        <a:defRPr/>
                      </a:pPr>
                      <a:r>
                        <a:rPr lang="en-US" sz="1400" dirty="0">
                          <a:solidFill>
                            <a:schemeClr val="bg1"/>
                          </a:solidFill>
                        </a:rPr>
                        <a:t>66 and 8 months</a:t>
                      </a:r>
                    </a:p>
                  </a:txBody>
                  <a:tcPr>
                    <a:lnL w="12700" cmpd="sng">
                      <a:noFill/>
                    </a:lnL>
                    <a:lnR w="12700" cmpd="sng">
                      <a:noFill/>
                    </a:lnR>
                    <a:lnT w="12700" cmpd="sng">
                      <a:noFill/>
                    </a:lnT>
                    <a:lnB w="12700" cmpd="sng">
                      <a:noFill/>
                    </a:lnB>
                    <a:noFill/>
                  </a:tcPr>
                </a:tc>
                <a:extLst>
                  <a:ext uri="{0D108BD9-81ED-4DB2-BD59-A6C34878D82A}">
                    <a16:rowId xmlns:a16="http://schemas.microsoft.com/office/drawing/2014/main" val="802638779"/>
                  </a:ext>
                </a:extLst>
              </a:tr>
              <a:tr h="290385">
                <a:tc>
                  <a:txBody>
                    <a:bodyPr/>
                    <a:lstStyle/>
                    <a:p>
                      <a:pPr algn="ctr"/>
                      <a:r>
                        <a:rPr lang="en-US" sz="1400" dirty="0">
                          <a:solidFill>
                            <a:schemeClr val="bg1"/>
                          </a:solidFill>
                        </a:rPr>
                        <a:t>1959</a:t>
                      </a:r>
                    </a:p>
                  </a:txBody>
                  <a:tcPr>
                    <a:lnL w="12700" cmpd="sng">
                      <a:noFill/>
                    </a:lnL>
                    <a:lnR w="12700" cmpd="sng">
                      <a:noFill/>
                    </a:lnR>
                    <a:lnT w="12700" cmpd="sng">
                      <a:noFill/>
                    </a:lnT>
                    <a:lnB w="12700" cmpd="sng">
                      <a:noFill/>
                    </a:lnB>
                    <a:solidFill>
                      <a:schemeClr val="accent1">
                        <a:lumMod val="75000"/>
                      </a:schemeClr>
                    </a:solidFill>
                  </a:tcPr>
                </a:tc>
                <a:tc>
                  <a:txBody>
                    <a:bodyPr/>
                    <a:lstStyle/>
                    <a:p>
                      <a:pPr marL="0" marR="0" lvl="0" indent="0" algn="ctr" defTabSz="914391" rtl="0" eaLnBrk="1" fontAlgn="auto" latinLnBrk="0" hangingPunct="1">
                        <a:lnSpc>
                          <a:spcPct val="100000"/>
                        </a:lnSpc>
                        <a:spcBef>
                          <a:spcPts val="0"/>
                        </a:spcBef>
                        <a:spcAft>
                          <a:spcPts val="0"/>
                        </a:spcAft>
                        <a:buClrTx/>
                        <a:buSzTx/>
                        <a:buFontTx/>
                        <a:buNone/>
                        <a:tabLst/>
                        <a:defRPr/>
                      </a:pPr>
                      <a:r>
                        <a:rPr lang="en-US" sz="1400" dirty="0">
                          <a:solidFill>
                            <a:schemeClr val="bg1"/>
                          </a:solidFill>
                        </a:rPr>
                        <a:t>66 and 10 months</a:t>
                      </a:r>
                    </a:p>
                  </a:txBody>
                  <a:tcPr>
                    <a:lnL w="12700" cmpd="sng">
                      <a:noFill/>
                    </a:lnL>
                    <a:lnR w="12700" cmpd="sng">
                      <a:noFill/>
                    </a:lnR>
                    <a:lnT w="12700" cmpd="sng">
                      <a:noFill/>
                    </a:lnT>
                    <a:lnB w="12700" cmpd="sng">
                      <a:noFill/>
                    </a:lnB>
                    <a:solidFill>
                      <a:schemeClr val="accent1">
                        <a:lumMod val="75000"/>
                      </a:schemeClr>
                    </a:solidFill>
                  </a:tcPr>
                </a:tc>
                <a:extLst>
                  <a:ext uri="{0D108BD9-81ED-4DB2-BD59-A6C34878D82A}">
                    <a16:rowId xmlns:a16="http://schemas.microsoft.com/office/drawing/2014/main" val="393909295"/>
                  </a:ext>
                </a:extLst>
              </a:tr>
              <a:tr h="290385">
                <a:tc>
                  <a:txBody>
                    <a:bodyPr/>
                    <a:lstStyle/>
                    <a:p>
                      <a:pPr algn="ctr"/>
                      <a:r>
                        <a:rPr lang="en-US" sz="1400" dirty="0">
                          <a:solidFill>
                            <a:schemeClr val="bg1"/>
                          </a:solidFill>
                        </a:rPr>
                        <a:t>1960 and later</a:t>
                      </a:r>
                    </a:p>
                  </a:txBody>
                  <a:tcPr>
                    <a:lnL w="12700" cmpd="sng">
                      <a:noFill/>
                    </a:lnL>
                    <a:lnR w="12700" cmpd="sng">
                      <a:noFill/>
                    </a:lnR>
                    <a:lnT w="12700" cmpd="sng">
                      <a:noFill/>
                    </a:lnT>
                    <a:lnB w="12700" cmpd="sng">
                      <a:noFill/>
                    </a:lnB>
                    <a:noFill/>
                  </a:tcPr>
                </a:tc>
                <a:tc>
                  <a:txBody>
                    <a:bodyPr/>
                    <a:lstStyle/>
                    <a:p>
                      <a:pPr algn="ctr"/>
                      <a:r>
                        <a:rPr lang="en-US" sz="1400" dirty="0">
                          <a:solidFill>
                            <a:schemeClr val="bg1"/>
                          </a:solidFill>
                        </a:rPr>
                        <a:t>67</a:t>
                      </a:r>
                    </a:p>
                  </a:txBody>
                  <a:tcPr>
                    <a:lnL w="12700" cmpd="sng">
                      <a:noFill/>
                    </a:lnL>
                    <a:lnR w="12700" cmpd="sng">
                      <a:noFill/>
                    </a:lnR>
                    <a:lnT w="12700" cmpd="sng">
                      <a:noFill/>
                    </a:lnT>
                    <a:lnB w="12700" cmpd="sng">
                      <a:noFill/>
                    </a:lnB>
                    <a:noFill/>
                  </a:tcPr>
                </a:tc>
                <a:extLst>
                  <a:ext uri="{0D108BD9-81ED-4DB2-BD59-A6C34878D82A}">
                    <a16:rowId xmlns:a16="http://schemas.microsoft.com/office/drawing/2014/main" val="1291649249"/>
                  </a:ext>
                </a:extLst>
              </a:tr>
            </a:tbl>
          </a:graphicData>
        </a:graphic>
      </p:graphicFrame>
      <p:pic>
        <p:nvPicPr>
          <p:cNvPr id="9" name="Picture 8"/>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695160" y="-59070"/>
            <a:ext cx="5493087" cy="5780420"/>
          </a:xfrm>
          <a:prstGeom prst="rect">
            <a:avLst/>
          </a:prstGeom>
        </p:spPr>
      </p:pic>
      <p:grpSp>
        <p:nvGrpSpPr>
          <p:cNvPr id="117" name="Group 116"/>
          <p:cNvGrpSpPr/>
          <p:nvPr/>
        </p:nvGrpSpPr>
        <p:grpSpPr>
          <a:xfrm flipH="1">
            <a:off x="9157680" y="2139712"/>
            <a:ext cx="1036916" cy="3581638"/>
            <a:chOff x="-6350" y="2133362"/>
            <a:chExt cx="1036916" cy="3581638"/>
          </a:xfrm>
        </p:grpSpPr>
        <p:pic>
          <p:nvPicPr>
            <p:cNvPr id="118" name="Picture 117"/>
            <p:cNvPicPr>
              <a:picLocks noChangeAspect="1"/>
            </p:cNvPicPr>
            <p:nvPr/>
          </p:nvPicPr>
          <p:blipFill rotWithShape="1">
            <a:blip r:embed="rId5" cstate="screen">
              <a:extLst>
                <a:ext uri="{28A0092B-C50C-407E-A947-70E740481C1C}">
                  <a14:useLocalDpi xmlns:a14="http://schemas.microsoft.com/office/drawing/2010/main"/>
                </a:ext>
              </a:extLst>
            </a:blip>
            <a:srcRect l="15479" b="6451"/>
            <a:stretch/>
          </p:blipFill>
          <p:spPr>
            <a:xfrm>
              <a:off x="-1" y="2133362"/>
              <a:ext cx="1030567" cy="3581638"/>
            </a:xfrm>
            <a:prstGeom prst="rect">
              <a:avLst/>
            </a:prstGeom>
          </p:spPr>
        </p:pic>
        <p:sp>
          <p:nvSpPr>
            <p:cNvPr id="119" name="Freeform 5"/>
            <p:cNvSpPr>
              <a:spLocks/>
            </p:cNvSpPr>
            <p:nvPr/>
          </p:nvSpPr>
          <p:spPr bwMode="auto">
            <a:xfrm flipV="1">
              <a:off x="-6350" y="3280229"/>
              <a:ext cx="759931" cy="2434770"/>
            </a:xfrm>
            <a:custGeom>
              <a:avLst/>
              <a:gdLst>
                <a:gd name="T0" fmla="*/ 10892 w 10892"/>
                <a:gd name="T1" fmla="*/ 0 h 2292"/>
                <a:gd name="T2" fmla="*/ 0 w 10892"/>
                <a:gd name="T3" fmla="*/ 2292 h 2292"/>
                <a:gd name="T4" fmla="*/ 0 w 10892"/>
                <a:gd name="T5" fmla="*/ 0 h 2292"/>
                <a:gd name="T6" fmla="*/ 10892 w 10892"/>
                <a:gd name="T7" fmla="*/ 0 h 2292"/>
              </a:gdLst>
              <a:ahLst/>
              <a:cxnLst>
                <a:cxn ang="0">
                  <a:pos x="T0" y="T1"/>
                </a:cxn>
                <a:cxn ang="0">
                  <a:pos x="T2" y="T3"/>
                </a:cxn>
                <a:cxn ang="0">
                  <a:pos x="T4" y="T5"/>
                </a:cxn>
                <a:cxn ang="0">
                  <a:pos x="T6" y="T7"/>
                </a:cxn>
              </a:cxnLst>
              <a:rect l="0" t="0" r="r" b="b"/>
              <a:pathLst>
                <a:path w="10892" h="2292">
                  <a:moveTo>
                    <a:pt x="10892" y="0"/>
                  </a:moveTo>
                  <a:lnTo>
                    <a:pt x="0" y="2292"/>
                  </a:lnTo>
                  <a:lnTo>
                    <a:pt x="0" y="0"/>
                  </a:lnTo>
                  <a:lnTo>
                    <a:pt x="10892" y="0"/>
                  </a:lnTo>
                  <a:close/>
                </a:path>
              </a:pathLst>
            </a:custGeom>
            <a:solidFill>
              <a:schemeClr val="accent1">
                <a:alpha val="73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mn-cs"/>
              </a:endParaRPr>
            </a:p>
          </p:txBody>
        </p:sp>
      </p:grpSp>
    </p:spTree>
    <p:extLst>
      <p:ext uri="{BB962C8B-B14F-4D97-AF65-F5344CB8AC3E}">
        <p14:creationId xmlns:p14="http://schemas.microsoft.com/office/powerpoint/2010/main" val="1401910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a:off x="0" y="-21167"/>
            <a:ext cx="10160000" cy="5736167"/>
          </a:xfrm>
          <a:prstGeom prst="rect">
            <a:avLst/>
          </a:prstGeom>
          <a:solidFill>
            <a:schemeClr val="accent1"/>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881087" y="-35898"/>
            <a:ext cx="5278914" cy="5750898"/>
          </a:xfrm>
          <a:prstGeom prst="rect">
            <a:avLst/>
          </a:prstGeom>
        </p:spPr>
      </p:pic>
      <p:sp>
        <p:nvSpPr>
          <p:cNvPr id="29" name="Title 5"/>
          <p:cNvSpPr txBox="1">
            <a:spLocks/>
          </p:cNvSpPr>
          <p:nvPr/>
        </p:nvSpPr>
        <p:spPr>
          <a:xfrm>
            <a:off x="1281915" y="256417"/>
            <a:ext cx="5593995" cy="759011"/>
          </a:xfrm>
          <a:prstGeom prst="rect">
            <a:avLst/>
          </a:prstGeom>
        </p:spPr>
        <p:txBody>
          <a:bodyPr/>
          <a:lstStyle>
            <a:lvl1pPr algn="l" rtl="0" eaLnBrk="1" fontAlgn="base" hangingPunct="1">
              <a:lnSpc>
                <a:spcPct val="100000"/>
              </a:lnSpc>
              <a:spcBef>
                <a:spcPct val="0"/>
              </a:spcBef>
              <a:spcAft>
                <a:spcPct val="0"/>
              </a:spcAft>
              <a:defRPr sz="2600" b="1">
                <a:solidFill>
                  <a:schemeClr val="accent1"/>
                </a:solidFill>
                <a:latin typeface="Rockwell" panose="02060603020205020403" pitchFamily="18" charset="0"/>
                <a:ea typeface="+mj-ea"/>
                <a:cs typeface="+mj-cs"/>
              </a:defRPr>
            </a:lvl1pPr>
            <a:lvl2pPr algn="l" rtl="0" eaLnBrk="1" fontAlgn="base" hangingPunct="1">
              <a:lnSpc>
                <a:spcPct val="90000"/>
              </a:lnSpc>
              <a:spcBef>
                <a:spcPct val="0"/>
              </a:spcBef>
              <a:spcAft>
                <a:spcPct val="0"/>
              </a:spcAft>
              <a:defRPr sz="2600">
                <a:solidFill>
                  <a:schemeClr val="accent1"/>
                </a:solidFill>
                <a:latin typeface="Arial" pitchFamily="34" charset="0"/>
              </a:defRPr>
            </a:lvl2pPr>
            <a:lvl3pPr algn="l" rtl="0" eaLnBrk="1" fontAlgn="base" hangingPunct="1">
              <a:lnSpc>
                <a:spcPct val="90000"/>
              </a:lnSpc>
              <a:spcBef>
                <a:spcPct val="0"/>
              </a:spcBef>
              <a:spcAft>
                <a:spcPct val="0"/>
              </a:spcAft>
              <a:defRPr sz="2600">
                <a:solidFill>
                  <a:schemeClr val="accent1"/>
                </a:solidFill>
                <a:latin typeface="Arial" pitchFamily="34" charset="0"/>
              </a:defRPr>
            </a:lvl3pPr>
            <a:lvl4pPr algn="l" rtl="0" eaLnBrk="1" fontAlgn="base" hangingPunct="1">
              <a:lnSpc>
                <a:spcPct val="90000"/>
              </a:lnSpc>
              <a:spcBef>
                <a:spcPct val="0"/>
              </a:spcBef>
              <a:spcAft>
                <a:spcPct val="0"/>
              </a:spcAft>
              <a:defRPr sz="2600">
                <a:solidFill>
                  <a:schemeClr val="accent1"/>
                </a:solidFill>
                <a:latin typeface="Arial" pitchFamily="34" charset="0"/>
              </a:defRPr>
            </a:lvl4pPr>
            <a:lvl5pPr algn="l" rtl="0" eaLnBrk="1" fontAlgn="base" hangingPunct="1">
              <a:lnSpc>
                <a:spcPct val="90000"/>
              </a:lnSpc>
              <a:spcBef>
                <a:spcPct val="0"/>
              </a:spcBef>
              <a:spcAft>
                <a:spcPct val="0"/>
              </a:spcAft>
              <a:defRPr sz="2600">
                <a:solidFill>
                  <a:schemeClr val="accent1"/>
                </a:solidFill>
                <a:latin typeface="Arial" pitchFamily="34" charset="0"/>
              </a:defRPr>
            </a:lvl5pPr>
            <a:lvl6pPr marL="457196" algn="l" rtl="0" eaLnBrk="1" fontAlgn="base" hangingPunct="1">
              <a:lnSpc>
                <a:spcPct val="90000"/>
              </a:lnSpc>
              <a:spcBef>
                <a:spcPct val="0"/>
              </a:spcBef>
              <a:spcAft>
                <a:spcPct val="0"/>
              </a:spcAft>
              <a:defRPr sz="2600">
                <a:solidFill>
                  <a:schemeClr val="accent1"/>
                </a:solidFill>
                <a:latin typeface="Arial" pitchFamily="34" charset="0"/>
              </a:defRPr>
            </a:lvl6pPr>
            <a:lvl7pPr marL="914391" algn="l" rtl="0" eaLnBrk="1" fontAlgn="base" hangingPunct="1">
              <a:lnSpc>
                <a:spcPct val="90000"/>
              </a:lnSpc>
              <a:spcBef>
                <a:spcPct val="0"/>
              </a:spcBef>
              <a:spcAft>
                <a:spcPct val="0"/>
              </a:spcAft>
              <a:defRPr sz="2600">
                <a:solidFill>
                  <a:schemeClr val="accent1"/>
                </a:solidFill>
                <a:latin typeface="Arial" pitchFamily="34" charset="0"/>
              </a:defRPr>
            </a:lvl7pPr>
            <a:lvl8pPr marL="1371587" algn="l" rtl="0" eaLnBrk="1" fontAlgn="base" hangingPunct="1">
              <a:lnSpc>
                <a:spcPct val="90000"/>
              </a:lnSpc>
              <a:spcBef>
                <a:spcPct val="0"/>
              </a:spcBef>
              <a:spcAft>
                <a:spcPct val="0"/>
              </a:spcAft>
              <a:defRPr sz="2600">
                <a:solidFill>
                  <a:schemeClr val="accent1"/>
                </a:solidFill>
                <a:latin typeface="Arial" pitchFamily="34" charset="0"/>
              </a:defRPr>
            </a:lvl8pPr>
            <a:lvl9pPr marL="1828782" algn="l" rtl="0" eaLnBrk="1" fontAlgn="base" hangingPunct="1">
              <a:lnSpc>
                <a:spcPct val="90000"/>
              </a:lnSpc>
              <a:spcBef>
                <a:spcPct val="0"/>
              </a:spcBef>
              <a:spcAft>
                <a:spcPct val="0"/>
              </a:spcAft>
              <a:defRPr sz="2600">
                <a:solidFill>
                  <a:schemeClr val="accent1"/>
                </a:solidFill>
                <a:latin typeface="Arial" pitchFamily="34" charset="0"/>
              </a:defRPr>
            </a:lvl9pPr>
          </a:lstStyle>
          <a:p>
            <a:r>
              <a:rPr lang="en-US" sz="3600" b="0" kern="0" dirty="0">
                <a:solidFill>
                  <a:schemeClr val="bg1"/>
                </a:solidFill>
              </a:rPr>
              <a:t>Start Date</a:t>
            </a:r>
          </a:p>
        </p:txBody>
      </p:sp>
      <p:grpSp>
        <p:nvGrpSpPr>
          <p:cNvPr id="36" name="Group 35"/>
          <p:cNvGrpSpPr/>
          <p:nvPr/>
        </p:nvGrpSpPr>
        <p:grpSpPr>
          <a:xfrm>
            <a:off x="418381" y="189922"/>
            <a:ext cx="813519" cy="794097"/>
            <a:chOff x="1073137" y="3914309"/>
            <a:chExt cx="423866" cy="413746"/>
          </a:xfrm>
          <a:solidFill>
            <a:schemeClr val="bg1"/>
          </a:solidFill>
        </p:grpSpPr>
        <p:grpSp>
          <p:nvGrpSpPr>
            <p:cNvPr id="37" name="Group 36"/>
            <p:cNvGrpSpPr/>
            <p:nvPr/>
          </p:nvGrpSpPr>
          <p:grpSpPr>
            <a:xfrm>
              <a:off x="1165331" y="4081832"/>
              <a:ext cx="237230" cy="178765"/>
              <a:chOff x="1165331" y="4081832"/>
              <a:chExt cx="237230" cy="178765"/>
            </a:xfrm>
            <a:grpFill/>
          </p:grpSpPr>
          <p:sp>
            <p:nvSpPr>
              <p:cNvPr id="42" name="Freeform 37"/>
              <p:cNvSpPr>
                <a:spLocks/>
              </p:cNvSpPr>
              <p:nvPr/>
            </p:nvSpPr>
            <p:spPr bwMode="auto">
              <a:xfrm>
                <a:off x="1165331" y="4149290"/>
                <a:ext cx="67459" cy="49470"/>
              </a:xfrm>
              <a:custGeom>
                <a:avLst/>
                <a:gdLst>
                  <a:gd name="T0" fmla="*/ 21 w 25"/>
                  <a:gd name="T1" fmla="*/ 0 h 18"/>
                  <a:gd name="T2" fmla="*/ 4 w 25"/>
                  <a:gd name="T3" fmla="*/ 0 h 18"/>
                  <a:gd name="T4" fmla="*/ 0 w 25"/>
                  <a:gd name="T5" fmla="*/ 3 h 18"/>
                  <a:gd name="T6" fmla="*/ 0 w 25"/>
                  <a:gd name="T7" fmla="*/ 14 h 18"/>
                  <a:gd name="T8" fmla="*/ 4 w 25"/>
                  <a:gd name="T9" fmla="*/ 18 h 18"/>
                  <a:gd name="T10" fmla="*/ 21 w 25"/>
                  <a:gd name="T11" fmla="*/ 18 h 18"/>
                  <a:gd name="T12" fmla="*/ 25 w 25"/>
                  <a:gd name="T13" fmla="*/ 14 h 18"/>
                  <a:gd name="T14" fmla="*/ 25 w 25"/>
                  <a:gd name="T15" fmla="*/ 3 h 18"/>
                  <a:gd name="T16" fmla="*/ 21 w 25"/>
                  <a:gd name="T1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 h="18">
                    <a:moveTo>
                      <a:pt x="21" y="0"/>
                    </a:moveTo>
                    <a:cubicBezTo>
                      <a:pt x="4" y="0"/>
                      <a:pt x="4" y="0"/>
                      <a:pt x="4" y="0"/>
                    </a:cubicBezTo>
                    <a:cubicBezTo>
                      <a:pt x="2" y="0"/>
                      <a:pt x="0" y="1"/>
                      <a:pt x="0" y="3"/>
                    </a:cubicBezTo>
                    <a:cubicBezTo>
                      <a:pt x="0" y="14"/>
                      <a:pt x="0" y="14"/>
                      <a:pt x="0" y="14"/>
                    </a:cubicBezTo>
                    <a:cubicBezTo>
                      <a:pt x="0" y="16"/>
                      <a:pt x="2" y="18"/>
                      <a:pt x="4" y="18"/>
                    </a:cubicBezTo>
                    <a:cubicBezTo>
                      <a:pt x="21" y="18"/>
                      <a:pt x="21" y="18"/>
                      <a:pt x="21" y="18"/>
                    </a:cubicBezTo>
                    <a:cubicBezTo>
                      <a:pt x="23" y="18"/>
                      <a:pt x="25" y="16"/>
                      <a:pt x="25" y="14"/>
                    </a:cubicBezTo>
                    <a:cubicBezTo>
                      <a:pt x="25" y="3"/>
                      <a:pt x="25" y="3"/>
                      <a:pt x="25" y="3"/>
                    </a:cubicBezTo>
                    <a:cubicBezTo>
                      <a:pt x="25" y="1"/>
                      <a:pt x="23" y="0"/>
                      <a:pt x="2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3" name="Freeform 38"/>
              <p:cNvSpPr>
                <a:spLocks/>
              </p:cNvSpPr>
              <p:nvPr/>
            </p:nvSpPr>
            <p:spPr bwMode="auto">
              <a:xfrm>
                <a:off x="1165331" y="4212251"/>
                <a:ext cx="67459" cy="48346"/>
              </a:xfrm>
              <a:custGeom>
                <a:avLst/>
                <a:gdLst>
                  <a:gd name="T0" fmla="*/ 21 w 25"/>
                  <a:gd name="T1" fmla="*/ 0 h 18"/>
                  <a:gd name="T2" fmla="*/ 4 w 25"/>
                  <a:gd name="T3" fmla="*/ 0 h 18"/>
                  <a:gd name="T4" fmla="*/ 0 w 25"/>
                  <a:gd name="T5" fmla="*/ 3 h 18"/>
                  <a:gd name="T6" fmla="*/ 0 w 25"/>
                  <a:gd name="T7" fmla="*/ 15 h 18"/>
                  <a:gd name="T8" fmla="*/ 4 w 25"/>
                  <a:gd name="T9" fmla="*/ 18 h 18"/>
                  <a:gd name="T10" fmla="*/ 21 w 25"/>
                  <a:gd name="T11" fmla="*/ 18 h 18"/>
                  <a:gd name="T12" fmla="*/ 25 w 25"/>
                  <a:gd name="T13" fmla="*/ 15 h 18"/>
                  <a:gd name="T14" fmla="*/ 25 w 25"/>
                  <a:gd name="T15" fmla="*/ 3 h 18"/>
                  <a:gd name="T16" fmla="*/ 21 w 25"/>
                  <a:gd name="T1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 h="18">
                    <a:moveTo>
                      <a:pt x="21" y="0"/>
                    </a:moveTo>
                    <a:cubicBezTo>
                      <a:pt x="4" y="0"/>
                      <a:pt x="4" y="0"/>
                      <a:pt x="4" y="0"/>
                    </a:cubicBezTo>
                    <a:cubicBezTo>
                      <a:pt x="2" y="0"/>
                      <a:pt x="0" y="2"/>
                      <a:pt x="0" y="3"/>
                    </a:cubicBezTo>
                    <a:cubicBezTo>
                      <a:pt x="0" y="15"/>
                      <a:pt x="0" y="15"/>
                      <a:pt x="0" y="15"/>
                    </a:cubicBezTo>
                    <a:cubicBezTo>
                      <a:pt x="0" y="17"/>
                      <a:pt x="2" y="18"/>
                      <a:pt x="4" y="18"/>
                    </a:cubicBezTo>
                    <a:cubicBezTo>
                      <a:pt x="21" y="18"/>
                      <a:pt x="21" y="18"/>
                      <a:pt x="21" y="18"/>
                    </a:cubicBezTo>
                    <a:cubicBezTo>
                      <a:pt x="23" y="18"/>
                      <a:pt x="25" y="17"/>
                      <a:pt x="25" y="15"/>
                    </a:cubicBezTo>
                    <a:cubicBezTo>
                      <a:pt x="25" y="3"/>
                      <a:pt x="25" y="3"/>
                      <a:pt x="25" y="3"/>
                    </a:cubicBezTo>
                    <a:cubicBezTo>
                      <a:pt x="25" y="2"/>
                      <a:pt x="23" y="0"/>
                      <a:pt x="2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4" name="Freeform 39"/>
              <p:cNvSpPr>
                <a:spLocks/>
              </p:cNvSpPr>
              <p:nvPr/>
            </p:nvSpPr>
            <p:spPr bwMode="auto">
              <a:xfrm>
                <a:off x="1165331" y="4081832"/>
                <a:ext cx="67459" cy="48346"/>
              </a:xfrm>
              <a:custGeom>
                <a:avLst/>
                <a:gdLst>
                  <a:gd name="T0" fmla="*/ 21 w 25"/>
                  <a:gd name="T1" fmla="*/ 0 h 18"/>
                  <a:gd name="T2" fmla="*/ 4 w 25"/>
                  <a:gd name="T3" fmla="*/ 0 h 18"/>
                  <a:gd name="T4" fmla="*/ 0 w 25"/>
                  <a:gd name="T5" fmla="*/ 3 h 18"/>
                  <a:gd name="T6" fmla="*/ 0 w 25"/>
                  <a:gd name="T7" fmla="*/ 14 h 18"/>
                  <a:gd name="T8" fmla="*/ 4 w 25"/>
                  <a:gd name="T9" fmla="*/ 18 h 18"/>
                  <a:gd name="T10" fmla="*/ 21 w 25"/>
                  <a:gd name="T11" fmla="*/ 18 h 18"/>
                  <a:gd name="T12" fmla="*/ 25 w 25"/>
                  <a:gd name="T13" fmla="*/ 14 h 18"/>
                  <a:gd name="T14" fmla="*/ 25 w 25"/>
                  <a:gd name="T15" fmla="*/ 3 h 18"/>
                  <a:gd name="T16" fmla="*/ 21 w 25"/>
                  <a:gd name="T1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 h="18">
                    <a:moveTo>
                      <a:pt x="21" y="0"/>
                    </a:moveTo>
                    <a:cubicBezTo>
                      <a:pt x="4" y="0"/>
                      <a:pt x="4" y="0"/>
                      <a:pt x="4" y="0"/>
                    </a:cubicBezTo>
                    <a:cubicBezTo>
                      <a:pt x="2" y="0"/>
                      <a:pt x="0" y="1"/>
                      <a:pt x="0" y="3"/>
                    </a:cubicBezTo>
                    <a:cubicBezTo>
                      <a:pt x="0" y="14"/>
                      <a:pt x="0" y="14"/>
                      <a:pt x="0" y="14"/>
                    </a:cubicBezTo>
                    <a:cubicBezTo>
                      <a:pt x="0" y="16"/>
                      <a:pt x="2" y="18"/>
                      <a:pt x="4" y="18"/>
                    </a:cubicBezTo>
                    <a:cubicBezTo>
                      <a:pt x="21" y="18"/>
                      <a:pt x="21" y="18"/>
                      <a:pt x="21" y="18"/>
                    </a:cubicBezTo>
                    <a:cubicBezTo>
                      <a:pt x="23" y="18"/>
                      <a:pt x="25" y="16"/>
                      <a:pt x="25" y="14"/>
                    </a:cubicBezTo>
                    <a:cubicBezTo>
                      <a:pt x="25" y="3"/>
                      <a:pt x="25" y="3"/>
                      <a:pt x="25" y="3"/>
                    </a:cubicBezTo>
                    <a:cubicBezTo>
                      <a:pt x="25" y="1"/>
                      <a:pt x="23" y="0"/>
                      <a:pt x="2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5" name="Freeform 40"/>
              <p:cNvSpPr>
                <a:spLocks/>
              </p:cNvSpPr>
              <p:nvPr/>
            </p:nvSpPr>
            <p:spPr bwMode="auto">
              <a:xfrm>
                <a:off x="1254152" y="4212251"/>
                <a:ext cx="67459" cy="48346"/>
              </a:xfrm>
              <a:custGeom>
                <a:avLst/>
                <a:gdLst>
                  <a:gd name="T0" fmla="*/ 24 w 25"/>
                  <a:gd name="T1" fmla="*/ 2 h 18"/>
                  <a:gd name="T2" fmla="*/ 23 w 25"/>
                  <a:gd name="T3" fmla="*/ 1 h 18"/>
                  <a:gd name="T4" fmla="*/ 23 w 25"/>
                  <a:gd name="T5" fmla="*/ 1 h 18"/>
                  <a:gd name="T6" fmla="*/ 22 w 25"/>
                  <a:gd name="T7" fmla="*/ 0 h 18"/>
                  <a:gd name="T8" fmla="*/ 21 w 25"/>
                  <a:gd name="T9" fmla="*/ 0 h 18"/>
                  <a:gd name="T10" fmla="*/ 21 w 25"/>
                  <a:gd name="T11" fmla="*/ 0 h 18"/>
                  <a:gd name="T12" fmla="*/ 21 w 25"/>
                  <a:gd name="T13" fmla="*/ 0 h 18"/>
                  <a:gd name="T14" fmla="*/ 4 w 25"/>
                  <a:gd name="T15" fmla="*/ 0 h 18"/>
                  <a:gd name="T16" fmla="*/ 3 w 25"/>
                  <a:gd name="T17" fmla="*/ 0 h 18"/>
                  <a:gd name="T18" fmla="*/ 3 w 25"/>
                  <a:gd name="T19" fmla="*/ 0 h 18"/>
                  <a:gd name="T20" fmla="*/ 2 w 25"/>
                  <a:gd name="T21" fmla="*/ 0 h 18"/>
                  <a:gd name="T22" fmla="*/ 1 w 25"/>
                  <a:gd name="T23" fmla="*/ 1 h 18"/>
                  <a:gd name="T24" fmla="*/ 1 w 25"/>
                  <a:gd name="T25" fmla="*/ 1 h 18"/>
                  <a:gd name="T26" fmla="*/ 0 w 25"/>
                  <a:gd name="T27" fmla="*/ 2 h 18"/>
                  <a:gd name="T28" fmla="*/ 0 w 25"/>
                  <a:gd name="T29" fmla="*/ 2 h 18"/>
                  <a:gd name="T30" fmla="*/ 0 w 25"/>
                  <a:gd name="T31" fmla="*/ 3 h 18"/>
                  <a:gd name="T32" fmla="*/ 0 w 25"/>
                  <a:gd name="T33" fmla="*/ 15 h 18"/>
                  <a:gd name="T34" fmla="*/ 0 w 25"/>
                  <a:gd name="T35" fmla="*/ 16 h 18"/>
                  <a:gd name="T36" fmla="*/ 0 w 25"/>
                  <a:gd name="T37" fmla="*/ 16 h 18"/>
                  <a:gd name="T38" fmla="*/ 0 w 25"/>
                  <a:gd name="T39" fmla="*/ 16 h 18"/>
                  <a:gd name="T40" fmla="*/ 0 w 25"/>
                  <a:gd name="T41" fmla="*/ 17 h 18"/>
                  <a:gd name="T42" fmla="*/ 0 w 25"/>
                  <a:gd name="T43" fmla="*/ 17 h 18"/>
                  <a:gd name="T44" fmla="*/ 1 w 25"/>
                  <a:gd name="T45" fmla="*/ 17 h 18"/>
                  <a:gd name="T46" fmla="*/ 1 w 25"/>
                  <a:gd name="T47" fmla="*/ 18 h 18"/>
                  <a:gd name="T48" fmla="*/ 2 w 25"/>
                  <a:gd name="T49" fmla="*/ 18 h 18"/>
                  <a:gd name="T50" fmla="*/ 3 w 25"/>
                  <a:gd name="T51" fmla="*/ 18 h 18"/>
                  <a:gd name="T52" fmla="*/ 3 w 25"/>
                  <a:gd name="T53" fmla="*/ 18 h 18"/>
                  <a:gd name="T54" fmla="*/ 4 w 25"/>
                  <a:gd name="T55" fmla="*/ 18 h 18"/>
                  <a:gd name="T56" fmla="*/ 21 w 25"/>
                  <a:gd name="T57" fmla="*/ 18 h 18"/>
                  <a:gd name="T58" fmla="*/ 21 w 25"/>
                  <a:gd name="T59" fmla="*/ 18 h 18"/>
                  <a:gd name="T60" fmla="*/ 21 w 25"/>
                  <a:gd name="T61" fmla="*/ 18 h 18"/>
                  <a:gd name="T62" fmla="*/ 22 w 25"/>
                  <a:gd name="T63" fmla="*/ 18 h 18"/>
                  <a:gd name="T64" fmla="*/ 23 w 25"/>
                  <a:gd name="T65" fmla="*/ 18 h 18"/>
                  <a:gd name="T66" fmla="*/ 23 w 25"/>
                  <a:gd name="T67" fmla="*/ 17 h 18"/>
                  <a:gd name="T68" fmla="*/ 24 w 25"/>
                  <a:gd name="T69" fmla="*/ 17 h 18"/>
                  <a:gd name="T70" fmla="*/ 24 w 25"/>
                  <a:gd name="T71" fmla="*/ 17 h 18"/>
                  <a:gd name="T72" fmla="*/ 24 w 25"/>
                  <a:gd name="T73" fmla="*/ 16 h 18"/>
                  <a:gd name="T74" fmla="*/ 24 w 25"/>
                  <a:gd name="T75" fmla="*/ 16 h 18"/>
                  <a:gd name="T76" fmla="*/ 24 w 25"/>
                  <a:gd name="T77" fmla="*/ 16 h 18"/>
                  <a:gd name="T78" fmla="*/ 25 w 25"/>
                  <a:gd name="T79" fmla="*/ 15 h 18"/>
                  <a:gd name="T80" fmla="*/ 25 w 25"/>
                  <a:gd name="T81" fmla="*/ 3 h 18"/>
                  <a:gd name="T82" fmla="*/ 24 w 25"/>
                  <a:gd name="T83" fmla="*/ 2 h 18"/>
                  <a:gd name="T84" fmla="*/ 24 w 25"/>
                  <a:gd name="T85" fmla="*/ 2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5" h="18">
                    <a:moveTo>
                      <a:pt x="24" y="2"/>
                    </a:moveTo>
                    <a:cubicBezTo>
                      <a:pt x="24" y="1"/>
                      <a:pt x="23" y="1"/>
                      <a:pt x="23" y="1"/>
                    </a:cubicBezTo>
                    <a:cubicBezTo>
                      <a:pt x="23" y="1"/>
                      <a:pt x="23" y="1"/>
                      <a:pt x="23" y="1"/>
                    </a:cubicBezTo>
                    <a:cubicBezTo>
                      <a:pt x="23" y="1"/>
                      <a:pt x="22" y="0"/>
                      <a:pt x="22" y="0"/>
                    </a:cubicBezTo>
                    <a:cubicBezTo>
                      <a:pt x="22" y="0"/>
                      <a:pt x="21" y="0"/>
                      <a:pt x="21" y="0"/>
                    </a:cubicBezTo>
                    <a:cubicBezTo>
                      <a:pt x="21" y="0"/>
                      <a:pt x="21" y="0"/>
                      <a:pt x="21" y="0"/>
                    </a:cubicBezTo>
                    <a:cubicBezTo>
                      <a:pt x="21" y="0"/>
                      <a:pt x="21" y="0"/>
                      <a:pt x="21" y="0"/>
                    </a:cubicBezTo>
                    <a:cubicBezTo>
                      <a:pt x="4" y="0"/>
                      <a:pt x="4" y="0"/>
                      <a:pt x="4" y="0"/>
                    </a:cubicBezTo>
                    <a:cubicBezTo>
                      <a:pt x="3" y="0"/>
                      <a:pt x="3" y="0"/>
                      <a:pt x="3" y="0"/>
                    </a:cubicBezTo>
                    <a:cubicBezTo>
                      <a:pt x="3" y="0"/>
                      <a:pt x="3" y="0"/>
                      <a:pt x="3" y="0"/>
                    </a:cubicBezTo>
                    <a:cubicBezTo>
                      <a:pt x="3" y="0"/>
                      <a:pt x="3" y="0"/>
                      <a:pt x="2" y="0"/>
                    </a:cubicBezTo>
                    <a:cubicBezTo>
                      <a:pt x="2" y="0"/>
                      <a:pt x="2" y="1"/>
                      <a:pt x="1" y="1"/>
                    </a:cubicBezTo>
                    <a:cubicBezTo>
                      <a:pt x="1" y="1"/>
                      <a:pt x="1" y="1"/>
                      <a:pt x="1" y="1"/>
                    </a:cubicBezTo>
                    <a:cubicBezTo>
                      <a:pt x="1" y="1"/>
                      <a:pt x="1" y="1"/>
                      <a:pt x="0" y="2"/>
                    </a:cubicBezTo>
                    <a:cubicBezTo>
                      <a:pt x="0" y="2"/>
                      <a:pt x="0" y="2"/>
                      <a:pt x="0" y="2"/>
                    </a:cubicBezTo>
                    <a:cubicBezTo>
                      <a:pt x="0" y="2"/>
                      <a:pt x="0" y="3"/>
                      <a:pt x="0" y="3"/>
                    </a:cubicBezTo>
                    <a:cubicBezTo>
                      <a:pt x="0" y="15"/>
                      <a:pt x="0" y="15"/>
                      <a:pt x="0" y="15"/>
                    </a:cubicBezTo>
                    <a:cubicBezTo>
                      <a:pt x="0" y="15"/>
                      <a:pt x="0" y="15"/>
                      <a:pt x="0" y="16"/>
                    </a:cubicBezTo>
                    <a:cubicBezTo>
                      <a:pt x="0" y="16"/>
                      <a:pt x="0" y="16"/>
                      <a:pt x="0" y="16"/>
                    </a:cubicBezTo>
                    <a:cubicBezTo>
                      <a:pt x="0" y="16"/>
                      <a:pt x="0" y="16"/>
                      <a:pt x="0" y="16"/>
                    </a:cubicBezTo>
                    <a:cubicBezTo>
                      <a:pt x="0" y="16"/>
                      <a:pt x="0" y="16"/>
                      <a:pt x="0" y="17"/>
                    </a:cubicBezTo>
                    <a:cubicBezTo>
                      <a:pt x="0" y="17"/>
                      <a:pt x="0" y="17"/>
                      <a:pt x="0" y="17"/>
                    </a:cubicBezTo>
                    <a:cubicBezTo>
                      <a:pt x="1" y="17"/>
                      <a:pt x="1" y="17"/>
                      <a:pt x="1" y="17"/>
                    </a:cubicBezTo>
                    <a:cubicBezTo>
                      <a:pt x="1" y="17"/>
                      <a:pt x="1" y="18"/>
                      <a:pt x="1" y="18"/>
                    </a:cubicBezTo>
                    <a:cubicBezTo>
                      <a:pt x="2" y="18"/>
                      <a:pt x="2" y="18"/>
                      <a:pt x="2" y="18"/>
                    </a:cubicBezTo>
                    <a:cubicBezTo>
                      <a:pt x="2" y="18"/>
                      <a:pt x="3" y="18"/>
                      <a:pt x="3" y="18"/>
                    </a:cubicBezTo>
                    <a:cubicBezTo>
                      <a:pt x="3" y="18"/>
                      <a:pt x="3" y="18"/>
                      <a:pt x="3" y="18"/>
                    </a:cubicBezTo>
                    <a:cubicBezTo>
                      <a:pt x="4" y="18"/>
                      <a:pt x="4" y="18"/>
                      <a:pt x="4" y="18"/>
                    </a:cubicBezTo>
                    <a:cubicBezTo>
                      <a:pt x="21" y="18"/>
                      <a:pt x="21" y="18"/>
                      <a:pt x="21" y="18"/>
                    </a:cubicBezTo>
                    <a:cubicBezTo>
                      <a:pt x="21" y="18"/>
                      <a:pt x="21" y="18"/>
                      <a:pt x="21" y="18"/>
                    </a:cubicBezTo>
                    <a:cubicBezTo>
                      <a:pt x="21" y="18"/>
                      <a:pt x="21" y="18"/>
                      <a:pt x="21" y="18"/>
                    </a:cubicBezTo>
                    <a:cubicBezTo>
                      <a:pt x="22" y="18"/>
                      <a:pt x="22" y="18"/>
                      <a:pt x="22" y="18"/>
                    </a:cubicBezTo>
                    <a:cubicBezTo>
                      <a:pt x="22" y="18"/>
                      <a:pt x="23" y="18"/>
                      <a:pt x="23" y="18"/>
                    </a:cubicBezTo>
                    <a:cubicBezTo>
                      <a:pt x="23" y="18"/>
                      <a:pt x="23" y="17"/>
                      <a:pt x="23" y="17"/>
                    </a:cubicBezTo>
                    <a:cubicBezTo>
                      <a:pt x="23" y="17"/>
                      <a:pt x="24" y="17"/>
                      <a:pt x="24" y="17"/>
                    </a:cubicBezTo>
                    <a:cubicBezTo>
                      <a:pt x="24" y="17"/>
                      <a:pt x="24" y="17"/>
                      <a:pt x="24" y="17"/>
                    </a:cubicBezTo>
                    <a:cubicBezTo>
                      <a:pt x="24" y="16"/>
                      <a:pt x="24" y="16"/>
                      <a:pt x="24" y="16"/>
                    </a:cubicBezTo>
                    <a:cubicBezTo>
                      <a:pt x="24" y="16"/>
                      <a:pt x="24" y="16"/>
                      <a:pt x="24" y="16"/>
                    </a:cubicBezTo>
                    <a:cubicBezTo>
                      <a:pt x="24" y="16"/>
                      <a:pt x="24" y="16"/>
                      <a:pt x="24" y="16"/>
                    </a:cubicBezTo>
                    <a:cubicBezTo>
                      <a:pt x="25" y="15"/>
                      <a:pt x="25" y="15"/>
                      <a:pt x="25" y="15"/>
                    </a:cubicBezTo>
                    <a:cubicBezTo>
                      <a:pt x="25" y="3"/>
                      <a:pt x="25" y="3"/>
                      <a:pt x="25" y="3"/>
                    </a:cubicBezTo>
                    <a:cubicBezTo>
                      <a:pt x="25" y="3"/>
                      <a:pt x="24" y="2"/>
                      <a:pt x="24" y="2"/>
                    </a:cubicBezTo>
                    <a:cubicBezTo>
                      <a:pt x="24" y="2"/>
                      <a:pt x="24" y="2"/>
                      <a:pt x="24"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6" name="Freeform 41"/>
              <p:cNvSpPr>
                <a:spLocks/>
              </p:cNvSpPr>
              <p:nvPr/>
            </p:nvSpPr>
            <p:spPr bwMode="auto">
              <a:xfrm>
                <a:off x="1338475" y="4149290"/>
                <a:ext cx="64086" cy="49470"/>
              </a:xfrm>
              <a:custGeom>
                <a:avLst/>
                <a:gdLst>
                  <a:gd name="T0" fmla="*/ 21 w 24"/>
                  <a:gd name="T1" fmla="*/ 0 h 18"/>
                  <a:gd name="T2" fmla="*/ 3 w 24"/>
                  <a:gd name="T3" fmla="*/ 0 h 18"/>
                  <a:gd name="T4" fmla="*/ 0 w 24"/>
                  <a:gd name="T5" fmla="*/ 3 h 18"/>
                  <a:gd name="T6" fmla="*/ 0 w 24"/>
                  <a:gd name="T7" fmla="*/ 14 h 18"/>
                  <a:gd name="T8" fmla="*/ 3 w 24"/>
                  <a:gd name="T9" fmla="*/ 18 h 18"/>
                  <a:gd name="T10" fmla="*/ 21 w 24"/>
                  <a:gd name="T11" fmla="*/ 18 h 18"/>
                  <a:gd name="T12" fmla="*/ 24 w 24"/>
                  <a:gd name="T13" fmla="*/ 14 h 18"/>
                  <a:gd name="T14" fmla="*/ 24 w 24"/>
                  <a:gd name="T15" fmla="*/ 3 h 18"/>
                  <a:gd name="T16" fmla="*/ 21 w 24"/>
                  <a:gd name="T1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 h="18">
                    <a:moveTo>
                      <a:pt x="21" y="0"/>
                    </a:moveTo>
                    <a:cubicBezTo>
                      <a:pt x="3" y="0"/>
                      <a:pt x="3" y="0"/>
                      <a:pt x="3" y="0"/>
                    </a:cubicBezTo>
                    <a:cubicBezTo>
                      <a:pt x="1" y="0"/>
                      <a:pt x="0" y="1"/>
                      <a:pt x="0" y="3"/>
                    </a:cubicBezTo>
                    <a:cubicBezTo>
                      <a:pt x="0" y="14"/>
                      <a:pt x="0" y="14"/>
                      <a:pt x="0" y="14"/>
                    </a:cubicBezTo>
                    <a:cubicBezTo>
                      <a:pt x="0" y="16"/>
                      <a:pt x="1" y="18"/>
                      <a:pt x="3" y="18"/>
                    </a:cubicBezTo>
                    <a:cubicBezTo>
                      <a:pt x="21" y="18"/>
                      <a:pt x="21" y="18"/>
                      <a:pt x="21" y="18"/>
                    </a:cubicBezTo>
                    <a:cubicBezTo>
                      <a:pt x="23" y="18"/>
                      <a:pt x="24" y="16"/>
                      <a:pt x="24" y="14"/>
                    </a:cubicBezTo>
                    <a:cubicBezTo>
                      <a:pt x="24" y="3"/>
                      <a:pt x="24" y="3"/>
                      <a:pt x="24" y="3"/>
                    </a:cubicBezTo>
                    <a:cubicBezTo>
                      <a:pt x="24" y="1"/>
                      <a:pt x="23" y="0"/>
                      <a:pt x="2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7" name="Freeform 42"/>
              <p:cNvSpPr>
                <a:spLocks/>
              </p:cNvSpPr>
              <p:nvPr/>
            </p:nvSpPr>
            <p:spPr bwMode="auto">
              <a:xfrm>
                <a:off x="1338475" y="4212251"/>
                <a:ext cx="64086" cy="48346"/>
              </a:xfrm>
              <a:custGeom>
                <a:avLst/>
                <a:gdLst>
                  <a:gd name="T0" fmla="*/ 21 w 24"/>
                  <a:gd name="T1" fmla="*/ 0 h 18"/>
                  <a:gd name="T2" fmla="*/ 3 w 24"/>
                  <a:gd name="T3" fmla="*/ 0 h 18"/>
                  <a:gd name="T4" fmla="*/ 0 w 24"/>
                  <a:gd name="T5" fmla="*/ 3 h 18"/>
                  <a:gd name="T6" fmla="*/ 0 w 24"/>
                  <a:gd name="T7" fmla="*/ 15 h 18"/>
                  <a:gd name="T8" fmla="*/ 3 w 24"/>
                  <a:gd name="T9" fmla="*/ 18 h 18"/>
                  <a:gd name="T10" fmla="*/ 21 w 24"/>
                  <a:gd name="T11" fmla="*/ 18 h 18"/>
                  <a:gd name="T12" fmla="*/ 24 w 24"/>
                  <a:gd name="T13" fmla="*/ 15 h 18"/>
                  <a:gd name="T14" fmla="*/ 24 w 24"/>
                  <a:gd name="T15" fmla="*/ 3 h 18"/>
                  <a:gd name="T16" fmla="*/ 21 w 24"/>
                  <a:gd name="T1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 h="18">
                    <a:moveTo>
                      <a:pt x="21" y="0"/>
                    </a:moveTo>
                    <a:cubicBezTo>
                      <a:pt x="3" y="0"/>
                      <a:pt x="3" y="0"/>
                      <a:pt x="3" y="0"/>
                    </a:cubicBezTo>
                    <a:cubicBezTo>
                      <a:pt x="1" y="0"/>
                      <a:pt x="0" y="2"/>
                      <a:pt x="0" y="3"/>
                    </a:cubicBezTo>
                    <a:cubicBezTo>
                      <a:pt x="0" y="15"/>
                      <a:pt x="0" y="15"/>
                      <a:pt x="0" y="15"/>
                    </a:cubicBezTo>
                    <a:cubicBezTo>
                      <a:pt x="0" y="17"/>
                      <a:pt x="1" y="18"/>
                      <a:pt x="3" y="18"/>
                    </a:cubicBezTo>
                    <a:cubicBezTo>
                      <a:pt x="21" y="18"/>
                      <a:pt x="21" y="18"/>
                      <a:pt x="21" y="18"/>
                    </a:cubicBezTo>
                    <a:cubicBezTo>
                      <a:pt x="23" y="18"/>
                      <a:pt x="24" y="17"/>
                      <a:pt x="24" y="15"/>
                    </a:cubicBezTo>
                    <a:cubicBezTo>
                      <a:pt x="24" y="3"/>
                      <a:pt x="24" y="3"/>
                      <a:pt x="24" y="3"/>
                    </a:cubicBezTo>
                    <a:cubicBezTo>
                      <a:pt x="24" y="2"/>
                      <a:pt x="23" y="0"/>
                      <a:pt x="2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8" name="Freeform 43"/>
              <p:cNvSpPr>
                <a:spLocks/>
              </p:cNvSpPr>
              <p:nvPr/>
            </p:nvSpPr>
            <p:spPr bwMode="auto">
              <a:xfrm>
                <a:off x="1338475" y="4081832"/>
                <a:ext cx="64086" cy="48346"/>
              </a:xfrm>
              <a:custGeom>
                <a:avLst/>
                <a:gdLst>
                  <a:gd name="T0" fmla="*/ 21 w 24"/>
                  <a:gd name="T1" fmla="*/ 0 h 18"/>
                  <a:gd name="T2" fmla="*/ 3 w 24"/>
                  <a:gd name="T3" fmla="*/ 0 h 18"/>
                  <a:gd name="T4" fmla="*/ 0 w 24"/>
                  <a:gd name="T5" fmla="*/ 3 h 18"/>
                  <a:gd name="T6" fmla="*/ 0 w 24"/>
                  <a:gd name="T7" fmla="*/ 14 h 18"/>
                  <a:gd name="T8" fmla="*/ 3 w 24"/>
                  <a:gd name="T9" fmla="*/ 18 h 18"/>
                  <a:gd name="T10" fmla="*/ 21 w 24"/>
                  <a:gd name="T11" fmla="*/ 18 h 18"/>
                  <a:gd name="T12" fmla="*/ 24 w 24"/>
                  <a:gd name="T13" fmla="*/ 14 h 18"/>
                  <a:gd name="T14" fmla="*/ 24 w 24"/>
                  <a:gd name="T15" fmla="*/ 3 h 18"/>
                  <a:gd name="T16" fmla="*/ 21 w 24"/>
                  <a:gd name="T1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 h="18">
                    <a:moveTo>
                      <a:pt x="21" y="0"/>
                    </a:moveTo>
                    <a:cubicBezTo>
                      <a:pt x="3" y="0"/>
                      <a:pt x="3" y="0"/>
                      <a:pt x="3" y="0"/>
                    </a:cubicBezTo>
                    <a:cubicBezTo>
                      <a:pt x="1" y="0"/>
                      <a:pt x="0" y="1"/>
                      <a:pt x="0" y="3"/>
                    </a:cubicBezTo>
                    <a:cubicBezTo>
                      <a:pt x="0" y="14"/>
                      <a:pt x="0" y="14"/>
                      <a:pt x="0" y="14"/>
                    </a:cubicBezTo>
                    <a:cubicBezTo>
                      <a:pt x="0" y="16"/>
                      <a:pt x="1" y="18"/>
                      <a:pt x="3" y="18"/>
                    </a:cubicBezTo>
                    <a:cubicBezTo>
                      <a:pt x="21" y="18"/>
                      <a:pt x="21" y="18"/>
                      <a:pt x="21" y="18"/>
                    </a:cubicBezTo>
                    <a:cubicBezTo>
                      <a:pt x="23" y="18"/>
                      <a:pt x="24" y="16"/>
                      <a:pt x="24" y="14"/>
                    </a:cubicBezTo>
                    <a:cubicBezTo>
                      <a:pt x="24" y="3"/>
                      <a:pt x="24" y="3"/>
                      <a:pt x="24" y="3"/>
                    </a:cubicBezTo>
                    <a:cubicBezTo>
                      <a:pt x="24" y="1"/>
                      <a:pt x="23" y="0"/>
                      <a:pt x="2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9" name="Freeform 44"/>
              <p:cNvSpPr>
                <a:spLocks/>
              </p:cNvSpPr>
              <p:nvPr/>
            </p:nvSpPr>
            <p:spPr bwMode="auto">
              <a:xfrm>
                <a:off x="1249654" y="4081832"/>
                <a:ext cx="71956" cy="48346"/>
              </a:xfrm>
              <a:custGeom>
                <a:avLst/>
                <a:gdLst>
                  <a:gd name="T0" fmla="*/ 4 w 27"/>
                  <a:gd name="T1" fmla="*/ 18 h 18"/>
                  <a:gd name="T2" fmla="*/ 5 w 27"/>
                  <a:gd name="T3" fmla="*/ 18 h 18"/>
                  <a:gd name="T4" fmla="*/ 21 w 27"/>
                  <a:gd name="T5" fmla="*/ 18 h 18"/>
                  <a:gd name="T6" fmla="*/ 23 w 27"/>
                  <a:gd name="T7" fmla="*/ 18 h 18"/>
                  <a:gd name="T8" fmla="*/ 27 w 27"/>
                  <a:gd name="T9" fmla="*/ 14 h 18"/>
                  <a:gd name="T10" fmla="*/ 27 w 27"/>
                  <a:gd name="T11" fmla="*/ 3 h 18"/>
                  <a:gd name="T12" fmla="*/ 23 w 27"/>
                  <a:gd name="T13" fmla="*/ 0 h 18"/>
                  <a:gd name="T14" fmla="*/ 21 w 27"/>
                  <a:gd name="T15" fmla="*/ 0 h 18"/>
                  <a:gd name="T16" fmla="*/ 5 w 27"/>
                  <a:gd name="T17" fmla="*/ 0 h 18"/>
                  <a:gd name="T18" fmla="*/ 4 w 27"/>
                  <a:gd name="T19" fmla="*/ 0 h 18"/>
                  <a:gd name="T20" fmla="*/ 0 w 27"/>
                  <a:gd name="T21" fmla="*/ 3 h 18"/>
                  <a:gd name="T22" fmla="*/ 0 w 27"/>
                  <a:gd name="T23" fmla="*/ 14 h 18"/>
                  <a:gd name="T24" fmla="*/ 4 w 27"/>
                  <a:gd name="T25"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18">
                    <a:moveTo>
                      <a:pt x="4" y="18"/>
                    </a:moveTo>
                    <a:cubicBezTo>
                      <a:pt x="5" y="18"/>
                      <a:pt x="5" y="18"/>
                      <a:pt x="5" y="18"/>
                    </a:cubicBezTo>
                    <a:cubicBezTo>
                      <a:pt x="21" y="18"/>
                      <a:pt x="21" y="18"/>
                      <a:pt x="21" y="18"/>
                    </a:cubicBezTo>
                    <a:cubicBezTo>
                      <a:pt x="23" y="18"/>
                      <a:pt x="23" y="18"/>
                      <a:pt x="23" y="18"/>
                    </a:cubicBezTo>
                    <a:cubicBezTo>
                      <a:pt x="25" y="18"/>
                      <a:pt x="27" y="16"/>
                      <a:pt x="27" y="14"/>
                    </a:cubicBezTo>
                    <a:cubicBezTo>
                      <a:pt x="27" y="3"/>
                      <a:pt x="27" y="3"/>
                      <a:pt x="27" y="3"/>
                    </a:cubicBezTo>
                    <a:cubicBezTo>
                      <a:pt x="27" y="1"/>
                      <a:pt x="25" y="0"/>
                      <a:pt x="23" y="0"/>
                    </a:cubicBezTo>
                    <a:cubicBezTo>
                      <a:pt x="21" y="0"/>
                      <a:pt x="21" y="0"/>
                      <a:pt x="21" y="0"/>
                    </a:cubicBezTo>
                    <a:cubicBezTo>
                      <a:pt x="5" y="0"/>
                      <a:pt x="5" y="0"/>
                      <a:pt x="5" y="0"/>
                    </a:cubicBezTo>
                    <a:cubicBezTo>
                      <a:pt x="4" y="0"/>
                      <a:pt x="4" y="0"/>
                      <a:pt x="4" y="0"/>
                    </a:cubicBezTo>
                    <a:cubicBezTo>
                      <a:pt x="2" y="0"/>
                      <a:pt x="0" y="1"/>
                      <a:pt x="0" y="3"/>
                    </a:cubicBezTo>
                    <a:cubicBezTo>
                      <a:pt x="0" y="14"/>
                      <a:pt x="0" y="14"/>
                      <a:pt x="0" y="14"/>
                    </a:cubicBezTo>
                    <a:cubicBezTo>
                      <a:pt x="0" y="16"/>
                      <a:pt x="2" y="18"/>
                      <a:pt x="4"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0" name="Freeform 45"/>
              <p:cNvSpPr>
                <a:spLocks/>
              </p:cNvSpPr>
              <p:nvPr/>
            </p:nvSpPr>
            <p:spPr bwMode="auto">
              <a:xfrm>
                <a:off x="1249654" y="4147041"/>
                <a:ext cx="71956" cy="48346"/>
              </a:xfrm>
              <a:custGeom>
                <a:avLst/>
                <a:gdLst>
                  <a:gd name="T0" fmla="*/ 5 w 27"/>
                  <a:gd name="T1" fmla="*/ 18 h 18"/>
                  <a:gd name="T2" fmla="*/ 21 w 27"/>
                  <a:gd name="T3" fmla="*/ 18 h 18"/>
                  <a:gd name="T4" fmla="*/ 23 w 27"/>
                  <a:gd name="T5" fmla="*/ 18 h 18"/>
                  <a:gd name="T6" fmla="*/ 27 w 27"/>
                  <a:gd name="T7" fmla="*/ 15 h 18"/>
                  <a:gd name="T8" fmla="*/ 27 w 27"/>
                  <a:gd name="T9" fmla="*/ 3 h 18"/>
                  <a:gd name="T10" fmla="*/ 23 w 27"/>
                  <a:gd name="T11" fmla="*/ 0 h 18"/>
                  <a:gd name="T12" fmla="*/ 21 w 27"/>
                  <a:gd name="T13" fmla="*/ 0 h 18"/>
                  <a:gd name="T14" fmla="*/ 5 w 27"/>
                  <a:gd name="T15" fmla="*/ 0 h 18"/>
                  <a:gd name="T16" fmla="*/ 4 w 27"/>
                  <a:gd name="T17" fmla="*/ 0 h 18"/>
                  <a:gd name="T18" fmla="*/ 0 w 27"/>
                  <a:gd name="T19" fmla="*/ 3 h 18"/>
                  <a:gd name="T20" fmla="*/ 0 w 27"/>
                  <a:gd name="T21" fmla="*/ 15 h 18"/>
                  <a:gd name="T22" fmla="*/ 4 w 27"/>
                  <a:gd name="T23" fmla="*/ 18 h 18"/>
                  <a:gd name="T24" fmla="*/ 5 w 27"/>
                  <a:gd name="T25"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18">
                    <a:moveTo>
                      <a:pt x="5" y="18"/>
                    </a:moveTo>
                    <a:cubicBezTo>
                      <a:pt x="21" y="18"/>
                      <a:pt x="21" y="18"/>
                      <a:pt x="21" y="18"/>
                    </a:cubicBezTo>
                    <a:cubicBezTo>
                      <a:pt x="23" y="18"/>
                      <a:pt x="23" y="18"/>
                      <a:pt x="23" y="18"/>
                    </a:cubicBezTo>
                    <a:cubicBezTo>
                      <a:pt x="25" y="18"/>
                      <a:pt x="27" y="17"/>
                      <a:pt x="27" y="15"/>
                    </a:cubicBezTo>
                    <a:cubicBezTo>
                      <a:pt x="27" y="3"/>
                      <a:pt x="27" y="3"/>
                      <a:pt x="27" y="3"/>
                    </a:cubicBezTo>
                    <a:cubicBezTo>
                      <a:pt x="27" y="1"/>
                      <a:pt x="25" y="0"/>
                      <a:pt x="23" y="0"/>
                    </a:cubicBezTo>
                    <a:cubicBezTo>
                      <a:pt x="21" y="0"/>
                      <a:pt x="21" y="0"/>
                      <a:pt x="21" y="0"/>
                    </a:cubicBezTo>
                    <a:cubicBezTo>
                      <a:pt x="5" y="0"/>
                      <a:pt x="5" y="0"/>
                      <a:pt x="5" y="0"/>
                    </a:cubicBezTo>
                    <a:cubicBezTo>
                      <a:pt x="4" y="0"/>
                      <a:pt x="4" y="0"/>
                      <a:pt x="4" y="0"/>
                    </a:cubicBezTo>
                    <a:cubicBezTo>
                      <a:pt x="2" y="0"/>
                      <a:pt x="0" y="1"/>
                      <a:pt x="0" y="3"/>
                    </a:cubicBezTo>
                    <a:cubicBezTo>
                      <a:pt x="0" y="15"/>
                      <a:pt x="0" y="15"/>
                      <a:pt x="0" y="15"/>
                    </a:cubicBezTo>
                    <a:cubicBezTo>
                      <a:pt x="0" y="17"/>
                      <a:pt x="2" y="18"/>
                      <a:pt x="4" y="18"/>
                    </a:cubicBezTo>
                    <a:lnTo>
                      <a:pt x="5"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grpSp>
        <p:grpSp>
          <p:nvGrpSpPr>
            <p:cNvPr id="38" name="Group 37"/>
            <p:cNvGrpSpPr/>
            <p:nvPr/>
          </p:nvGrpSpPr>
          <p:grpSpPr>
            <a:xfrm>
              <a:off x="1073137" y="3914309"/>
              <a:ext cx="423866" cy="413746"/>
              <a:chOff x="1073137" y="3914309"/>
              <a:chExt cx="423866" cy="413746"/>
            </a:xfrm>
            <a:grpFill/>
          </p:grpSpPr>
          <p:sp>
            <p:nvSpPr>
              <p:cNvPr id="39" name="Freeform 35"/>
              <p:cNvSpPr>
                <a:spLocks/>
              </p:cNvSpPr>
              <p:nvPr/>
            </p:nvSpPr>
            <p:spPr bwMode="auto">
              <a:xfrm>
                <a:off x="1170953" y="3914309"/>
                <a:ext cx="53967" cy="80950"/>
              </a:xfrm>
              <a:custGeom>
                <a:avLst/>
                <a:gdLst>
                  <a:gd name="T0" fmla="*/ 7 w 20"/>
                  <a:gd name="T1" fmla="*/ 30 h 30"/>
                  <a:gd name="T2" fmla="*/ 10 w 20"/>
                  <a:gd name="T3" fmla="*/ 30 h 30"/>
                  <a:gd name="T4" fmla="*/ 12 w 20"/>
                  <a:gd name="T5" fmla="*/ 30 h 30"/>
                  <a:gd name="T6" fmla="*/ 20 w 20"/>
                  <a:gd name="T7" fmla="*/ 23 h 30"/>
                  <a:gd name="T8" fmla="*/ 20 w 20"/>
                  <a:gd name="T9" fmla="*/ 7 h 30"/>
                  <a:gd name="T10" fmla="*/ 13 w 20"/>
                  <a:gd name="T11" fmla="*/ 0 h 30"/>
                  <a:gd name="T12" fmla="*/ 11 w 20"/>
                  <a:gd name="T13" fmla="*/ 0 h 30"/>
                  <a:gd name="T14" fmla="*/ 8 w 20"/>
                  <a:gd name="T15" fmla="*/ 0 h 30"/>
                  <a:gd name="T16" fmla="*/ 0 w 20"/>
                  <a:gd name="T17" fmla="*/ 7 h 30"/>
                  <a:gd name="T18" fmla="*/ 0 w 20"/>
                  <a:gd name="T19" fmla="*/ 23 h 30"/>
                  <a:gd name="T20" fmla="*/ 7 w 20"/>
                  <a:gd name="T21" fmla="*/ 3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 h="30">
                    <a:moveTo>
                      <a:pt x="7" y="30"/>
                    </a:moveTo>
                    <a:cubicBezTo>
                      <a:pt x="8" y="30"/>
                      <a:pt x="9" y="30"/>
                      <a:pt x="10" y="30"/>
                    </a:cubicBezTo>
                    <a:cubicBezTo>
                      <a:pt x="12" y="30"/>
                      <a:pt x="12" y="30"/>
                      <a:pt x="12" y="30"/>
                    </a:cubicBezTo>
                    <a:cubicBezTo>
                      <a:pt x="16" y="30"/>
                      <a:pt x="20" y="27"/>
                      <a:pt x="20" y="23"/>
                    </a:cubicBezTo>
                    <a:cubicBezTo>
                      <a:pt x="20" y="7"/>
                      <a:pt x="20" y="7"/>
                      <a:pt x="20" y="7"/>
                    </a:cubicBezTo>
                    <a:cubicBezTo>
                      <a:pt x="20" y="3"/>
                      <a:pt x="17" y="0"/>
                      <a:pt x="13" y="0"/>
                    </a:cubicBezTo>
                    <a:cubicBezTo>
                      <a:pt x="12" y="0"/>
                      <a:pt x="11" y="0"/>
                      <a:pt x="11" y="0"/>
                    </a:cubicBezTo>
                    <a:cubicBezTo>
                      <a:pt x="8" y="0"/>
                      <a:pt x="8" y="0"/>
                      <a:pt x="8" y="0"/>
                    </a:cubicBezTo>
                    <a:cubicBezTo>
                      <a:pt x="4" y="0"/>
                      <a:pt x="0" y="3"/>
                      <a:pt x="0" y="7"/>
                    </a:cubicBezTo>
                    <a:cubicBezTo>
                      <a:pt x="0" y="23"/>
                      <a:pt x="0" y="23"/>
                      <a:pt x="0" y="23"/>
                    </a:cubicBezTo>
                    <a:cubicBezTo>
                      <a:pt x="0" y="26"/>
                      <a:pt x="3" y="30"/>
                      <a:pt x="7" y="30"/>
                    </a:cubicBezTo>
                    <a:close/>
                  </a:path>
                </a:pathLst>
              </a:custGeom>
              <a:solidFill>
                <a:srgbClr val="013A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0" name="Freeform 36"/>
              <p:cNvSpPr>
                <a:spLocks/>
              </p:cNvSpPr>
              <p:nvPr/>
            </p:nvSpPr>
            <p:spPr bwMode="auto">
              <a:xfrm>
                <a:off x="1346345" y="3914309"/>
                <a:ext cx="51718" cy="80950"/>
              </a:xfrm>
              <a:custGeom>
                <a:avLst/>
                <a:gdLst>
                  <a:gd name="T0" fmla="*/ 8 w 19"/>
                  <a:gd name="T1" fmla="*/ 30 h 30"/>
                  <a:gd name="T2" fmla="*/ 10 w 19"/>
                  <a:gd name="T3" fmla="*/ 30 h 30"/>
                  <a:gd name="T4" fmla="*/ 12 w 19"/>
                  <a:gd name="T5" fmla="*/ 30 h 30"/>
                  <a:gd name="T6" fmla="*/ 19 w 19"/>
                  <a:gd name="T7" fmla="*/ 23 h 30"/>
                  <a:gd name="T8" fmla="*/ 19 w 19"/>
                  <a:gd name="T9" fmla="*/ 7 h 30"/>
                  <a:gd name="T10" fmla="*/ 12 w 19"/>
                  <a:gd name="T11" fmla="*/ 0 h 30"/>
                  <a:gd name="T12" fmla="*/ 9 w 19"/>
                  <a:gd name="T13" fmla="*/ 0 h 30"/>
                  <a:gd name="T14" fmla="*/ 7 w 19"/>
                  <a:gd name="T15" fmla="*/ 0 h 30"/>
                  <a:gd name="T16" fmla="*/ 0 w 19"/>
                  <a:gd name="T17" fmla="*/ 7 h 30"/>
                  <a:gd name="T18" fmla="*/ 0 w 19"/>
                  <a:gd name="T19" fmla="*/ 23 h 30"/>
                  <a:gd name="T20" fmla="*/ 8 w 19"/>
                  <a:gd name="T21" fmla="*/ 3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 h="30">
                    <a:moveTo>
                      <a:pt x="8" y="30"/>
                    </a:moveTo>
                    <a:cubicBezTo>
                      <a:pt x="10" y="30"/>
                      <a:pt x="10" y="30"/>
                      <a:pt x="10" y="30"/>
                    </a:cubicBezTo>
                    <a:cubicBezTo>
                      <a:pt x="11" y="30"/>
                      <a:pt x="12" y="30"/>
                      <a:pt x="12" y="30"/>
                    </a:cubicBezTo>
                    <a:cubicBezTo>
                      <a:pt x="16" y="30"/>
                      <a:pt x="19" y="26"/>
                      <a:pt x="19" y="23"/>
                    </a:cubicBezTo>
                    <a:cubicBezTo>
                      <a:pt x="19" y="7"/>
                      <a:pt x="19" y="7"/>
                      <a:pt x="19" y="7"/>
                    </a:cubicBezTo>
                    <a:cubicBezTo>
                      <a:pt x="19" y="3"/>
                      <a:pt x="16" y="0"/>
                      <a:pt x="12" y="0"/>
                    </a:cubicBezTo>
                    <a:cubicBezTo>
                      <a:pt x="9" y="0"/>
                      <a:pt x="9" y="0"/>
                      <a:pt x="9" y="0"/>
                    </a:cubicBezTo>
                    <a:cubicBezTo>
                      <a:pt x="8" y="0"/>
                      <a:pt x="8" y="0"/>
                      <a:pt x="7" y="0"/>
                    </a:cubicBezTo>
                    <a:cubicBezTo>
                      <a:pt x="3" y="0"/>
                      <a:pt x="0" y="3"/>
                      <a:pt x="0" y="7"/>
                    </a:cubicBezTo>
                    <a:cubicBezTo>
                      <a:pt x="0" y="23"/>
                      <a:pt x="0" y="23"/>
                      <a:pt x="0" y="23"/>
                    </a:cubicBezTo>
                    <a:cubicBezTo>
                      <a:pt x="0" y="27"/>
                      <a:pt x="3" y="30"/>
                      <a:pt x="8" y="30"/>
                    </a:cubicBezTo>
                    <a:close/>
                  </a:path>
                </a:pathLst>
              </a:custGeom>
              <a:solidFill>
                <a:srgbClr val="013A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1" name="Freeform 46"/>
              <p:cNvSpPr>
                <a:spLocks noEditPoints="1"/>
              </p:cNvSpPr>
              <p:nvPr/>
            </p:nvSpPr>
            <p:spPr bwMode="auto">
              <a:xfrm>
                <a:off x="1073137" y="3957033"/>
                <a:ext cx="423866" cy="371022"/>
              </a:xfrm>
              <a:custGeom>
                <a:avLst/>
                <a:gdLst>
                  <a:gd name="T0" fmla="*/ 138 w 157"/>
                  <a:gd name="T1" fmla="*/ 0 h 137"/>
                  <a:gd name="T2" fmla="*/ 126 w 157"/>
                  <a:gd name="T3" fmla="*/ 0 h 137"/>
                  <a:gd name="T4" fmla="*/ 125 w 157"/>
                  <a:gd name="T5" fmla="*/ 0 h 137"/>
                  <a:gd name="T6" fmla="*/ 125 w 157"/>
                  <a:gd name="T7" fmla="*/ 8 h 137"/>
                  <a:gd name="T8" fmla="*/ 112 w 157"/>
                  <a:gd name="T9" fmla="*/ 20 h 137"/>
                  <a:gd name="T10" fmla="*/ 107 w 157"/>
                  <a:gd name="T11" fmla="*/ 20 h 137"/>
                  <a:gd name="T12" fmla="*/ 95 w 157"/>
                  <a:gd name="T13" fmla="*/ 8 h 137"/>
                  <a:gd name="T14" fmla="*/ 95 w 157"/>
                  <a:gd name="T15" fmla="*/ 0 h 137"/>
                  <a:gd name="T16" fmla="*/ 94 w 157"/>
                  <a:gd name="T17" fmla="*/ 0 h 137"/>
                  <a:gd name="T18" fmla="*/ 63 w 157"/>
                  <a:gd name="T19" fmla="*/ 0 h 137"/>
                  <a:gd name="T20" fmla="*/ 61 w 157"/>
                  <a:gd name="T21" fmla="*/ 0 h 137"/>
                  <a:gd name="T22" fmla="*/ 61 w 157"/>
                  <a:gd name="T23" fmla="*/ 8 h 137"/>
                  <a:gd name="T24" fmla="*/ 49 w 157"/>
                  <a:gd name="T25" fmla="*/ 20 h 137"/>
                  <a:gd name="T26" fmla="*/ 45 w 157"/>
                  <a:gd name="T27" fmla="*/ 20 h 137"/>
                  <a:gd name="T28" fmla="*/ 31 w 157"/>
                  <a:gd name="T29" fmla="*/ 8 h 137"/>
                  <a:gd name="T30" fmla="*/ 31 w 157"/>
                  <a:gd name="T31" fmla="*/ 0 h 137"/>
                  <a:gd name="T32" fmla="*/ 30 w 157"/>
                  <a:gd name="T33" fmla="*/ 0 h 137"/>
                  <a:gd name="T34" fmla="*/ 18 w 157"/>
                  <a:gd name="T35" fmla="*/ 0 h 137"/>
                  <a:gd name="T36" fmla="*/ 0 w 157"/>
                  <a:gd name="T37" fmla="*/ 19 h 137"/>
                  <a:gd name="T38" fmla="*/ 0 w 157"/>
                  <a:gd name="T39" fmla="*/ 62 h 137"/>
                  <a:gd name="T40" fmla="*/ 0 w 157"/>
                  <a:gd name="T41" fmla="*/ 119 h 137"/>
                  <a:gd name="T42" fmla="*/ 18 w 157"/>
                  <a:gd name="T43" fmla="*/ 137 h 137"/>
                  <a:gd name="T44" fmla="*/ 50 w 157"/>
                  <a:gd name="T45" fmla="*/ 137 h 137"/>
                  <a:gd name="T46" fmla="*/ 107 w 157"/>
                  <a:gd name="T47" fmla="*/ 137 h 137"/>
                  <a:gd name="T48" fmla="*/ 138 w 157"/>
                  <a:gd name="T49" fmla="*/ 137 h 137"/>
                  <a:gd name="T50" fmla="*/ 157 w 157"/>
                  <a:gd name="T51" fmla="*/ 119 h 137"/>
                  <a:gd name="T52" fmla="*/ 157 w 157"/>
                  <a:gd name="T53" fmla="*/ 62 h 137"/>
                  <a:gd name="T54" fmla="*/ 157 w 157"/>
                  <a:gd name="T55" fmla="*/ 19 h 137"/>
                  <a:gd name="T56" fmla="*/ 138 w 157"/>
                  <a:gd name="T57" fmla="*/ 0 h 137"/>
                  <a:gd name="T58" fmla="*/ 144 w 157"/>
                  <a:gd name="T59" fmla="*/ 111 h 137"/>
                  <a:gd name="T60" fmla="*/ 139 w 157"/>
                  <a:gd name="T61" fmla="*/ 120 h 137"/>
                  <a:gd name="T62" fmla="*/ 131 w 157"/>
                  <a:gd name="T63" fmla="*/ 123 h 137"/>
                  <a:gd name="T64" fmla="*/ 96 w 157"/>
                  <a:gd name="T65" fmla="*/ 123 h 137"/>
                  <a:gd name="T66" fmla="*/ 61 w 157"/>
                  <a:gd name="T67" fmla="*/ 123 h 137"/>
                  <a:gd name="T68" fmla="*/ 25 w 157"/>
                  <a:gd name="T69" fmla="*/ 123 h 137"/>
                  <a:gd name="T70" fmla="*/ 18 w 157"/>
                  <a:gd name="T71" fmla="*/ 120 h 137"/>
                  <a:gd name="T72" fmla="*/ 13 w 157"/>
                  <a:gd name="T73" fmla="*/ 111 h 137"/>
                  <a:gd name="T74" fmla="*/ 13 w 157"/>
                  <a:gd name="T75" fmla="*/ 58 h 137"/>
                  <a:gd name="T76" fmla="*/ 13 w 157"/>
                  <a:gd name="T77" fmla="*/ 42 h 137"/>
                  <a:gd name="T78" fmla="*/ 24 w 157"/>
                  <a:gd name="T79" fmla="*/ 31 h 137"/>
                  <a:gd name="T80" fmla="*/ 133 w 157"/>
                  <a:gd name="T81" fmla="*/ 31 h 137"/>
                  <a:gd name="T82" fmla="*/ 144 w 157"/>
                  <a:gd name="T83" fmla="*/ 42 h 137"/>
                  <a:gd name="T84" fmla="*/ 144 w 157"/>
                  <a:gd name="T85" fmla="*/ 111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57" h="137">
                    <a:moveTo>
                      <a:pt x="138" y="0"/>
                    </a:moveTo>
                    <a:cubicBezTo>
                      <a:pt x="126" y="0"/>
                      <a:pt x="126" y="0"/>
                      <a:pt x="126" y="0"/>
                    </a:cubicBezTo>
                    <a:cubicBezTo>
                      <a:pt x="125" y="0"/>
                      <a:pt x="125" y="0"/>
                      <a:pt x="125" y="0"/>
                    </a:cubicBezTo>
                    <a:cubicBezTo>
                      <a:pt x="125" y="8"/>
                      <a:pt x="125" y="8"/>
                      <a:pt x="125" y="8"/>
                    </a:cubicBezTo>
                    <a:cubicBezTo>
                      <a:pt x="125" y="15"/>
                      <a:pt x="119" y="20"/>
                      <a:pt x="112" y="20"/>
                    </a:cubicBezTo>
                    <a:cubicBezTo>
                      <a:pt x="107" y="20"/>
                      <a:pt x="107" y="20"/>
                      <a:pt x="107" y="20"/>
                    </a:cubicBezTo>
                    <a:cubicBezTo>
                      <a:pt x="101" y="20"/>
                      <a:pt x="95" y="15"/>
                      <a:pt x="95" y="8"/>
                    </a:cubicBezTo>
                    <a:cubicBezTo>
                      <a:pt x="95" y="0"/>
                      <a:pt x="95" y="0"/>
                      <a:pt x="95" y="0"/>
                    </a:cubicBezTo>
                    <a:cubicBezTo>
                      <a:pt x="94" y="0"/>
                      <a:pt x="94" y="0"/>
                      <a:pt x="94" y="0"/>
                    </a:cubicBezTo>
                    <a:cubicBezTo>
                      <a:pt x="63" y="0"/>
                      <a:pt x="63" y="0"/>
                      <a:pt x="63" y="0"/>
                    </a:cubicBezTo>
                    <a:cubicBezTo>
                      <a:pt x="61" y="0"/>
                      <a:pt x="61" y="0"/>
                      <a:pt x="61" y="0"/>
                    </a:cubicBezTo>
                    <a:cubicBezTo>
                      <a:pt x="61" y="8"/>
                      <a:pt x="61" y="8"/>
                      <a:pt x="61" y="8"/>
                    </a:cubicBezTo>
                    <a:cubicBezTo>
                      <a:pt x="61" y="15"/>
                      <a:pt x="56" y="20"/>
                      <a:pt x="49" y="20"/>
                    </a:cubicBezTo>
                    <a:cubicBezTo>
                      <a:pt x="45" y="20"/>
                      <a:pt x="45" y="20"/>
                      <a:pt x="45" y="20"/>
                    </a:cubicBezTo>
                    <a:cubicBezTo>
                      <a:pt x="37" y="20"/>
                      <a:pt x="31" y="15"/>
                      <a:pt x="31" y="8"/>
                    </a:cubicBezTo>
                    <a:cubicBezTo>
                      <a:pt x="31" y="0"/>
                      <a:pt x="31" y="0"/>
                      <a:pt x="31" y="0"/>
                    </a:cubicBezTo>
                    <a:cubicBezTo>
                      <a:pt x="30" y="0"/>
                      <a:pt x="30" y="0"/>
                      <a:pt x="30" y="0"/>
                    </a:cubicBezTo>
                    <a:cubicBezTo>
                      <a:pt x="18" y="0"/>
                      <a:pt x="18" y="0"/>
                      <a:pt x="18" y="0"/>
                    </a:cubicBezTo>
                    <a:cubicBezTo>
                      <a:pt x="8" y="0"/>
                      <a:pt x="0" y="9"/>
                      <a:pt x="0" y="19"/>
                    </a:cubicBezTo>
                    <a:cubicBezTo>
                      <a:pt x="0" y="62"/>
                      <a:pt x="0" y="62"/>
                      <a:pt x="0" y="62"/>
                    </a:cubicBezTo>
                    <a:cubicBezTo>
                      <a:pt x="0" y="119"/>
                      <a:pt x="0" y="119"/>
                      <a:pt x="0" y="119"/>
                    </a:cubicBezTo>
                    <a:cubicBezTo>
                      <a:pt x="0" y="129"/>
                      <a:pt x="8" y="137"/>
                      <a:pt x="18" y="137"/>
                    </a:cubicBezTo>
                    <a:cubicBezTo>
                      <a:pt x="50" y="137"/>
                      <a:pt x="50" y="137"/>
                      <a:pt x="50" y="137"/>
                    </a:cubicBezTo>
                    <a:cubicBezTo>
                      <a:pt x="107" y="137"/>
                      <a:pt x="107" y="137"/>
                      <a:pt x="107" y="137"/>
                    </a:cubicBezTo>
                    <a:cubicBezTo>
                      <a:pt x="138" y="137"/>
                      <a:pt x="138" y="137"/>
                      <a:pt x="138" y="137"/>
                    </a:cubicBezTo>
                    <a:cubicBezTo>
                      <a:pt x="149" y="137"/>
                      <a:pt x="157" y="129"/>
                      <a:pt x="157" y="119"/>
                    </a:cubicBezTo>
                    <a:cubicBezTo>
                      <a:pt x="157" y="62"/>
                      <a:pt x="157" y="62"/>
                      <a:pt x="157" y="62"/>
                    </a:cubicBezTo>
                    <a:cubicBezTo>
                      <a:pt x="157" y="19"/>
                      <a:pt x="157" y="19"/>
                      <a:pt x="157" y="19"/>
                    </a:cubicBezTo>
                    <a:cubicBezTo>
                      <a:pt x="157" y="9"/>
                      <a:pt x="149" y="0"/>
                      <a:pt x="138" y="0"/>
                    </a:cubicBezTo>
                    <a:close/>
                    <a:moveTo>
                      <a:pt x="144" y="111"/>
                    </a:moveTo>
                    <a:cubicBezTo>
                      <a:pt x="144" y="115"/>
                      <a:pt x="142" y="118"/>
                      <a:pt x="139" y="120"/>
                    </a:cubicBezTo>
                    <a:cubicBezTo>
                      <a:pt x="137" y="122"/>
                      <a:pt x="134" y="123"/>
                      <a:pt x="131" y="123"/>
                    </a:cubicBezTo>
                    <a:cubicBezTo>
                      <a:pt x="96" y="123"/>
                      <a:pt x="96" y="123"/>
                      <a:pt x="96" y="123"/>
                    </a:cubicBezTo>
                    <a:cubicBezTo>
                      <a:pt x="61" y="123"/>
                      <a:pt x="61" y="123"/>
                      <a:pt x="61" y="123"/>
                    </a:cubicBezTo>
                    <a:cubicBezTo>
                      <a:pt x="25" y="123"/>
                      <a:pt x="25" y="123"/>
                      <a:pt x="25" y="123"/>
                    </a:cubicBezTo>
                    <a:cubicBezTo>
                      <a:pt x="23" y="123"/>
                      <a:pt x="20" y="122"/>
                      <a:pt x="18" y="120"/>
                    </a:cubicBezTo>
                    <a:cubicBezTo>
                      <a:pt x="15" y="118"/>
                      <a:pt x="13" y="115"/>
                      <a:pt x="13" y="111"/>
                    </a:cubicBezTo>
                    <a:cubicBezTo>
                      <a:pt x="13" y="58"/>
                      <a:pt x="13" y="58"/>
                      <a:pt x="13" y="58"/>
                    </a:cubicBezTo>
                    <a:cubicBezTo>
                      <a:pt x="13" y="42"/>
                      <a:pt x="13" y="42"/>
                      <a:pt x="13" y="42"/>
                    </a:cubicBezTo>
                    <a:cubicBezTo>
                      <a:pt x="13" y="36"/>
                      <a:pt x="18" y="31"/>
                      <a:pt x="24" y="31"/>
                    </a:cubicBezTo>
                    <a:cubicBezTo>
                      <a:pt x="133" y="31"/>
                      <a:pt x="133" y="31"/>
                      <a:pt x="133" y="31"/>
                    </a:cubicBezTo>
                    <a:cubicBezTo>
                      <a:pt x="139" y="31"/>
                      <a:pt x="144" y="36"/>
                      <a:pt x="144" y="42"/>
                    </a:cubicBezTo>
                    <a:lnTo>
                      <a:pt x="144" y="111"/>
                    </a:lnTo>
                    <a:close/>
                  </a:path>
                </a:pathLst>
              </a:custGeom>
              <a:solidFill>
                <a:srgbClr val="013A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grpSp>
      </p:grpSp>
      <p:sp>
        <p:nvSpPr>
          <p:cNvPr id="51" name="Freeform 5"/>
          <p:cNvSpPr>
            <a:spLocks/>
          </p:cNvSpPr>
          <p:nvPr/>
        </p:nvSpPr>
        <p:spPr bwMode="auto">
          <a:xfrm flipH="1" flipV="1">
            <a:off x="3447689" y="-20172"/>
            <a:ext cx="4879202" cy="5741346"/>
          </a:xfrm>
          <a:custGeom>
            <a:avLst/>
            <a:gdLst>
              <a:gd name="T0" fmla="*/ 3752 w 3752"/>
              <a:gd name="T1" fmla="*/ 4345 h 4345"/>
              <a:gd name="T2" fmla="*/ 0 w 3752"/>
              <a:gd name="T3" fmla="*/ 4345 h 4345"/>
              <a:gd name="T4" fmla="*/ 1094 w 3752"/>
              <a:gd name="T5" fmla="*/ 0 h 4345"/>
              <a:gd name="T6" fmla="*/ 3752 w 3752"/>
              <a:gd name="T7" fmla="*/ 0 h 4345"/>
              <a:gd name="T8" fmla="*/ 3752 w 3752"/>
              <a:gd name="T9" fmla="*/ 4345 h 4345"/>
              <a:gd name="connsiteX0" fmla="*/ 7771 w 10000"/>
              <a:gd name="connsiteY0" fmla="*/ 10000 h 10000"/>
              <a:gd name="connsiteX1" fmla="*/ 0 w 10000"/>
              <a:gd name="connsiteY1" fmla="*/ 10000 h 10000"/>
              <a:gd name="connsiteX2" fmla="*/ 2916 w 10000"/>
              <a:gd name="connsiteY2" fmla="*/ 0 h 10000"/>
              <a:gd name="connsiteX3" fmla="*/ 10000 w 10000"/>
              <a:gd name="connsiteY3" fmla="*/ 0 h 10000"/>
              <a:gd name="connsiteX4" fmla="*/ 7771 w 10000"/>
              <a:gd name="connsiteY4" fmla="*/ 10000 h 10000"/>
              <a:gd name="connsiteX0" fmla="*/ 7771 w 8754"/>
              <a:gd name="connsiteY0" fmla="*/ 10000 h 10000"/>
              <a:gd name="connsiteX1" fmla="*/ 0 w 8754"/>
              <a:gd name="connsiteY1" fmla="*/ 10000 h 10000"/>
              <a:gd name="connsiteX2" fmla="*/ 2916 w 8754"/>
              <a:gd name="connsiteY2" fmla="*/ 0 h 10000"/>
              <a:gd name="connsiteX3" fmla="*/ 8754 w 8754"/>
              <a:gd name="connsiteY3" fmla="*/ 11 h 10000"/>
              <a:gd name="connsiteX4" fmla="*/ 7771 w 8754"/>
              <a:gd name="connsiteY4" fmla="*/ 1000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54" h="10000">
                <a:moveTo>
                  <a:pt x="7771" y="10000"/>
                </a:moveTo>
                <a:lnTo>
                  <a:pt x="0" y="10000"/>
                </a:lnTo>
                <a:lnTo>
                  <a:pt x="2916" y="0"/>
                </a:lnTo>
                <a:lnTo>
                  <a:pt x="8754" y="11"/>
                </a:lnTo>
                <a:lnTo>
                  <a:pt x="7771" y="100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sp>
        <p:nvSpPr>
          <p:cNvPr id="105" name="Content Placeholder 1"/>
          <p:cNvSpPr txBox="1">
            <a:spLocks/>
          </p:cNvSpPr>
          <p:nvPr/>
        </p:nvSpPr>
        <p:spPr bwMode="auto">
          <a:xfrm>
            <a:off x="418381" y="1248584"/>
            <a:ext cx="6457529" cy="240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45720" rIns="91440" bIns="45720" numCol="1" anchor="t" anchorCtr="0" compatLnSpc="1">
            <a:prstTxWarp prst="textNoShape">
              <a:avLst/>
            </a:prstTxWarp>
          </a:bodyPr>
          <a:lstStyle>
            <a:lvl1pPr marL="0" indent="0" algn="l" rtl="0" eaLnBrk="1" fontAlgn="base" hangingPunct="1">
              <a:lnSpc>
                <a:spcPct val="100000"/>
              </a:lnSpc>
              <a:spcBef>
                <a:spcPct val="20000"/>
              </a:spcBef>
              <a:spcAft>
                <a:spcPct val="0"/>
              </a:spcAft>
              <a:buClr>
                <a:schemeClr val="accent1"/>
              </a:buClr>
              <a:buNone/>
              <a:defRPr sz="2000">
                <a:solidFill>
                  <a:schemeClr val="tx1"/>
                </a:solidFill>
                <a:latin typeface="+mn-lt"/>
                <a:ea typeface="+mn-ea"/>
                <a:cs typeface="+mn-cs"/>
              </a:defRPr>
            </a:lvl1pPr>
            <a:lvl2pPr marL="400046" indent="-204786" algn="l" rtl="0" eaLnBrk="1" fontAlgn="base" hangingPunct="1">
              <a:lnSpc>
                <a:spcPct val="100000"/>
              </a:lnSpc>
              <a:spcBef>
                <a:spcPct val="20000"/>
              </a:spcBef>
              <a:spcAft>
                <a:spcPct val="0"/>
              </a:spcAft>
              <a:buClr>
                <a:schemeClr val="accent1"/>
              </a:buClr>
              <a:buFont typeface="Arial" charset="0"/>
              <a:buChar char="–"/>
              <a:defRPr>
                <a:solidFill>
                  <a:schemeClr val="tx1"/>
                </a:solidFill>
                <a:latin typeface="+mn-lt"/>
              </a:defRPr>
            </a:lvl2pPr>
            <a:lvl3pPr marL="606419" indent="-171448" algn="l" rtl="0" eaLnBrk="1" fontAlgn="base" hangingPunct="1">
              <a:lnSpc>
                <a:spcPct val="100000"/>
              </a:lnSpc>
              <a:spcBef>
                <a:spcPct val="20000"/>
              </a:spcBef>
              <a:spcAft>
                <a:spcPct val="0"/>
              </a:spcAft>
              <a:buClr>
                <a:schemeClr val="accent1"/>
              </a:buClr>
              <a:buChar char="•"/>
              <a:defRPr sz="1600">
                <a:solidFill>
                  <a:schemeClr val="tx1"/>
                </a:solidFill>
                <a:latin typeface="+mn-lt"/>
              </a:defRPr>
            </a:lvl3pPr>
            <a:lvl4pPr marL="823905" indent="-207961" algn="l" rtl="0" eaLnBrk="1" fontAlgn="base" hangingPunct="1">
              <a:lnSpc>
                <a:spcPct val="100000"/>
              </a:lnSpc>
              <a:spcBef>
                <a:spcPct val="20000"/>
              </a:spcBef>
              <a:spcAft>
                <a:spcPct val="0"/>
              </a:spcAft>
              <a:buClr>
                <a:schemeClr val="accent1"/>
              </a:buClr>
              <a:buFont typeface="Arial" charset="0"/>
              <a:buChar char="–"/>
              <a:defRPr sz="1400">
                <a:solidFill>
                  <a:schemeClr val="tx1"/>
                </a:solidFill>
                <a:latin typeface="+mn-lt"/>
              </a:defRPr>
            </a:lvl4pPr>
            <a:lvl5pPr marL="1031864" indent="-190499" algn="l" rtl="0" eaLnBrk="1" fontAlgn="base" hangingPunct="1">
              <a:lnSpc>
                <a:spcPct val="100000"/>
              </a:lnSpc>
              <a:spcBef>
                <a:spcPct val="20000"/>
              </a:spcBef>
              <a:spcAft>
                <a:spcPct val="0"/>
              </a:spcAft>
              <a:buClr>
                <a:schemeClr val="accent1"/>
              </a:buClr>
              <a:buFont typeface="Arial" charset="0"/>
              <a:buChar char="»"/>
              <a:defRPr sz="1400">
                <a:solidFill>
                  <a:schemeClr val="tx1"/>
                </a:solidFill>
                <a:latin typeface="+mn-lt"/>
              </a:defRPr>
            </a:lvl5pPr>
            <a:lvl6pPr marL="1489060" indent="-190499" algn="l" rtl="0" eaLnBrk="1" fontAlgn="base" hangingPunct="1">
              <a:lnSpc>
                <a:spcPct val="95000"/>
              </a:lnSpc>
              <a:spcBef>
                <a:spcPct val="20000"/>
              </a:spcBef>
              <a:spcAft>
                <a:spcPct val="0"/>
              </a:spcAft>
              <a:buClr>
                <a:schemeClr val="accent1"/>
              </a:buClr>
              <a:buFont typeface="Arial" pitchFamily="34" charset="0"/>
              <a:buChar char="»"/>
              <a:defRPr sz="1400">
                <a:solidFill>
                  <a:schemeClr val="tx1"/>
                </a:solidFill>
                <a:latin typeface="+mn-lt"/>
              </a:defRPr>
            </a:lvl6pPr>
            <a:lvl7pPr marL="1946255" indent="-190499" algn="l" rtl="0" eaLnBrk="1" fontAlgn="base" hangingPunct="1">
              <a:lnSpc>
                <a:spcPct val="95000"/>
              </a:lnSpc>
              <a:spcBef>
                <a:spcPct val="20000"/>
              </a:spcBef>
              <a:spcAft>
                <a:spcPct val="0"/>
              </a:spcAft>
              <a:buClr>
                <a:schemeClr val="accent1"/>
              </a:buClr>
              <a:buFont typeface="Arial" pitchFamily="34" charset="0"/>
              <a:buChar char="»"/>
              <a:defRPr sz="1400">
                <a:solidFill>
                  <a:schemeClr val="tx1"/>
                </a:solidFill>
                <a:latin typeface="+mn-lt"/>
              </a:defRPr>
            </a:lvl7pPr>
            <a:lvl8pPr marL="2403451" indent="-190499" algn="l" rtl="0" eaLnBrk="1" fontAlgn="base" hangingPunct="1">
              <a:lnSpc>
                <a:spcPct val="95000"/>
              </a:lnSpc>
              <a:spcBef>
                <a:spcPct val="20000"/>
              </a:spcBef>
              <a:spcAft>
                <a:spcPct val="0"/>
              </a:spcAft>
              <a:buClr>
                <a:schemeClr val="accent1"/>
              </a:buClr>
              <a:buFont typeface="Arial" pitchFamily="34" charset="0"/>
              <a:buChar char="»"/>
              <a:defRPr sz="1400">
                <a:solidFill>
                  <a:schemeClr val="tx1"/>
                </a:solidFill>
                <a:latin typeface="+mn-lt"/>
              </a:defRPr>
            </a:lvl8pPr>
            <a:lvl9pPr marL="2860646" indent="-190499" algn="l" rtl="0" eaLnBrk="1" fontAlgn="base" hangingPunct="1">
              <a:lnSpc>
                <a:spcPct val="95000"/>
              </a:lnSpc>
              <a:spcBef>
                <a:spcPct val="20000"/>
              </a:spcBef>
              <a:spcAft>
                <a:spcPct val="0"/>
              </a:spcAft>
              <a:buClr>
                <a:schemeClr val="accent1"/>
              </a:buClr>
              <a:buFont typeface="Arial" pitchFamily="34" charset="0"/>
              <a:buChar char="»"/>
              <a:defRPr sz="1400">
                <a:solidFill>
                  <a:schemeClr val="tx1"/>
                </a:solidFill>
                <a:latin typeface="+mn-lt"/>
              </a:defRPr>
            </a:lvl9pPr>
          </a:lstStyle>
          <a:p>
            <a:pPr eaLnBrk="0" hangingPunct="0">
              <a:spcBef>
                <a:spcPts val="0"/>
              </a:spcBef>
              <a:spcAft>
                <a:spcPts val="1800"/>
              </a:spcAft>
            </a:pPr>
            <a:r>
              <a:rPr lang="en-US" kern="0" dirty="0">
                <a:solidFill>
                  <a:schemeClr val="bg1"/>
                </a:solidFill>
                <a:cs typeface="Arial" charset="0"/>
              </a:rPr>
              <a:t>Anyone can start receiving benefits as early as age 62 </a:t>
            </a:r>
          </a:p>
          <a:p>
            <a:pPr eaLnBrk="0" hangingPunct="0">
              <a:spcBef>
                <a:spcPts val="0"/>
              </a:spcBef>
              <a:spcAft>
                <a:spcPts val="1800"/>
              </a:spcAft>
            </a:pPr>
            <a:r>
              <a:rPr lang="en-US" kern="0" dirty="0">
                <a:solidFill>
                  <a:schemeClr val="bg1"/>
                </a:solidFill>
                <a:cs typeface="Arial" charset="0"/>
              </a:rPr>
              <a:t>But if you start before your full retirement age, </a:t>
            </a:r>
            <a:br>
              <a:rPr lang="en-US" kern="0" dirty="0">
                <a:solidFill>
                  <a:schemeClr val="bg1"/>
                </a:solidFill>
                <a:cs typeface="Arial" charset="0"/>
              </a:rPr>
            </a:br>
            <a:r>
              <a:rPr lang="en-US" kern="0" dirty="0">
                <a:solidFill>
                  <a:schemeClr val="bg1"/>
                </a:solidFill>
                <a:cs typeface="Arial" charset="0"/>
              </a:rPr>
              <a:t>your benefit will be reduced</a:t>
            </a:r>
          </a:p>
          <a:p>
            <a:pPr eaLnBrk="0" hangingPunct="0">
              <a:spcBef>
                <a:spcPts val="0"/>
              </a:spcBef>
              <a:spcAft>
                <a:spcPts val="1800"/>
              </a:spcAft>
            </a:pPr>
            <a:r>
              <a:rPr lang="en-US" kern="0" dirty="0">
                <a:solidFill>
                  <a:schemeClr val="bg1"/>
                </a:solidFill>
                <a:cs typeface="Arial" charset="0"/>
              </a:rPr>
              <a:t>And that </a:t>
            </a:r>
            <a:r>
              <a:rPr lang="en-US" b="1" kern="0" dirty="0">
                <a:solidFill>
                  <a:schemeClr val="bg1"/>
                </a:solidFill>
                <a:cs typeface="Arial" charset="0"/>
              </a:rPr>
              <a:t>reduction</a:t>
            </a:r>
            <a:r>
              <a:rPr lang="en-US" kern="0" dirty="0">
                <a:solidFill>
                  <a:schemeClr val="bg1"/>
                </a:solidFill>
                <a:cs typeface="Arial" charset="0"/>
              </a:rPr>
              <a:t> will continue for life…your </a:t>
            </a:r>
            <a:br>
              <a:rPr lang="en-US" kern="0" dirty="0">
                <a:solidFill>
                  <a:schemeClr val="bg1"/>
                </a:solidFill>
                <a:cs typeface="Arial" charset="0"/>
              </a:rPr>
            </a:br>
            <a:r>
              <a:rPr lang="en-US" kern="0" dirty="0">
                <a:solidFill>
                  <a:schemeClr val="bg1"/>
                </a:solidFill>
                <a:cs typeface="Arial" charset="0"/>
              </a:rPr>
              <a:t>benefit won’t go up once you reach full retirement age</a:t>
            </a:r>
          </a:p>
          <a:p>
            <a:pPr>
              <a:spcBef>
                <a:spcPts val="0"/>
              </a:spcBef>
              <a:spcAft>
                <a:spcPts val="1800"/>
              </a:spcAft>
            </a:pPr>
            <a:endParaRPr lang="en-US" kern="0" dirty="0">
              <a:solidFill>
                <a:schemeClr val="bg1"/>
              </a:solidFill>
            </a:endParaRPr>
          </a:p>
        </p:txBody>
      </p:sp>
      <p:sp>
        <p:nvSpPr>
          <p:cNvPr id="106" name="Text Box 5"/>
          <p:cNvSpPr txBox="1">
            <a:spLocks noChangeArrowheads="1"/>
          </p:cNvSpPr>
          <p:nvPr/>
        </p:nvSpPr>
        <p:spPr bwMode="auto">
          <a:xfrm>
            <a:off x="941059" y="5309634"/>
            <a:ext cx="6531212"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tabLst>
                <a:tab pos="512763" algn="l"/>
              </a:tabLst>
              <a:defRPr sz="800">
                <a:latin typeface="Arial Narrow" panose="020B0606020202030204" pitchFamily="34" charset="0"/>
              </a:defRPr>
            </a:lvl1pPr>
            <a:lvl2pPr marL="571500">
              <a:tabLst>
                <a:tab pos="512763" algn="l"/>
              </a:tabLst>
            </a:lvl2pPr>
            <a:lvl3pPr>
              <a:tabLst>
                <a:tab pos="512763" algn="l"/>
              </a:tabLst>
            </a:lvl3pPr>
            <a:lvl4pPr>
              <a:tabLst>
                <a:tab pos="512763" algn="l"/>
              </a:tabLst>
            </a:lvl4pPr>
            <a:lvl5pPr>
              <a:tabLst>
                <a:tab pos="512763" algn="l"/>
              </a:tabLst>
            </a:lvl5pPr>
            <a:lvl6pPr fontAlgn="base">
              <a:spcBef>
                <a:spcPct val="0"/>
              </a:spcBef>
              <a:spcAft>
                <a:spcPct val="0"/>
              </a:spcAft>
              <a:tabLst>
                <a:tab pos="512763" algn="l"/>
              </a:tabLst>
            </a:lvl6pPr>
            <a:lvl7pPr fontAlgn="base">
              <a:spcBef>
                <a:spcPct val="0"/>
              </a:spcBef>
              <a:spcAft>
                <a:spcPct val="0"/>
              </a:spcAft>
              <a:tabLst>
                <a:tab pos="512763" algn="l"/>
              </a:tabLst>
            </a:lvl7pPr>
            <a:lvl8pPr fontAlgn="base">
              <a:spcBef>
                <a:spcPct val="0"/>
              </a:spcBef>
              <a:spcAft>
                <a:spcPct val="0"/>
              </a:spcAft>
              <a:tabLst>
                <a:tab pos="512763" algn="l"/>
              </a:tabLst>
            </a:lvl8pPr>
            <a:lvl9pPr fontAlgn="base">
              <a:spcBef>
                <a:spcPct val="0"/>
              </a:spcBef>
              <a:spcAft>
                <a:spcPct val="0"/>
              </a:spcAft>
              <a:tabLst>
                <a:tab pos="512763" algn="l"/>
              </a:tabLst>
            </a:lvl9pPr>
          </a:lstStyle>
          <a:p>
            <a:r>
              <a:rPr lang="en-US" dirty="0">
                <a:solidFill>
                  <a:schemeClr val="bg1"/>
                </a:solidFill>
                <a:latin typeface="Arial Narrow" panose="020B0604020202020204" pitchFamily="34" charset="0"/>
                <a:cs typeface="Arial Narrow" panose="020B0604020202020204" pitchFamily="34" charset="0"/>
              </a:rPr>
              <a:t>SOURCE | Social Security Administration, </a:t>
            </a:r>
            <a:r>
              <a:rPr lang="en-US" dirty="0">
                <a:solidFill>
                  <a:schemeClr val="bg1"/>
                </a:solidFill>
                <a:latin typeface="Arial Narrow" panose="020B0604020202020204" pitchFamily="34" charset="0"/>
                <a:cs typeface="Arial Narrow" panose="020B0604020202020204" pitchFamily="34" charset="0"/>
                <a:hlinkClick r:id="rId4">
                  <a:extLst>
                    <a:ext uri="{A12FA001-AC4F-418D-AE19-62706E023703}">
                      <ahyp:hlinkClr xmlns:ahyp="http://schemas.microsoft.com/office/drawing/2018/hyperlinkcolor" val="tx"/>
                    </a:ext>
                  </a:extLst>
                </a:hlinkClick>
              </a:rPr>
              <a:t>Starting Your Retirement Benefits Early</a:t>
            </a:r>
            <a:r>
              <a:rPr lang="en-US" dirty="0">
                <a:solidFill>
                  <a:schemeClr val="bg1"/>
                </a:solidFill>
                <a:latin typeface="Arial Narrow" panose="020B0604020202020204" pitchFamily="34" charset="0"/>
                <a:cs typeface="Arial Narrow" panose="020B0604020202020204" pitchFamily="34" charset="0"/>
              </a:rPr>
              <a:t>, undated.</a:t>
            </a:r>
          </a:p>
        </p:txBody>
      </p:sp>
      <p:cxnSp>
        <p:nvCxnSpPr>
          <p:cNvPr id="107" name="Straight Connector 106"/>
          <p:cNvCxnSpPr>
            <a:cxnSpLocks/>
          </p:cNvCxnSpPr>
          <p:nvPr/>
        </p:nvCxnSpPr>
        <p:spPr>
          <a:xfrm>
            <a:off x="419100" y="1717599"/>
            <a:ext cx="6818086"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a:cxnSpLocks/>
          </p:cNvCxnSpPr>
          <p:nvPr/>
        </p:nvCxnSpPr>
        <p:spPr>
          <a:xfrm>
            <a:off x="419100" y="2564061"/>
            <a:ext cx="6632547"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109" name="Slide Number Placeholder 2"/>
          <p:cNvSpPr>
            <a:spLocks noGrp="1"/>
          </p:cNvSpPr>
          <p:nvPr>
            <p:ph type="sldNum" sz="quarter" idx="4"/>
          </p:nvPr>
        </p:nvSpPr>
        <p:spPr>
          <a:xfrm>
            <a:off x="409780" y="5343266"/>
            <a:ext cx="217488" cy="303212"/>
          </a:xfrm>
        </p:spPr>
        <p:txBody>
          <a:bodyPr/>
          <a:lstStyle>
            <a:lvl1pPr>
              <a:defRPr lang="en-US" sz="1050" smtClean="0"/>
            </a:lvl1pPr>
          </a:lstStyle>
          <a:p>
            <a:pPr lvl="0"/>
            <a:fld id="{B086DA8C-2EC5-4397-8842-B74E3AC9ED83}" type="slidenum">
              <a:rPr lang="en-US" noProof="0" smtClean="0">
                <a:solidFill>
                  <a:schemeClr val="bg1"/>
                </a:solidFill>
              </a:rPr>
              <a:pPr lvl="0"/>
              <a:t>23</a:t>
            </a:fld>
            <a:endParaRPr lang="en-US" noProof="0" dirty="0">
              <a:solidFill>
                <a:schemeClr val="bg1"/>
              </a:solidFill>
            </a:endParaRPr>
          </a:p>
        </p:txBody>
      </p:sp>
      <p:grpSp>
        <p:nvGrpSpPr>
          <p:cNvPr id="110" name="Group 109"/>
          <p:cNvGrpSpPr/>
          <p:nvPr/>
        </p:nvGrpSpPr>
        <p:grpSpPr>
          <a:xfrm flipH="1">
            <a:off x="9144980" y="2133362"/>
            <a:ext cx="1030567" cy="3581638"/>
            <a:chOff x="-1" y="2133362"/>
            <a:chExt cx="1030567" cy="3581638"/>
          </a:xfrm>
        </p:grpSpPr>
        <p:pic>
          <p:nvPicPr>
            <p:cNvPr id="111" name="Picture 110"/>
            <p:cNvPicPr>
              <a:picLocks noChangeAspect="1"/>
            </p:cNvPicPr>
            <p:nvPr/>
          </p:nvPicPr>
          <p:blipFill rotWithShape="1">
            <a:blip r:embed="rId5" cstate="screen">
              <a:extLst>
                <a:ext uri="{28A0092B-C50C-407E-A947-70E740481C1C}">
                  <a14:useLocalDpi xmlns:a14="http://schemas.microsoft.com/office/drawing/2010/main"/>
                </a:ext>
              </a:extLst>
            </a:blip>
            <a:srcRect l="15479" b="6451"/>
            <a:stretch/>
          </p:blipFill>
          <p:spPr>
            <a:xfrm>
              <a:off x="-1" y="2133362"/>
              <a:ext cx="1030567" cy="3581638"/>
            </a:xfrm>
            <a:prstGeom prst="rect">
              <a:avLst/>
            </a:prstGeom>
          </p:spPr>
        </p:pic>
        <p:sp>
          <p:nvSpPr>
            <p:cNvPr id="112" name="Freeform 5"/>
            <p:cNvSpPr>
              <a:spLocks/>
            </p:cNvSpPr>
            <p:nvPr/>
          </p:nvSpPr>
          <p:spPr bwMode="auto">
            <a:xfrm flipV="1">
              <a:off x="0" y="3280229"/>
              <a:ext cx="759931" cy="2434770"/>
            </a:xfrm>
            <a:custGeom>
              <a:avLst/>
              <a:gdLst>
                <a:gd name="T0" fmla="*/ 10892 w 10892"/>
                <a:gd name="T1" fmla="*/ 0 h 2292"/>
                <a:gd name="T2" fmla="*/ 0 w 10892"/>
                <a:gd name="T3" fmla="*/ 2292 h 2292"/>
                <a:gd name="T4" fmla="*/ 0 w 10892"/>
                <a:gd name="T5" fmla="*/ 0 h 2292"/>
                <a:gd name="T6" fmla="*/ 10892 w 10892"/>
                <a:gd name="T7" fmla="*/ 0 h 2292"/>
              </a:gdLst>
              <a:ahLst/>
              <a:cxnLst>
                <a:cxn ang="0">
                  <a:pos x="T0" y="T1"/>
                </a:cxn>
                <a:cxn ang="0">
                  <a:pos x="T2" y="T3"/>
                </a:cxn>
                <a:cxn ang="0">
                  <a:pos x="T4" y="T5"/>
                </a:cxn>
                <a:cxn ang="0">
                  <a:pos x="T6" y="T7"/>
                </a:cxn>
              </a:cxnLst>
              <a:rect l="0" t="0" r="r" b="b"/>
              <a:pathLst>
                <a:path w="10892" h="2292">
                  <a:moveTo>
                    <a:pt x="10892" y="0"/>
                  </a:moveTo>
                  <a:lnTo>
                    <a:pt x="0" y="2292"/>
                  </a:lnTo>
                  <a:lnTo>
                    <a:pt x="0" y="0"/>
                  </a:lnTo>
                  <a:lnTo>
                    <a:pt x="10892" y="0"/>
                  </a:lnTo>
                  <a:close/>
                </a:path>
              </a:pathLst>
            </a:custGeom>
            <a:solidFill>
              <a:schemeClr val="accent1">
                <a:alpha val="73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mn-cs"/>
              </a:endParaRPr>
            </a:p>
          </p:txBody>
        </p:sp>
      </p:grpSp>
    </p:spTree>
    <p:extLst>
      <p:ext uri="{BB962C8B-B14F-4D97-AF65-F5344CB8AC3E}">
        <p14:creationId xmlns:p14="http://schemas.microsoft.com/office/powerpoint/2010/main" val="274109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cstate="print">
            <a:extLst>
              <a:ext uri="{28A0092B-C50C-407E-A947-70E740481C1C}">
                <a14:useLocalDpi xmlns:a14="http://schemas.microsoft.com/office/drawing/2010/main"/>
              </a:ext>
            </a:extLst>
          </a:blip>
          <a:srcRect t="-3582" b="-1"/>
          <a:stretch/>
        </p:blipFill>
        <p:spPr>
          <a:xfrm>
            <a:off x="5141604" y="12290"/>
            <a:ext cx="5022850" cy="5741346"/>
          </a:xfrm>
          <a:prstGeom prst="rect">
            <a:avLst/>
          </a:prstGeom>
        </p:spPr>
      </p:pic>
      <p:sp>
        <p:nvSpPr>
          <p:cNvPr id="81" name="Freeform 5"/>
          <p:cNvSpPr>
            <a:spLocks/>
          </p:cNvSpPr>
          <p:nvPr/>
        </p:nvSpPr>
        <p:spPr bwMode="auto">
          <a:xfrm flipH="1" flipV="1">
            <a:off x="2702003" y="12290"/>
            <a:ext cx="4879202" cy="5702710"/>
          </a:xfrm>
          <a:custGeom>
            <a:avLst/>
            <a:gdLst>
              <a:gd name="T0" fmla="*/ 3752 w 3752"/>
              <a:gd name="T1" fmla="*/ 4345 h 4345"/>
              <a:gd name="T2" fmla="*/ 0 w 3752"/>
              <a:gd name="T3" fmla="*/ 4345 h 4345"/>
              <a:gd name="T4" fmla="*/ 1094 w 3752"/>
              <a:gd name="T5" fmla="*/ 0 h 4345"/>
              <a:gd name="T6" fmla="*/ 3752 w 3752"/>
              <a:gd name="T7" fmla="*/ 0 h 4345"/>
              <a:gd name="T8" fmla="*/ 3752 w 3752"/>
              <a:gd name="T9" fmla="*/ 4345 h 4345"/>
              <a:gd name="connsiteX0" fmla="*/ 7771 w 10000"/>
              <a:gd name="connsiteY0" fmla="*/ 10000 h 10000"/>
              <a:gd name="connsiteX1" fmla="*/ 0 w 10000"/>
              <a:gd name="connsiteY1" fmla="*/ 10000 h 10000"/>
              <a:gd name="connsiteX2" fmla="*/ 2916 w 10000"/>
              <a:gd name="connsiteY2" fmla="*/ 0 h 10000"/>
              <a:gd name="connsiteX3" fmla="*/ 10000 w 10000"/>
              <a:gd name="connsiteY3" fmla="*/ 0 h 10000"/>
              <a:gd name="connsiteX4" fmla="*/ 7771 w 10000"/>
              <a:gd name="connsiteY4" fmla="*/ 10000 h 10000"/>
              <a:gd name="connsiteX0" fmla="*/ 7771 w 8754"/>
              <a:gd name="connsiteY0" fmla="*/ 10000 h 10000"/>
              <a:gd name="connsiteX1" fmla="*/ 0 w 8754"/>
              <a:gd name="connsiteY1" fmla="*/ 10000 h 10000"/>
              <a:gd name="connsiteX2" fmla="*/ 2916 w 8754"/>
              <a:gd name="connsiteY2" fmla="*/ 0 h 10000"/>
              <a:gd name="connsiteX3" fmla="*/ 8754 w 8754"/>
              <a:gd name="connsiteY3" fmla="*/ 11 h 10000"/>
              <a:gd name="connsiteX4" fmla="*/ 7771 w 8754"/>
              <a:gd name="connsiteY4" fmla="*/ 1000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54" h="10000">
                <a:moveTo>
                  <a:pt x="7771" y="10000"/>
                </a:moveTo>
                <a:lnTo>
                  <a:pt x="0" y="10000"/>
                </a:lnTo>
                <a:lnTo>
                  <a:pt x="2916" y="0"/>
                </a:lnTo>
                <a:lnTo>
                  <a:pt x="8754" y="11"/>
                </a:lnTo>
                <a:lnTo>
                  <a:pt x="7771" y="10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sp>
        <p:nvSpPr>
          <p:cNvPr id="1007641" name="Rectangle 25"/>
          <p:cNvSpPr>
            <a:spLocks noGrp="1" noChangeArrowheads="1"/>
          </p:cNvSpPr>
          <p:nvPr>
            <p:ph type="title"/>
          </p:nvPr>
        </p:nvSpPr>
        <p:spPr>
          <a:xfrm>
            <a:off x="430388" y="108984"/>
            <a:ext cx="9297811" cy="492443"/>
          </a:xfrm>
        </p:spPr>
        <p:txBody>
          <a:bodyPr/>
          <a:lstStyle/>
          <a:p>
            <a:r>
              <a:rPr lang="en-US" b="0" dirty="0"/>
              <a:t>Early Retirement</a:t>
            </a:r>
          </a:p>
        </p:txBody>
      </p:sp>
      <p:sp>
        <p:nvSpPr>
          <p:cNvPr id="1007642" name="Rectangle 26"/>
          <p:cNvSpPr>
            <a:spLocks noGrp="1" noChangeArrowheads="1"/>
          </p:cNvSpPr>
          <p:nvPr>
            <p:ph idx="4294967295"/>
          </p:nvPr>
        </p:nvSpPr>
        <p:spPr>
          <a:xfrm>
            <a:off x="430212" y="691860"/>
            <a:ext cx="5789554" cy="1356846"/>
          </a:xfrm>
          <a:noFill/>
        </p:spPr>
        <p:txBody>
          <a:bodyPr/>
          <a:lstStyle/>
          <a:p>
            <a:pPr marL="0" indent="0">
              <a:buNone/>
            </a:pPr>
            <a:r>
              <a:rPr lang="en-US" sz="1800" dirty="0"/>
              <a:t>For example, if you </a:t>
            </a:r>
            <a:r>
              <a:rPr lang="en-US" sz="1800" dirty="0">
                <a:latin typeface="+mj-lt"/>
              </a:rPr>
              <a:t>were </a:t>
            </a:r>
            <a:r>
              <a:rPr lang="en-US" sz="1800" b="1" dirty="0">
                <a:solidFill>
                  <a:schemeClr val="accent1"/>
                </a:solidFill>
                <a:latin typeface="+mj-lt"/>
              </a:rPr>
              <a:t>born in 1959,</a:t>
            </a:r>
            <a:r>
              <a:rPr lang="en-US" sz="1800" dirty="0">
                <a:solidFill>
                  <a:schemeClr val="accent1"/>
                </a:solidFill>
                <a:latin typeface="+mj-lt"/>
              </a:rPr>
              <a:t> </a:t>
            </a:r>
            <a:r>
              <a:rPr lang="en-US" sz="1800" dirty="0">
                <a:latin typeface="+mj-lt"/>
              </a:rPr>
              <a:t>your benefit would be reduced less the closer you get to </a:t>
            </a:r>
            <a:r>
              <a:rPr lang="en-US" sz="1800" dirty="0"/>
              <a:t>your full retirement age of 66 and 10 months.</a:t>
            </a:r>
            <a:r>
              <a:rPr lang="en-US" sz="1800" baseline="30000" dirty="0"/>
              <a:t>1</a:t>
            </a:r>
            <a:endParaRPr lang="en-US" sz="1050" baseline="30000" dirty="0"/>
          </a:p>
          <a:p>
            <a:pPr>
              <a:spcBef>
                <a:spcPts val="1200"/>
              </a:spcBef>
            </a:pPr>
            <a:r>
              <a:rPr lang="en-US" sz="1800" dirty="0"/>
              <a:t>Let’s assume a PIA of $</a:t>
            </a:r>
            <a:r>
              <a:rPr lang="fi-FI" sz="1800" dirty="0"/>
              <a:t>2,000</a:t>
            </a:r>
            <a:r>
              <a:rPr lang="en-US" sz="1800" dirty="0"/>
              <a:t> at full retirement age:</a:t>
            </a:r>
          </a:p>
        </p:txBody>
      </p:sp>
      <p:graphicFrame>
        <p:nvGraphicFramePr>
          <p:cNvPr id="3" name="Table 2"/>
          <p:cNvGraphicFramePr>
            <a:graphicFrameLocks noGrp="1"/>
          </p:cNvGraphicFramePr>
          <p:nvPr>
            <p:extLst>
              <p:ext uri="{D42A27DB-BD31-4B8C-83A1-F6EECF244321}">
                <p14:modId xmlns:p14="http://schemas.microsoft.com/office/powerpoint/2010/main" val="2058588003"/>
              </p:ext>
            </p:extLst>
          </p:nvPr>
        </p:nvGraphicFramePr>
        <p:xfrm>
          <a:off x="509528" y="2072763"/>
          <a:ext cx="5710238" cy="2370008"/>
        </p:xfrm>
        <a:graphic>
          <a:graphicData uri="http://schemas.openxmlformats.org/drawingml/2006/table">
            <a:tbl>
              <a:tblPr firstRow="1" bandRow="1">
                <a:tableStyleId>{5C22544A-7EE6-4342-B048-85BDC9FD1C3A}</a:tableStyleId>
              </a:tblPr>
              <a:tblGrid>
                <a:gridCol w="1087968">
                  <a:extLst>
                    <a:ext uri="{9D8B030D-6E8A-4147-A177-3AD203B41FA5}">
                      <a16:colId xmlns:a16="http://schemas.microsoft.com/office/drawing/2014/main" val="3179213149"/>
                    </a:ext>
                  </a:extLst>
                </a:gridCol>
                <a:gridCol w="2145770">
                  <a:extLst>
                    <a:ext uri="{9D8B030D-6E8A-4147-A177-3AD203B41FA5}">
                      <a16:colId xmlns:a16="http://schemas.microsoft.com/office/drawing/2014/main" val="4106045116"/>
                    </a:ext>
                  </a:extLst>
                </a:gridCol>
                <a:gridCol w="2476500">
                  <a:extLst>
                    <a:ext uri="{9D8B030D-6E8A-4147-A177-3AD203B41FA5}">
                      <a16:colId xmlns:a16="http://schemas.microsoft.com/office/drawing/2014/main" val="143336962"/>
                    </a:ext>
                  </a:extLst>
                </a:gridCol>
              </a:tblGrid>
              <a:tr h="342279">
                <a:tc>
                  <a:txBody>
                    <a:bodyPr/>
                    <a:lstStyle/>
                    <a:p>
                      <a:pPr algn="ctr"/>
                      <a:r>
                        <a:rPr lang="en-US" sz="1050" dirty="0"/>
                        <a:t>START AGE</a:t>
                      </a:r>
                    </a:p>
                  </a:txBody>
                  <a:tcPr anchor="ctr"/>
                </a:tc>
                <a:tc>
                  <a:txBody>
                    <a:bodyPr/>
                    <a:lstStyle/>
                    <a:p>
                      <a:pPr algn="ctr"/>
                      <a:r>
                        <a:rPr lang="en-US" sz="1050" dirty="0"/>
                        <a:t>% APPLIED TO PIA</a:t>
                      </a:r>
                    </a:p>
                  </a:txBody>
                  <a:tcPr anchor="ctr"/>
                </a:tc>
                <a:tc>
                  <a:txBody>
                    <a:bodyPr/>
                    <a:lstStyle/>
                    <a:p>
                      <a:pPr algn="ctr"/>
                      <a:r>
                        <a:rPr lang="en-US" sz="1050" dirty="0"/>
                        <a:t>REDUCED LIFETIME BENEFIT</a:t>
                      </a:r>
                    </a:p>
                  </a:txBody>
                  <a:tcPr anchor="ctr"/>
                </a:tc>
                <a:extLst>
                  <a:ext uri="{0D108BD9-81ED-4DB2-BD59-A6C34878D82A}">
                    <a16:rowId xmlns:a16="http://schemas.microsoft.com/office/drawing/2014/main" val="2816762064"/>
                  </a:ext>
                </a:extLst>
              </a:tr>
              <a:tr h="306097">
                <a:tc>
                  <a:txBody>
                    <a:bodyPr/>
                    <a:lstStyle/>
                    <a:p>
                      <a:pPr algn="ctr"/>
                      <a:r>
                        <a:rPr lang="en-US" sz="1200" dirty="0"/>
                        <a:t>62</a:t>
                      </a:r>
                    </a:p>
                  </a:txBody>
                  <a:tcPr anchor="ctr">
                    <a:solidFill>
                      <a:schemeClr val="bg1"/>
                    </a:solidFill>
                  </a:tcPr>
                </a:tc>
                <a:tc>
                  <a:txBody>
                    <a:bodyPr/>
                    <a:lstStyle/>
                    <a:p>
                      <a:pPr algn="ctr"/>
                      <a:r>
                        <a:rPr lang="en-US" sz="1200" dirty="0"/>
                        <a:t>70.8%</a:t>
                      </a:r>
                    </a:p>
                  </a:txBody>
                  <a:tcPr anchor="ctr">
                    <a:solidFill>
                      <a:schemeClr val="bg1"/>
                    </a:solidFill>
                  </a:tcPr>
                </a:tc>
                <a:tc>
                  <a:txBody>
                    <a:bodyPr/>
                    <a:lstStyle/>
                    <a:p>
                      <a:pPr algn="ctr"/>
                      <a:r>
                        <a:rPr lang="en-US" sz="1200" dirty="0"/>
                        <a:t>$</a:t>
                      </a:r>
                      <a:r>
                        <a:rPr lang="is-IS" sz="1200" dirty="0"/>
                        <a:t>1,416</a:t>
                      </a:r>
                      <a:endParaRPr lang="en-US" sz="1200" dirty="0"/>
                    </a:p>
                  </a:txBody>
                  <a:tcPr anchor="ctr">
                    <a:solidFill>
                      <a:schemeClr val="bg1"/>
                    </a:solidFill>
                  </a:tcPr>
                </a:tc>
                <a:extLst>
                  <a:ext uri="{0D108BD9-81ED-4DB2-BD59-A6C34878D82A}">
                    <a16:rowId xmlns:a16="http://schemas.microsoft.com/office/drawing/2014/main" val="3823253094"/>
                  </a:ext>
                </a:extLst>
              </a:tr>
              <a:tr h="306097">
                <a:tc>
                  <a:txBody>
                    <a:bodyPr/>
                    <a:lstStyle/>
                    <a:p>
                      <a:pPr algn="ctr"/>
                      <a:r>
                        <a:rPr lang="en-US" sz="1200" dirty="0"/>
                        <a:t>63</a:t>
                      </a:r>
                    </a:p>
                  </a:txBody>
                  <a:tcPr anchor="ctr">
                    <a:solidFill>
                      <a:schemeClr val="bg1">
                        <a:lumMod val="95000"/>
                      </a:schemeClr>
                    </a:solidFill>
                  </a:tcPr>
                </a:tc>
                <a:tc>
                  <a:txBody>
                    <a:bodyPr/>
                    <a:lstStyle/>
                    <a:p>
                      <a:pPr algn="ctr"/>
                      <a:r>
                        <a:rPr lang="en-US" sz="1200" dirty="0"/>
                        <a:t>75.8%</a:t>
                      </a:r>
                    </a:p>
                  </a:txBody>
                  <a:tcPr anchor="ctr">
                    <a:solidFill>
                      <a:schemeClr val="bg1">
                        <a:lumMod val="95000"/>
                      </a:schemeClr>
                    </a:solidFill>
                  </a:tcPr>
                </a:tc>
                <a:tc>
                  <a:txBody>
                    <a:bodyPr/>
                    <a:lstStyle/>
                    <a:p>
                      <a:pPr algn="ctr"/>
                      <a:r>
                        <a:rPr lang="en-US" sz="1200" dirty="0"/>
                        <a:t>$</a:t>
                      </a:r>
                      <a:r>
                        <a:rPr lang="is-IS" sz="1200" dirty="0"/>
                        <a:t>1,516</a:t>
                      </a:r>
                      <a:endParaRPr lang="en-US" sz="1200" dirty="0"/>
                    </a:p>
                  </a:txBody>
                  <a:tcPr anchor="ctr">
                    <a:solidFill>
                      <a:schemeClr val="bg1">
                        <a:lumMod val="95000"/>
                      </a:schemeClr>
                    </a:solidFill>
                  </a:tcPr>
                </a:tc>
                <a:extLst>
                  <a:ext uri="{0D108BD9-81ED-4DB2-BD59-A6C34878D82A}">
                    <a16:rowId xmlns:a16="http://schemas.microsoft.com/office/drawing/2014/main" val="1532025704"/>
                  </a:ext>
                </a:extLst>
              </a:tr>
              <a:tr h="306097">
                <a:tc>
                  <a:txBody>
                    <a:bodyPr/>
                    <a:lstStyle/>
                    <a:p>
                      <a:pPr algn="ctr"/>
                      <a:r>
                        <a:rPr lang="en-US" sz="1200" dirty="0"/>
                        <a:t>64</a:t>
                      </a:r>
                    </a:p>
                  </a:txBody>
                  <a:tcPr anchor="ctr">
                    <a:solidFill>
                      <a:schemeClr val="bg1"/>
                    </a:solidFill>
                  </a:tcPr>
                </a:tc>
                <a:tc>
                  <a:txBody>
                    <a:bodyPr/>
                    <a:lstStyle/>
                    <a:p>
                      <a:pPr algn="ctr"/>
                      <a:r>
                        <a:rPr lang="en-US" sz="1200" dirty="0"/>
                        <a:t>81.1%</a:t>
                      </a:r>
                    </a:p>
                  </a:txBody>
                  <a:tcPr anchor="ctr">
                    <a:solidFill>
                      <a:schemeClr val="bg1"/>
                    </a:solidFill>
                  </a:tcPr>
                </a:tc>
                <a:tc>
                  <a:txBody>
                    <a:bodyPr/>
                    <a:lstStyle/>
                    <a:p>
                      <a:pPr algn="ctr"/>
                      <a:r>
                        <a:rPr lang="en-US" sz="1200" dirty="0"/>
                        <a:t>$</a:t>
                      </a:r>
                      <a:r>
                        <a:rPr lang="is-IS" sz="1200" dirty="0"/>
                        <a:t>1,622</a:t>
                      </a:r>
                      <a:endParaRPr lang="en-US" sz="1200" dirty="0"/>
                    </a:p>
                  </a:txBody>
                  <a:tcPr anchor="ctr">
                    <a:solidFill>
                      <a:schemeClr val="bg1"/>
                    </a:solidFill>
                  </a:tcPr>
                </a:tc>
                <a:extLst>
                  <a:ext uri="{0D108BD9-81ED-4DB2-BD59-A6C34878D82A}">
                    <a16:rowId xmlns:a16="http://schemas.microsoft.com/office/drawing/2014/main" val="355347728"/>
                  </a:ext>
                </a:extLst>
              </a:tr>
              <a:tr h="306097">
                <a:tc>
                  <a:txBody>
                    <a:bodyPr/>
                    <a:lstStyle/>
                    <a:p>
                      <a:pPr algn="ctr"/>
                      <a:r>
                        <a:rPr lang="en-US" sz="1200" dirty="0"/>
                        <a:t>65</a:t>
                      </a:r>
                    </a:p>
                  </a:txBody>
                  <a:tcPr anchor="ctr">
                    <a:solidFill>
                      <a:schemeClr val="bg1">
                        <a:lumMod val="95000"/>
                      </a:schemeClr>
                    </a:solidFill>
                  </a:tcPr>
                </a:tc>
                <a:tc>
                  <a:txBody>
                    <a:bodyPr/>
                    <a:lstStyle/>
                    <a:p>
                      <a:pPr algn="ctr"/>
                      <a:r>
                        <a:rPr lang="en-US" sz="1200" dirty="0"/>
                        <a:t>87.8%</a:t>
                      </a:r>
                    </a:p>
                  </a:txBody>
                  <a:tcPr anchor="ctr">
                    <a:solidFill>
                      <a:schemeClr val="bg1">
                        <a:lumMod val="95000"/>
                      </a:schemeClr>
                    </a:solidFill>
                  </a:tcPr>
                </a:tc>
                <a:tc>
                  <a:txBody>
                    <a:bodyPr/>
                    <a:lstStyle/>
                    <a:p>
                      <a:pPr algn="ctr"/>
                      <a:r>
                        <a:rPr lang="en-US" sz="1200" dirty="0"/>
                        <a:t>$</a:t>
                      </a:r>
                      <a:r>
                        <a:rPr lang="is-IS" sz="1200" dirty="0"/>
                        <a:t>1,756</a:t>
                      </a:r>
                      <a:endParaRPr lang="en-US" sz="1200" dirty="0"/>
                    </a:p>
                  </a:txBody>
                  <a:tcPr anchor="ctr">
                    <a:solidFill>
                      <a:schemeClr val="bg1">
                        <a:lumMod val="95000"/>
                      </a:schemeClr>
                    </a:solidFill>
                  </a:tcPr>
                </a:tc>
                <a:extLst>
                  <a:ext uri="{0D108BD9-81ED-4DB2-BD59-A6C34878D82A}">
                    <a16:rowId xmlns:a16="http://schemas.microsoft.com/office/drawing/2014/main" val="2108080122"/>
                  </a:ext>
                </a:extLst>
              </a:tr>
              <a:tr h="306097">
                <a:tc>
                  <a:txBody>
                    <a:bodyPr/>
                    <a:lstStyle/>
                    <a:p>
                      <a:pPr algn="ctr"/>
                      <a:r>
                        <a:rPr lang="en-US" sz="1200" dirty="0"/>
                        <a:t>66</a:t>
                      </a:r>
                    </a:p>
                  </a:txBody>
                  <a:tcPr anchor="ctr">
                    <a:solidFill>
                      <a:schemeClr val="bg1">
                        <a:lumMod val="95000"/>
                      </a:schemeClr>
                    </a:solidFill>
                  </a:tcPr>
                </a:tc>
                <a:tc>
                  <a:txBody>
                    <a:bodyPr/>
                    <a:lstStyle/>
                    <a:p>
                      <a:pPr algn="ctr"/>
                      <a:r>
                        <a:rPr lang="en-US" sz="1200" dirty="0"/>
                        <a:t>94.4%</a:t>
                      </a:r>
                    </a:p>
                  </a:txBody>
                  <a:tcPr anchor="ctr">
                    <a:solidFill>
                      <a:schemeClr val="bg1">
                        <a:lumMod val="95000"/>
                      </a:schemeClr>
                    </a:solidFill>
                  </a:tcPr>
                </a:tc>
                <a:tc>
                  <a:txBody>
                    <a:bodyPr/>
                    <a:lstStyle/>
                    <a:p>
                      <a:pPr algn="ctr"/>
                      <a:r>
                        <a:rPr lang="en-US" sz="1200" dirty="0"/>
                        <a:t>$1,888</a:t>
                      </a:r>
                    </a:p>
                  </a:txBody>
                  <a:tcPr anchor="ctr">
                    <a:solidFill>
                      <a:schemeClr val="bg1">
                        <a:lumMod val="95000"/>
                      </a:schemeClr>
                    </a:solidFill>
                  </a:tcPr>
                </a:tc>
                <a:extLst>
                  <a:ext uri="{0D108BD9-81ED-4DB2-BD59-A6C34878D82A}">
                    <a16:rowId xmlns:a16="http://schemas.microsoft.com/office/drawing/2014/main" val="2560600863"/>
                  </a:ext>
                </a:extLst>
              </a:tr>
              <a:tr h="497244">
                <a:tc>
                  <a:txBody>
                    <a:bodyPr/>
                    <a:lstStyle/>
                    <a:p>
                      <a:pPr algn="ctr"/>
                      <a:r>
                        <a:rPr lang="en-US" sz="1100" dirty="0"/>
                        <a:t>66 and 10 months</a:t>
                      </a:r>
                    </a:p>
                  </a:txBody>
                  <a:tcPr anchor="ctr">
                    <a:lnB w="12700" cap="flat" cmpd="sng" algn="ctr">
                      <a:solidFill>
                        <a:schemeClr val="bg2">
                          <a:lumMod val="40000"/>
                          <a:lumOff val="60000"/>
                        </a:schemeClr>
                      </a:solidFill>
                      <a:prstDash val="solid"/>
                      <a:round/>
                      <a:headEnd type="none" w="med" len="med"/>
                      <a:tailEnd type="none" w="med" len="med"/>
                    </a:lnB>
                    <a:solidFill>
                      <a:schemeClr val="bg1"/>
                    </a:solidFill>
                  </a:tcPr>
                </a:tc>
                <a:tc>
                  <a:txBody>
                    <a:bodyPr/>
                    <a:lstStyle/>
                    <a:p>
                      <a:pPr algn="ctr"/>
                      <a:r>
                        <a:rPr lang="en-US" sz="1200" dirty="0"/>
                        <a:t>100%</a:t>
                      </a:r>
                    </a:p>
                  </a:txBody>
                  <a:tcPr anchor="ctr">
                    <a:lnB w="12700" cap="flat" cmpd="sng" algn="ctr">
                      <a:solidFill>
                        <a:schemeClr val="bg2">
                          <a:lumMod val="40000"/>
                          <a:lumOff val="60000"/>
                        </a:schemeClr>
                      </a:solidFill>
                      <a:prstDash val="solid"/>
                      <a:round/>
                      <a:headEnd type="none" w="med" len="med"/>
                      <a:tailEnd type="none" w="med" len="med"/>
                    </a:lnB>
                    <a:solidFill>
                      <a:schemeClr val="bg1"/>
                    </a:solidFill>
                  </a:tcPr>
                </a:tc>
                <a:tc>
                  <a:txBody>
                    <a:bodyPr/>
                    <a:lstStyle/>
                    <a:p>
                      <a:pPr algn="ctr"/>
                      <a:r>
                        <a:rPr lang="en-US" sz="1200" dirty="0"/>
                        <a:t>$</a:t>
                      </a:r>
                      <a:r>
                        <a:rPr lang="fi-FI" sz="1200" dirty="0"/>
                        <a:t>2,000</a:t>
                      </a:r>
                      <a:endParaRPr lang="en-US" sz="1200" dirty="0"/>
                    </a:p>
                  </a:txBody>
                  <a:tcPr anchor="ctr">
                    <a:lnB w="12700" cap="flat" cmpd="sng" algn="ctr">
                      <a:solidFill>
                        <a:schemeClr val="bg2">
                          <a:lumMod val="40000"/>
                          <a:lumOff val="6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984308661"/>
                  </a:ext>
                </a:extLst>
              </a:tr>
            </a:tbl>
          </a:graphicData>
        </a:graphic>
      </p:graphicFrame>
      <p:sp>
        <p:nvSpPr>
          <p:cNvPr id="44" name="Slide Number Placeholder 2"/>
          <p:cNvSpPr>
            <a:spLocks noGrp="1"/>
          </p:cNvSpPr>
          <p:nvPr>
            <p:ph type="sldNum" sz="quarter" idx="4"/>
          </p:nvPr>
        </p:nvSpPr>
        <p:spPr>
          <a:xfrm>
            <a:off x="400784" y="5343266"/>
            <a:ext cx="217488" cy="303212"/>
          </a:xfrm>
        </p:spPr>
        <p:txBody>
          <a:bodyPr/>
          <a:lstStyle>
            <a:lvl1pPr>
              <a:defRPr lang="en-US" sz="1050" smtClean="0"/>
            </a:lvl1pPr>
          </a:lstStyle>
          <a:p>
            <a:pPr lvl="0"/>
            <a:fld id="{B086DA8C-2EC5-4397-8842-B74E3AC9ED83}" type="slidenum">
              <a:rPr lang="en-US" noProof="0" smtClean="0"/>
              <a:pPr lvl="0"/>
              <a:t>24</a:t>
            </a:fld>
            <a:endParaRPr lang="en-US" noProof="0" dirty="0"/>
          </a:p>
        </p:txBody>
      </p:sp>
      <p:sp>
        <p:nvSpPr>
          <p:cNvPr id="45" name="Text Box 5"/>
          <p:cNvSpPr txBox="1">
            <a:spLocks noChangeArrowheads="1"/>
          </p:cNvSpPr>
          <p:nvPr/>
        </p:nvSpPr>
        <p:spPr bwMode="auto">
          <a:xfrm>
            <a:off x="948600" y="5279681"/>
            <a:ext cx="5168206"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tabLst>
                <a:tab pos="512763" algn="l"/>
              </a:tabLst>
              <a:defRPr sz="800">
                <a:latin typeface="Arial Narrow" panose="020B0606020202030204" pitchFamily="34" charset="0"/>
              </a:defRPr>
            </a:lvl1pPr>
            <a:lvl2pPr marL="571500">
              <a:tabLst>
                <a:tab pos="512763" algn="l"/>
              </a:tabLst>
            </a:lvl2pPr>
            <a:lvl3pPr>
              <a:tabLst>
                <a:tab pos="512763" algn="l"/>
              </a:tabLst>
            </a:lvl3pPr>
            <a:lvl4pPr>
              <a:tabLst>
                <a:tab pos="512763" algn="l"/>
              </a:tabLst>
            </a:lvl4pPr>
            <a:lvl5pPr>
              <a:tabLst>
                <a:tab pos="512763" algn="l"/>
              </a:tabLst>
            </a:lvl5pPr>
            <a:lvl6pPr fontAlgn="base">
              <a:spcBef>
                <a:spcPct val="0"/>
              </a:spcBef>
              <a:spcAft>
                <a:spcPct val="0"/>
              </a:spcAft>
              <a:tabLst>
                <a:tab pos="512763" algn="l"/>
              </a:tabLst>
            </a:lvl6pPr>
            <a:lvl7pPr fontAlgn="base">
              <a:spcBef>
                <a:spcPct val="0"/>
              </a:spcBef>
              <a:spcAft>
                <a:spcPct val="0"/>
              </a:spcAft>
              <a:tabLst>
                <a:tab pos="512763" algn="l"/>
              </a:tabLst>
            </a:lvl7pPr>
            <a:lvl8pPr fontAlgn="base">
              <a:spcBef>
                <a:spcPct val="0"/>
              </a:spcBef>
              <a:spcAft>
                <a:spcPct val="0"/>
              </a:spcAft>
              <a:tabLst>
                <a:tab pos="512763" algn="l"/>
              </a:tabLst>
            </a:lvl8pPr>
            <a:lvl9pPr fontAlgn="base">
              <a:spcBef>
                <a:spcPct val="0"/>
              </a:spcBef>
              <a:spcAft>
                <a:spcPct val="0"/>
              </a:spcAft>
              <a:tabLst>
                <a:tab pos="512763" algn="l"/>
              </a:tabLst>
            </a:lvl9pPr>
          </a:lstStyle>
          <a:p>
            <a:r>
              <a:rPr lang="en-US" dirty="0">
                <a:solidFill>
                  <a:schemeClr val="tx1">
                    <a:lumMod val="75000"/>
                    <a:lumOff val="25000"/>
                  </a:schemeClr>
                </a:solidFill>
                <a:latin typeface="Arial Narrow" panose="020B0604020202020204" pitchFamily="34" charset="0"/>
                <a:cs typeface="Arial Narrow" panose="020B0604020202020204" pitchFamily="34" charset="0"/>
              </a:rPr>
              <a:t>SOURCES | </a:t>
            </a:r>
            <a:r>
              <a:rPr lang="en-US" baseline="30000" dirty="0">
                <a:solidFill>
                  <a:schemeClr val="tx1">
                    <a:lumMod val="75000"/>
                    <a:lumOff val="25000"/>
                  </a:schemeClr>
                </a:solidFill>
                <a:latin typeface="Arial Narrow" panose="020B0604020202020204" pitchFamily="34" charset="0"/>
                <a:cs typeface="Arial Narrow" panose="020B0604020202020204" pitchFamily="34" charset="0"/>
              </a:rPr>
              <a:t>1</a:t>
            </a:r>
            <a:r>
              <a:rPr lang="en-US" dirty="0">
                <a:solidFill>
                  <a:schemeClr val="tx1">
                    <a:lumMod val="75000"/>
                    <a:lumOff val="25000"/>
                  </a:schemeClr>
                </a:solidFill>
                <a:latin typeface="Arial Narrow" panose="020B0604020202020204" pitchFamily="34" charset="0"/>
                <a:cs typeface="Arial Narrow" panose="020B0604020202020204" pitchFamily="34" charset="0"/>
              </a:rPr>
              <a:t>Social Security Administration, </a:t>
            </a:r>
            <a:r>
              <a:rPr lang="en-US" dirty="0">
                <a:solidFill>
                  <a:schemeClr val="tx1">
                    <a:lumMod val="75000"/>
                    <a:lumOff val="25000"/>
                  </a:schemeClr>
                </a:solidFill>
                <a:latin typeface="Arial Narrow" panose="020B0604020202020204" pitchFamily="34" charset="0"/>
                <a:cs typeface="Arial Narrow" panose="020B0604020202020204" pitchFamily="34" charset="0"/>
                <a:hlinkClick r:id="rId4"/>
              </a:rPr>
              <a:t>Retirement Benefits: If you were born in 1959 your full retirement age is 66 and 10 months</a:t>
            </a:r>
            <a:r>
              <a:rPr lang="en-US" dirty="0">
                <a:solidFill>
                  <a:schemeClr val="tx1">
                    <a:lumMod val="75000"/>
                    <a:lumOff val="25000"/>
                  </a:schemeClr>
                </a:solidFill>
                <a:latin typeface="Arial Narrow" panose="020B0604020202020204" pitchFamily="34" charset="0"/>
                <a:cs typeface="Arial Narrow" panose="020B0604020202020204" pitchFamily="34" charset="0"/>
              </a:rPr>
              <a:t>, undated.</a:t>
            </a:r>
            <a:r>
              <a:rPr lang="en-US" baseline="30000" dirty="0">
                <a:solidFill>
                  <a:schemeClr val="tx1">
                    <a:lumMod val="75000"/>
                    <a:lumOff val="25000"/>
                  </a:schemeClr>
                </a:solidFill>
                <a:latin typeface="Arial Narrow" panose="020B0604020202020204" pitchFamily="34" charset="0"/>
                <a:cs typeface="Arial Narrow" panose="020B0604020202020204" pitchFamily="34" charset="0"/>
              </a:rPr>
              <a:t> 2</a:t>
            </a:r>
            <a:r>
              <a:rPr lang="en-US" dirty="0">
                <a:solidFill>
                  <a:schemeClr val="tx1">
                    <a:lumMod val="75000"/>
                    <a:lumOff val="25000"/>
                  </a:schemeClr>
                </a:solidFill>
                <a:latin typeface="Arial Narrow" panose="020B0604020202020204" pitchFamily="34" charset="0"/>
                <a:cs typeface="Arial Narrow" panose="020B0604020202020204" pitchFamily="34" charset="0"/>
              </a:rPr>
              <a:t>Social Security Administration, </a:t>
            </a:r>
            <a:r>
              <a:rPr lang="en-US" dirty="0">
                <a:solidFill>
                  <a:schemeClr val="tx1">
                    <a:lumMod val="75000"/>
                    <a:lumOff val="25000"/>
                  </a:schemeClr>
                </a:solidFill>
                <a:latin typeface="Arial Narrow" panose="020B0604020202020204" pitchFamily="34" charset="0"/>
                <a:cs typeface="Arial Narrow" panose="020B0604020202020204" pitchFamily="34" charset="0"/>
                <a:hlinkClick r:id="rId5"/>
              </a:rPr>
              <a:t>If you were born between 1960 your full retirement age is 67</a:t>
            </a:r>
            <a:r>
              <a:rPr lang="en-US" dirty="0">
                <a:solidFill>
                  <a:schemeClr val="tx1">
                    <a:lumMod val="75000"/>
                    <a:lumOff val="25000"/>
                  </a:schemeClr>
                </a:solidFill>
                <a:latin typeface="Arial Narrow" panose="020B0604020202020204" pitchFamily="34" charset="0"/>
                <a:cs typeface="Arial Narrow" panose="020B0604020202020204" pitchFamily="34" charset="0"/>
              </a:rPr>
              <a:t>, undated.</a:t>
            </a:r>
            <a:endParaRPr lang="en-US" dirty="0">
              <a:latin typeface="Arial Narrow" panose="020B0604020202020204" pitchFamily="34" charset="0"/>
              <a:cs typeface="Arial Narrow" panose="020B0604020202020204" pitchFamily="34" charset="0"/>
            </a:endParaRPr>
          </a:p>
        </p:txBody>
      </p:sp>
      <p:cxnSp>
        <p:nvCxnSpPr>
          <p:cNvPr id="4" name="Straight Connector 3"/>
          <p:cNvCxnSpPr>
            <a:cxnSpLocks/>
          </p:cNvCxnSpPr>
          <p:nvPr/>
        </p:nvCxnSpPr>
        <p:spPr>
          <a:xfrm>
            <a:off x="509528" y="3952773"/>
            <a:ext cx="5710238"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7360378" y="5377"/>
            <a:ext cx="2940050" cy="414020"/>
          </a:xfrm>
          <a:prstGeom prst="rect">
            <a:avLst/>
          </a:prstGeom>
          <a:gradFill>
            <a:gsLst>
              <a:gs pos="0">
                <a:schemeClr val="bg1"/>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4" name="Group 203"/>
          <p:cNvGrpSpPr/>
          <p:nvPr/>
        </p:nvGrpSpPr>
        <p:grpSpPr>
          <a:xfrm flipH="1">
            <a:off x="9132101" y="2171999"/>
            <a:ext cx="1030567" cy="3581638"/>
            <a:chOff x="-1" y="2133362"/>
            <a:chExt cx="1030567" cy="3581638"/>
          </a:xfrm>
        </p:grpSpPr>
        <p:pic>
          <p:nvPicPr>
            <p:cNvPr id="205" name="Picture 204"/>
            <p:cNvPicPr>
              <a:picLocks noChangeAspect="1"/>
            </p:cNvPicPr>
            <p:nvPr/>
          </p:nvPicPr>
          <p:blipFill rotWithShape="1">
            <a:blip r:embed="rId6" cstate="screen">
              <a:extLst>
                <a:ext uri="{28A0092B-C50C-407E-A947-70E740481C1C}">
                  <a14:useLocalDpi xmlns:a14="http://schemas.microsoft.com/office/drawing/2010/main"/>
                </a:ext>
              </a:extLst>
            </a:blip>
            <a:srcRect l="15479" b="6451"/>
            <a:stretch/>
          </p:blipFill>
          <p:spPr>
            <a:xfrm>
              <a:off x="-1" y="2133362"/>
              <a:ext cx="1030567" cy="3581638"/>
            </a:xfrm>
            <a:prstGeom prst="rect">
              <a:avLst/>
            </a:prstGeom>
          </p:spPr>
        </p:pic>
        <p:sp>
          <p:nvSpPr>
            <p:cNvPr id="206" name="Freeform 5"/>
            <p:cNvSpPr>
              <a:spLocks/>
            </p:cNvSpPr>
            <p:nvPr/>
          </p:nvSpPr>
          <p:spPr bwMode="auto">
            <a:xfrm flipV="1">
              <a:off x="0" y="3280229"/>
              <a:ext cx="759931" cy="2434770"/>
            </a:xfrm>
            <a:custGeom>
              <a:avLst/>
              <a:gdLst>
                <a:gd name="T0" fmla="*/ 10892 w 10892"/>
                <a:gd name="T1" fmla="*/ 0 h 2292"/>
                <a:gd name="T2" fmla="*/ 0 w 10892"/>
                <a:gd name="T3" fmla="*/ 2292 h 2292"/>
                <a:gd name="T4" fmla="*/ 0 w 10892"/>
                <a:gd name="T5" fmla="*/ 0 h 2292"/>
                <a:gd name="T6" fmla="*/ 10892 w 10892"/>
                <a:gd name="T7" fmla="*/ 0 h 2292"/>
              </a:gdLst>
              <a:ahLst/>
              <a:cxnLst>
                <a:cxn ang="0">
                  <a:pos x="T0" y="T1"/>
                </a:cxn>
                <a:cxn ang="0">
                  <a:pos x="T2" y="T3"/>
                </a:cxn>
                <a:cxn ang="0">
                  <a:pos x="T4" y="T5"/>
                </a:cxn>
                <a:cxn ang="0">
                  <a:pos x="T6" y="T7"/>
                </a:cxn>
              </a:cxnLst>
              <a:rect l="0" t="0" r="r" b="b"/>
              <a:pathLst>
                <a:path w="10892" h="2292">
                  <a:moveTo>
                    <a:pt x="10892" y="0"/>
                  </a:moveTo>
                  <a:lnTo>
                    <a:pt x="0" y="2292"/>
                  </a:lnTo>
                  <a:lnTo>
                    <a:pt x="0" y="0"/>
                  </a:lnTo>
                  <a:lnTo>
                    <a:pt x="10892" y="0"/>
                  </a:lnTo>
                  <a:close/>
                </a:path>
              </a:pathLst>
            </a:custGeom>
            <a:solidFill>
              <a:schemeClr val="accent1">
                <a:alpha val="73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mn-cs"/>
              </a:endParaRPr>
            </a:p>
          </p:txBody>
        </p:sp>
      </p:grpSp>
      <p:sp>
        <p:nvSpPr>
          <p:cNvPr id="2" name="TextBox 1"/>
          <p:cNvSpPr txBox="1"/>
          <p:nvPr/>
        </p:nvSpPr>
        <p:spPr>
          <a:xfrm>
            <a:off x="400784" y="4410150"/>
            <a:ext cx="5629717" cy="830997"/>
          </a:xfrm>
          <a:prstGeom prst="rect">
            <a:avLst/>
          </a:prstGeom>
          <a:noFill/>
        </p:spPr>
        <p:txBody>
          <a:bodyPr wrap="square" rtlCol="0">
            <a:spAutoFit/>
          </a:bodyPr>
          <a:lstStyle/>
          <a:p>
            <a:r>
              <a:rPr lang="en-US" sz="1200" dirty="0"/>
              <a:t>For those born in 1961 and turning 62 in 2023, Full Retirement Age is 67, so if you claim benefits right away in the month you turn 62, your reduction is 30%, leaving 70%, so your Reduced Lifetime Benefit is $1,400, assuming a PIA of $2,000.</a:t>
            </a:r>
            <a:r>
              <a:rPr lang="en-US" sz="1200" baseline="30000" dirty="0"/>
              <a:t>2</a:t>
            </a:r>
          </a:p>
        </p:txBody>
      </p:sp>
      <p:sp>
        <p:nvSpPr>
          <p:cNvPr id="5" name="Right Triangle 4">
            <a:extLst>
              <a:ext uri="{FF2B5EF4-FFF2-40B4-BE49-F238E27FC236}">
                <a16:creationId xmlns:a16="http://schemas.microsoft.com/office/drawing/2014/main" id="{760DF57B-A9A5-F010-0566-ABEAF5962987}"/>
              </a:ext>
            </a:extLst>
          </p:cNvPr>
          <p:cNvSpPr/>
          <p:nvPr/>
        </p:nvSpPr>
        <p:spPr>
          <a:xfrm rot="10800000">
            <a:off x="8203965" y="5378"/>
            <a:ext cx="1956035" cy="2434763"/>
          </a:xfrm>
          <a:prstGeom prst="rtTriangle">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 name="Straight Connector 5">
            <a:extLst>
              <a:ext uri="{FF2B5EF4-FFF2-40B4-BE49-F238E27FC236}">
                <a16:creationId xmlns:a16="http://schemas.microsoft.com/office/drawing/2014/main" id="{3D53A3F4-1D91-2E40-4102-2586CA870D55}"/>
              </a:ext>
            </a:extLst>
          </p:cNvPr>
          <p:cNvCxnSpPr>
            <a:cxnSpLocks/>
          </p:cNvCxnSpPr>
          <p:nvPr/>
        </p:nvCxnSpPr>
        <p:spPr>
          <a:xfrm>
            <a:off x="8041689" y="0"/>
            <a:ext cx="2125408" cy="264065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82EE044C-0CFE-3922-3342-8454CE6CE727}"/>
              </a:ext>
            </a:extLst>
          </p:cNvPr>
          <p:cNvGrpSpPr/>
          <p:nvPr/>
        </p:nvGrpSpPr>
        <p:grpSpPr>
          <a:xfrm>
            <a:off x="8757202" y="189447"/>
            <a:ext cx="1543226" cy="1444235"/>
            <a:chOff x="8843052" y="270643"/>
            <a:chExt cx="1543226" cy="1444235"/>
          </a:xfrm>
        </p:grpSpPr>
        <p:sp>
          <p:nvSpPr>
            <p:cNvPr id="10" name="Text Placeholder 8">
              <a:extLst>
                <a:ext uri="{FF2B5EF4-FFF2-40B4-BE49-F238E27FC236}">
                  <a16:creationId xmlns:a16="http://schemas.microsoft.com/office/drawing/2014/main" id="{A7A01205-283E-C97C-0177-57FC88C55687}"/>
                </a:ext>
              </a:extLst>
            </p:cNvPr>
            <p:cNvSpPr txBox="1">
              <a:spLocks/>
            </p:cNvSpPr>
            <p:nvPr/>
          </p:nvSpPr>
          <p:spPr>
            <a:xfrm>
              <a:off x="8843052" y="956327"/>
              <a:ext cx="1543226" cy="758551"/>
            </a:xfrm>
            <a:prstGeom prst="rect">
              <a:avLst/>
            </a:prstGeom>
          </p:spPr>
          <p:txBody>
            <a:bodyPr/>
            <a:lstStyle>
              <a:lvl1pPr marL="177799" indent="-177799" algn="l" rtl="0" eaLnBrk="1" fontAlgn="base" hangingPunct="1">
                <a:lnSpc>
                  <a:spcPct val="100000"/>
                </a:lnSpc>
                <a:spcBef>
                  <a:spcPct val="20000"/>
                </a:spcBef>
                <a:spcAft>
                  <a:spcPct val="0"/>
                </a:spcAft>
                <a:buClr>
                  <a:schemeClr val="accent1"/>
                </a:buClr>
                <a:buChar char="•"/>
                <a:defRPr sz="2000">
                  <a:solidFill>
                    <a:schemeClr val="tx1"/>
                  </a:solidFill>
                  <a:latin typeface="+mn-lt"/>
                  <a:ea typeface="+mn-ea"/>
                  <a:cs typeface="+mn-cs"/>
                </a:defRPr>
              </a:lvl1pPr>
              <a:lvl2pPr marL="400046" indent="-204786" algn="l" rtl="0" eaLnBrk="1" fontAlgn="base" hangingPunct="1">
                <a:lnSpc>
                  <a:spcPct val="100000"/>
                </a:lnSpc>
                <a:spcBef>
                  <a:spcPct val="20000"/>
                </a:spcBef>
                <a:spcAft>
                  <a:spcPct val="0"/>
                </a:spcAft>
                <a:buClr>
                  <a:schemeClr val="accent1"/>
                </a:buClr>
                <a:buFont typeface="Arial" charset="0"/>
                <a:buChar char="–"/>
                <a:defRPr>
                  <a:solidFill>
                    <a:schemeClr val="tx1"/>
                  </a:solidFill>
                  <a:latin typeface="+mn-lt"/>
                </a:defRPr>
              </a:lvl2pPr>
              <a:lvl3pPr marL="606419" indent="-171448" algn="l" rtl="0" eaLnBrk="1" fontAlgn="base" hangingPunct="1">
                <a:lnSpc>
                  <a:spcPct val="100000"/>
                </a:lnSpc>
                <a:spcBef>
                  <a:spcPct val="20000"/>
                </a:spcBef>
                <a:spcAft>
                  <a:spcPct val="0"/>
                </a:spcAft>
                <a:buClr>
                  <a:schemeClr val="accent1"/>
                </a:buClr>
                <a:buChar char="•"/>
                <a:defRPr sz="1600">
                  <a:solidFill>
                    <a:schemeClr val="tx1"/>
                  </a:solidFill>
                  <a:latin typeface="+mn-lt"/>
                </a:defRPr>
              </a:lvl3pPr>
              <a:lvl4pPr marL="823905" indent="-207961" algn="l" rtl="0" eaLnBrk="1" fontAlgn="base" hangingPunct="1">
                <a:lnSpc>
                  <a:spcPct val="100000"/>
                </a:lnSpc>
                <a:spcBef>
                  <a:spcPct val="20000"/>
                </a:spcBef>
                <a:spcAft>
                  <a:spcPct val="0"/>
                </a:spcAft>
                <a:buClr>
                  <a:schemeClr val="accent1"/>
                </a:buClr>
                <a:buFont typeface="Arial" charset="0"/>
                <a:buChar char="–"/>
                <a:defRPr sz="1400">
                  <a:solidFill>
                    <a:schemeClr val="tx1"/>
                  </a:solidFill>
                  <a:latin typeface="+mn-lt"/>
                </a:defRPr>
              </a:lvl4pPr>
              <a:lvl5pPr marL="1031864" indent="-190499" algn="l" rtl="0" eaLnBrk="1" fontAlgn="base" hangingPunct="1">
                <a:lnSpc>
                  <a:spcPct val="100000"/>
                </a:lnSpc>
                <a:spcBef>
                  <a:spcPct val="20000"/>
                </a:spcBef>
                <a:spcAft>
                  <a:spcPct val="0"/>
                </a:spcAft>
                <a:buClr>
                  <a:schemeClr val="accent1"/>
                </a:buClr>
                <a:buFont typeface="Arial" charset="0"/>
                <a:buChar char="»"/>
                <a:defRPr sz="1400">
                  <a:solidFill>
                    <a:schemeClr val="tx1"/>
                  </a:solidFill>
                  <a:latin typeface="+mn-lt"/>
                </a:defRPr>
              </a:lvl5pPr>
              <a:lvl6pPr marL="1489060" indent="-190499" algn="l" rtl="0" eaLnBrk="1" fontAlgn="base" hangingPunct="1">
                <a:lnSpc>
                  <a:spcPct val="95000"/>
                </a:lnSpc>
                <a:spcBef>
                  <a:spcPct val="20000"/>
                </a:spcBef>
                <a:spcAft>
                  <a:spcPct val="0"/>
                </a:spcAft>
                <a:buClr>
                  <a:schemeClr val="accent1"/>
                </a:buClr>
                <a:buFont typeface="Arial" pitchFamily="34" charset="0"/>
                <a:buChar char="»"/>
                <a:defRPr sz="1400">
                  <a:solidFill>
                    <a:schemeClr val="tx1"/>
                  </a:solidFill>
                  <a:latin typeface="+mn-lt"/>
                </a:defRPr>
              </a:lvl6pPr>
              <a:lvl7pPr marL="1946255" indent="-190499" algn="l" rtl="0" eaLnBrk="1" fontAlgn="base" hangingPunct="1">
                <a:lnSpc>
                  <a:spcPct val="95000"/>
                </a:lnSpc>
                <a:spcBef>
                  <a:spcPct val="20000"/>
                </a:spcBef>
                <a:spcAft>
                  <a:spcPct val="0"/>
                </a:spcAft>
                <a:buClr>
                  <a:schemeClr val="accent1"/>
                </a:buClr>
                <a:buFont typeface="Arial" pitchFamily="34" charset="0"/>
                <a:buChar char="»"/>
                <a:defRPr sz="1400">
                  <a:solidFill>
                    <a:schemeClr val="tx1"/>
                  </a:solidFill>
                  <a:latin typeface="+mn-lt"/>
                </a:defRPr>
              </a:lvl7pPr>
              <a:lvl8pPr marL="2403451" indent="-190499" algn="l" rtl="0" eaLnBrk="1" fontAlgn="base" hangingPunct="1">
                <a:lnSpc>
                  <a:spcPct val="95000"/>
                </a:lnSpc>
                <a:spcBef>
                  <a:spcPct val="20000"/>
                </a:spcBef>
                <a:spcAft>
                  <a:spcPct val="0"/>
                </a:spcAft>
                <a:buClr>
                  <a:schemeClr val="accent1"/>
                </a:buClr>
                <a:buFont typeface="Arial" pitchFamily="34" charset="0"/>
                <a:buChar char="»"/>
                <a:defRPr sz="1400">
                  <a:solidFill>
                    <a:schemeClr val="tx1"/>
                  </a:solidFill>
                  <a:latin typeface="+mn-lt"/>
                </a:defRPr>
              </a:lvl8pPr>
              <a:lvl9pPr marL="2860646" indent="-190499" algn="l" rtl="0" eaLnBrk="1" fontAlgn="base" hangingPunct="1">
                <a:lnSpc>
                  <a:spcPct val="95000"/>
                </a:lnSpc>
                <a:spcBef>
                  <a:spcPct val="20000"/>
                </a:spcBef>
                <a:spcAft>
                  <a:spcPct val="0"/>
                </a:spcAft>
                <a:buClr>
                  <a:schemeClr val="accent1"/>
                </a:buClr>
                <a:buFont typeface="Arial" pitchFamily="34" charset="0"/>
                <a:buChar char="»"/>
                <a:defRPr sz="1400">
                  <a:solidFill>
                    <a:schemeClr val="tx1"/>
                  </a:solidFill>
                  <a:latin typeface="+mn-lt"/>
                </a:defRPr>
              </a:lvl9pPr>
            </a:lstStyle>
            <a:p>
              <a:pPr marL="0" lvl="0" indent="0" algn="ctr">
                <a:lnSpc>
                  <a:spcPct val="90000"/>
                </a:lnSpc>
                <a:spcBef>
                  <a:spcPts val="0"/>
                </a:spcBef>
                <a:buClr>
                  <a:srgbClr val="007AC2"/>
                </a:buClr>
                <a:buNone/>
                <a:defRPr/>
              </a:pPr>
              <a:r>
                <a:rPr lang="en-US" sz="1200" kern="0" dirty="0">
                  <a:solidFill>
                    <a:schemeClr val="bg1"/>
                  </a:solidFill>
                  <a:latin typeface="Rockwell" panose="02060603020205020403" pitchFamily="18" charset="0"/>
                </a:rPr>
                <a:t>Start Date</a:t>
              </a:r>
            </a:p>
          </p:txBody>
        </p:sp>
        <p:grpSp>
          <p:nvGrpSpPr>
            <p:cNvPr id="11" name="Group 10">
              <a:extLst>
                <a:ext uri="{FF2B5EF4-FFF2-40B4-BE49-F238E27FC236}">
                  <a16:creationId xmlns:a16="http://schemas.microsoft.com/office/drawing/2014/main" id="{E12B3D2A-9BCF-E8A4-4F80-E2A0D184C84C}"/>
                </a:ext>
              </a:extLst>
            </p:cNvPr>
            <p:cNvGrpSpPr/>
            <p:nvPr/>
          </p:nvGrpSpPr>
          <p:grpSpPr>
            <a:xfrm>
              <a:off x="9282905" y="270643"/>
              <a:ext cx="642270" cy="626936"/>
              <a:chOff x="9282905" y="270643"/>
              <a:chExt cx="642270" cy="626936"/>
            </a:xfrm>
          </p:grpSpPr>
          <p:grpSp>
            <p:nvGrpSpPr>
              <p:cNvPr id="12" name="Group 11">
                <a:extLst>
                  <a:ext uri="{FF2B5EF4-FFF2-40B4-BE49-F238E27FC236}">
                    <a16:creationId xmlns:a16="http://schemas.microsoft.com/office/drawing/2014/main" id="{2EC5C984-B535-DA7E-5445-25DAEE8B1330}"/>
                  </a:ext>
                </a:extLst>
              </p:cNvPr>
              <p:cNvGrpSpPr/>
              <p:nvPr/>
            </p:nvGrpSpPr>
            <p:grpSpPr>
              <a:xfrm>
                <a:off x="9422603" y="524495"/>
                <a:ext cx="359467" cy="270877"/>
                <a:chOff x="1165331" y="4081832"/>
                <a:chExt cx="237230" cy="178765"/>
              </a:xfrm>
              <a:solidFill>
                <a:schemeClr val="accent1"/>
              </a:solidFill>
            </p:grpSpPr>
            <p:sp>
              <p:nvSpPr>
                <p:cNvPr id="17" name="Freeform 37">
                  <a:extLst>
                    <a:ext uri="{FF2B5EF4-FFF2-40B4-BE49-F238E27FC236}">
                      <a16:creationId xmlns:a16="http://schemas.microsoft.com/office/drawing/2014/main" id="{80841A72-C523-ACCD-2B90-5118BFADBDEE}"/>
                    </a:ext>
                  </a:extLst>
                </p:cNvPr>
                <p:cNvSpPr>
                  <a:spLocks/>
                </p:cNvSpPr>
                <p:nvPr/>
              </p:nvSpPr>
              <p:spPr bwMode="auto">
                <a:xfrm>
                  <a:off x="1165331" y="4149290"/>
                  <a:ext cx="67459" cy="49470"/>
                </a:xfrm>
                <a:custGeom>
                  <a:avLst/>
                  <a:gdLst>
                    <a:gd name="T0" fmla="*/ 21 w 25"/>
                    <a:gd name="T1" fmla="*/ 0 h 18"/>
                    <a:gd name="T2" fmla="*/ 4 w 25"/>
                    <a:gd name="T3" fmla="*/ 0 h 18"/>
                    <a:gd name="T4" fmla="*/ 0 w 25"/>
                    <a:gd name="T5" fmla="*/ 3 h 18"/>
                    <a:gd name="T6" fmla="*/ 0 w 25"/>
                    <a:gd name="T7" fmla="*/ 14 h 18"/>
                    <a:gd name="T8" fmla="*/ 4 w 25"/>
                    <a:gd name="T9" fmla="*/ 18 h 18"/>
                    <a:gd name="T10" fmla="*/ 21 w 25"/>
                    <a:gd name="T11" fmla="*/ 18 h 18"/>
                    <a:gd name="T12" fmla="*/ 25 w 25"/>
                    <a:gd name="T13" fmla="*/ 14 h 18"/>
                    <a:gd name="T14" fmla="*/ 25 w 25"/>
                    <a:gd name="T15" fmla="*/ 3 h 18"/>
                    <a:gd name="T16" fmla="*/ 21 w 25"/>
                    <a:gd name="T1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 h="18">
                      <a:moveTo>
                        <a:pt x="21" y="0"/>
                      </a:moveTo>
                      <a:cubicBezTo>
                        <a:pt x="4" y="0"/>
                        <a:pt x="4" y="0"/>
                        <a:pt x="4" y="0"/>
                      </a:cubicBezTo>
                      <a:cubicBezTo>
                        <a:pt x="2" y="0"/>
                        <a:pt x="0" y="1"/>
                        <a:pt x="0" y="3"/>
                      </a:cubicBezTo>
                      <a:cubicBezTo>
                        <a:pt x="0" y="14"/>
                        <a:pt x="0" y="14"/>
                        <a:pt x="0" y="14"/>
                      </a:cubicBezTo>
                      <a:cubicBezTo>
                        <a:pt x="0" y="16"/>
                        <a:pt x="2" y="18"/>
                        <a:pt x="4" y="18"/>
                      </a:cubicBezTo>
                      <a:cubicBezTo>
                        <a:pt x="21" y="18"/>
                        <a:pt x="21" y="18"/>
                        <a:pt x="21" y="18"/>
                      </a:cubicBezTo>
                      <a:cubicBezTo>
                        <a:pt x="23" y="18"/>
                        <a:pt x="25" y="16"/>
                        <a:pt x="25" y="14"/>
                      </a:cubicBezTo>
                      <a:cubicBezTo>
                        <a:pt x="25" y="3"/>
                        <a:pt x="25" y="3"/>
                        <a:pt x="25" y="3"/>
                      </a:cubicBezTo>
                      <a:cubicBezTo>
                        <a:pt x="25" y="1"/>
                        <a:pt x="23" y="0"/>
                        <a:pt x="21"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chemeClr val="bg1"/>
                    </a:solidFill>
                    <a:effectLst/>
                    <a:uLnTx/>
                    <a:uFillTx/>
                    <a:latin typeface="Arial" charset="0"/>
                    <a:ea typeface="+mn-ea"/>
                    <a:cs typeface="+mn-cs"/>
                  </a:endParaRPr>
                </a:p>
              </p:txBody>
            </p:sp>
            <p:sp>
              <p:nvSpPr>
                <p:cNvPr id="18" name="Freeform 38">
                  <a:extLst>
                    <a:ext uri="{FF2B5EF4-FFF2-40B4-BE49-F238E27FC236}">
                      <a16:creationId xmlns:a16="http://schemas.microsoft.com/office/drawing/2014/main" id="{969A21E6-5BCE-E9A0-B802-6A61C8A32C3E}"/>
                    </a:ext>
                  </a:extLst>
                </p:cNvPr>
                <p:cNvSpPr>
                  <a:spLocks/>
                </p:cNvSpPr>
                <p:nvPr/>
              </p:nvSpPr>
              <p:spPr bwMode="auto">
                <a:xfrm>
                  <a:off x="1165331" y="4212251"/>
                  <a:ext cx="67459" cy="48346"/>
                </a:xfrm>
                <a:custGeom>
                  <a:avLst/>
                  <a:gdLst>
                    <a:gd name="T0" fmla="*/ 21 w 25"/>
                    <a:gd name="T1" fmla="*/ 0 h 18"/>
                    <a:gd name="T2" fmla="*/ 4 w 25"/>
                    <a:gd name="T3" fmla="*/ 0 h 18"/>
                    <a:gd name="T4" fmla="*/ 0 w 25"/>
                    <a:gd name="T5" fmla="*/ 3 h 18"/>
                    <a:gd name="T6" fmla="*/ 0 w 25"/>
                    <a:gd name="T7" fmla="*/ 15 h 18"/>
                    <a:gd name="T8" fmla="*/ 4 w 25"/>
                    <a:gd name="T9" fmla="*/ 18 h 18"/>
                    <a:gd name="T10" fmla="*/ 21 w 25"/>
                    <a:gd name="T11" fmla="*/ 18 h 18"/>
                    <a:gd name="T12" fmla="*/ 25 w 25"/>
                    <a:gd name="T13" fmla="*/ 15 h 18"/>
                    <a:gd name="T14" fmla="*/ 25 w 25"/>
                    <a:gd name="T15" fmla="*/ 3 h 18"/>
                    <a:gd name="T16" fmla="*/ 21 w 25"/>
                    <a:gd name="T1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 h="18">
                      <a:moveTo>
                        <a:pt x="21" y="0"/>
                      </a:moveTo>
                      <a:cubicBezTo>
                        <a:pt x="4" y="0"/>
                        <a:pt x="4" y="0"/>
                        <a:pt x="4" y="0"/>
                      </a:cubicBezTo>
                      <a:cubicBezTo>
                        <a:pt x="2" y="0"/>
                        <a:pt x="0" y="2"/>
                        <a:pt x="0" y="3"/>
                      </a:cubicBezTo>
                      <a:cubicBezTo>
                        <a:pt x="0" y="15"/>
                        <a:pt x="0" y="15"/>
                        <a:pt x="0" y="15"/>
                      </a:cubicBezTo>
                      <a:cubicBezTo>
                        <a:pt x="0" y="17"/>
                        <a:pt x="2" y="18"/>
                        <a:pt x="4" y="18"/>
                      </a:cubicBezTo>
                      <a:cubicBezTo>
                        <a:pt x="21" y="18"/>
                        <a:pt x="21" y="18"/>
                        <a:pt x="21" y="18"/>
                      </a:cubicBezTo>
                      <a:cubicBezTo>
                        <a:pt x="23" y="18"/>
                        <a:pt x="25" y="17"/>
                        <a:pt x="25" y="15"/>
                      </a:cubicBezTo>
                      <a:cubicBezTo>
                        <a:pt x="25" y="3"/>
                        <a:pt x="25" y="3"/>
                        <a:pt x="25" y="3"/>
                      </a:cubicBezTo>
                      <a:cubicBezTo>
                        <a:pt x="25" y="2"/>
                        <a:pt x="23" y="0"/>
                        <a:pt x="21"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chemeClr val="bg1"/>
                    </a:solidFill>
                    <a:effectLst/>
                    <a:uLnTx/>
                    <a:uFillTx/>
                    <a:latin typeface="Arial" charset="0"/>
                    <a:ea typeface="+mn-ea"/>
                    <a:cs typeface="+mn-cs"/>
                  </a:endParaRPr>
                </a:p>
              </p:txBody>
            </p:sp>
            <p:sp>
              <p:nvSpPr>
                <p:cNvPr id="19" name="Freeform 39">
                  <a:extLst>
                    <a:ext uri="{FF2B5EF4-FFF2-40B4-BE49-F238E27FC236}">
                      <a16:creationId xmlns:a16="http://schemas.microsoft.com/office/drawing/2014/main" id="{6E6A1A7B-72F0-AFA5-760B-EBA3EEE7A788}"/>
                    </a:ext>
                  </a:extLst>
                </p:cNvPr>
                <p:cNvSpPr>
                  <a:spLocks/>
                </p:cNvSpPr>
                <p:nvPr/>
              </p:nvSpPr>
              <p:spPr bwMode="auto">
                <a:xfrm>
                  <a:off x="1165331" y="4081832"/>
                  <a:ext cx="67459" cy="48346"/>
                </a:xfrm>
                <a:custGeom>
                  <a:avLst/>
                  <a:gdLst>
                    <a:gd name="T0" fmla="*/ 21 w 25"/>
                    <a:gd name="T1" fmla="*/ 0 h 18"/>
                    <a:gd name="T2" fmla="*/ 4 w 25"/>
                    <a:gd name="T3" fmla="*/ 0 h 18"/>
                    <a:gd name="T4" fmla="*/ 0 w 25"/>
                    <a:gd name="T5" fmla="*/ 3 h 18"/>
                    <a:gd name="T6" fmla="*/ 0 w 25"/>
                    <a:gd name="T7" fmla="*/ 14 h 18"/>
                    <a:gd name="T8" fmla="*/ 4 w 25"/>
                    <a:gd name="T9" fmla="*/ 18 h 18"/>
                    <a:gd name="T10" fmla="*/ 21 w 25"/>
                    <a:gd name="T11" fmla="*/ 18 h 18"/>
                    <a:gd name="T12" fmla="*/ 25 w 25"/>
                    <a:gd name="T13" fmla="*/ 14 h 18"/>
                    <a:gd name="T14" fmla="*/ 25 w 25"/>
                    <a:gd name="T15" fmla="*/ 3 h 18"/>
                    <a:gd name="T16" fmla="*/ 21 w 25"/>
                    <a:gd name="T1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 h="18">
                      <a:moveTo>
                        <a:pt x="21" y="0"/>
                      </a:moveTo>
                      <a:cubicBezTo>
                        <a:pt x="4" y="0"/>
                        <a:pt x="4" y="0"/>
                        <a:pt x="4" y="0"/>
                      </a:cubicBezTo>
                      <a:cubicBezTo>
                        <a:pt x="2" y="0"/>
                        <a:pt x="0" y="1"/>
                        <a:pt x="0" y="3"/>
                      </a:cubicBezTo>
                      <a:cubicBezTo>
                        <a:pt x="0" y="14"/>
                        <a:pt x="0" y="14"/>
                        <a:pt x="0" y="14"/>
                      </a:cubicBezTo>
                      <a:cubicBezTo>
                        <a:pt x="0" y="16"/>
                        <a:pt x="2" y="18"/>
                        <a:pt x="4" y="18"/>
                      </a:cubicBezTo>
                      <a:cubicBezTo>
                        <a:pt x="21" y="18"/>
                        <a:pt x="21" y="18"/>
                        <a:pt x="21" y="18"/>
                      </a:cubicBezTo>
                      <a:cubicBezTo>
                        <a:pt x="23" y="18"/>
                        <a:pt x="25" y="16"/>
                        <a:pt x="25" y="14"/>
                      </a:cubicBezTo>
                      <a:cubicBezTo>
                        <a:pt x="25" y="3"/>
                        <a:pt x="25" y="3"/>
                        <a:pt x="25" y="3"/>
                      </a:cubicBezTo>
                      <a:cubicBezTo>
                        <a:pt x="25" y="1"/>
                        <a:pt x="23" y="0"/>
                        <a:pt x="21"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Arial" charset="0"/>
                    <a:ea typeface="+mn-ea"/>
                    <a:cs typeface="+mn-cs"/>
                  </a:endParaRPr>
                </a:p>
              </p:txBody>
            </p:sp>
            <p:sp>
              <p:nvSpPr>
                <p:cNvPr id="20" name="Freeform 40">
                  <a:extLst>
                    <a:ext uri="{FF2B5EF4-FFF2-40B4-BE49-F238E27FC236}">
                      <a16:creationId xmlns:a16="http://schemas.microsoft.com/office/drawing/2014/main" id="{8958B986-570C-B285-239E-271FCEEA9137}"/>
                    </a:ext>
                  </a:extLst>
                </p:cNvPr>
                <p:cNvSpPr>
                  <a:spLocks/>
                </p:cNvSpPr>
                <p:nvPr/>
              </p:nvSpPr>
              <p:spPr bwMode="auto">
                <a:xfrm>
                  <a:off x="1254152" y="4212251"/>
                  <a:ext cx="67459" cy="48346"/>
                </a:xfrm>
                <a:custGeom>
                  <a:avLst/>
                  <a:gdLst>
                    <a:gd name="T0" fmla="*/ 24 w 25"/>
                    <a:gd name="T1" fmla="*/ 2 h 18"/>
                    <a:gd name="T2" fmla="*/ 23 w 25"/>
                    <a:gd name="T3" fmla="*/ 1 h 18"/>
                    <a:gd name="T4" fmla="*/ 23 w 25"/>
                    <a:gd name="T5" fmla="*/ 1 h 18"/>
                    <a:gd name="T6" fmla="*/ 22 w 25"/>
                    <a:gd name="T7" fmla="*/ 0 h 18"/>
                    <a:gd name="T8" fmla="*/ 21 w 25"/>
                    <a:gd name="T9" fmla="*/ 0 h 18"/>
                    <a:gd name="T10" fmla="*/ 21 w 25"/>
                    <a:gd name="T11" fmla="*/ 0 h 18"/>
                    <a:gd name="T12" fmla="*/ 21 w 25"/>
                    <a:gd name="T13" fmla="*/ 0 h 18"/>
                    <a:gd name="T14" fmla="*/ 4 w 25"/>
                    <a:gd name="T15" fmla="*/ 0 h 18"/>
                    <a:gd name="T16" fmla="*/ 3 w 25"/>
                    <a:gd name="T17" fmla="*/ 0 h 18"/>
                    <a:gd name="T18" fmla="*/ 3 w 25"/>
                    <a:gd name="T19" fmla="*/ 0 h 18"/>
                    <a:gd name="T20" fmla="*/ 2 w 25"/>
                    <a:gd name="T21" fmla="*/ 0 h 18"/>
                    <a:gd name="T22" fmla="*/ 1 w 25"/>
                    <a:gd name="T23" fmla="*/ 1 h 18"/>
                    <a:gd name="T24" fmla="*/ 1 w 25"/>
                    <a:gd name="T25" fmla="*/ 1 h 18"/>
                    <a:gd name="T26" fmla="*/ 0 w 25"/>
                    <a:gd name="T27" fmla="*/ 2 h 18"/>
                    <a:gd name="T28" fmla="*/ 0 w 25"/>
                    <a:gd name="T29" fmla="*/ 2 h 18"/>
                    <a:gd name="T30" fmla="*/ 0 w 25"/>
                    <a:gd name="T31" fmla="*/ 3 h 18"/>
                    <a:gd name="T32" fmla="*/ 0 w 25"/>
                    <a:gd name="T33" fmla="*/ 15 h 18"/>
                    <a:gd name="T34" fmla="*/ 0 w 25"/>
                    <a:gd name="T35" fmla="*/ 16 h 18"/>
                    <a:gd name="T36" fmla="*/ 0 w 25"/>
                    <a:gd name="T37" fmla="*/ 16 h 18"/>
                    <a:gd name="T38" fmla="*/ 0 w 25"/>
                    <a:gd name="T39" fmla="*/ 16 h 18"/>
                    <a:gd name="T40" fmla="*/ 0 w 25"/>
                    <a:gd name="T41" fmla="*/ 17 h 18"/>
                    <a:gd name="T42" fmla="*/ 0 w 25"/>
                    <a:gd name="T43" fmla="*/ 17 h 18"/>
                    <a:gd name="T44" fmla="*/ 1 w 25"/>
                    <a:gd name="T45" fmla="*/ 17 h 18"/>
                    <a:gd name="T46" fmla="*/ 1 w 25"/>
                    <a:gd name="T47" fmla="*/ 18 h 18"/>
                    <a:gd name="T48" fmla="*/ 2 w 25"/>
                    <a:gd name="T49" fmla="*/ 18 h 18"/>
                    <a:gd name="T50" fmla="*/ 3 w 25"/>
                    <a:gd name="T51" fmla="*/ 18 h 18"/>
                    <a:gd name="T52" fmla="*/ 3 w 25"/>
                    <a:gd name="T53" fmla="*/ 18 h 18"/>
                    <a:gd name="T54" fmla="*/ 4 w 25"/>
                    <a:gd name="T55" fmla="*/ 18 h 18"/>
                    <a:gd name="T56" fmla="*/ 21 w 25"/>
                    <a:gd name="T57" fmla="*/ 18 h 18"/>
                    <a:gd name="T58" fmla="*/ 21 w 25"/>
                    <a:gd name="T59" fmla="*/ 18 h 18"/>
                    <a:gd name="T60" fmla="*/ 21 w 25"/>
                    <a:gd name="T61" fmla="*/ 18 h 18"/>
                    <a:gd name="T62" fmla="*/ 22 w 25"/>
                    <a:gd name="T63" fmla="*/ 18 h 18"/>
                    <a:gd name="T64" fmla="*/ 23 w 25"/>
                    <a:gd name="T65" fmla="*/ 18 h 18"/>
                    <a:gd name="T66" fmla="*/ 23 w 25"/>
                    <a:gd name="T67" fmla="*/ 17 h 18"/>
                    <a:gd name="T68" fmla="*/ 24 w 25"/>
                    <a:gd name="T69" fmla="*/ 17 h 18"/>
                    <a:gd name="T70" fmla="*/ 24 w 25"/>
                    <a:gd name="T71" fmla="*/ 17 h 18"/>
                    <a:gd name="T72" fmla="*/ 24 w 25"/>
                    <a:gd name="T73" fmla="*/ 16 h 18"/>
                    <a:gd name="T74" fmla="*/ 24 w 25"/>
                    <a:gd name="T75" fmla="*/ 16 h 18"/>
                    <a:gd name="T76" fmla="*/ 24 w 25"/>
                    <a:gd name="T77" fmla="*/ 16 h 18"/>
                    <a:gd name="T78" fmla="*/ 25 w 25"/>
                    <a:gd name="T79" fmla="*/ 15 h 18"/>
                    <a:gd name="T80" fmla="*/ 25 w 25"/>
                    <a:gd name="T81" fmla="*/ 3 h 18"/>
                    <a:gd name="T82" fmla="*/ 24 w 25"/>
                    <a:gd name="T83" fmla="*/ 2 h 18"/>
                    <a:gd name="T84" fmla="*/ 24 w 25"/>
                    <a:gd name="T85" fmla="*/ 2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5" h="18">
                      <a:moveTo>
                        <a:pt x="24" y="2"/>
                      </a:moveTo>
                      <a:cubicBezTo>
                        <a:pt x="24" y="1"/>
                        <a:pt x="23" y="1"/>
                        <a:pt x="23" y="1"/>
                      </a:cubicBezTo>
                      <a:cubicBezTo>
                        <a:pt x="23" y="1"/>
                        <a:pt x="23" y="1"/>
                        <a:pt x="23" y="1"/>
                      </a:cubicBezTo>
                      <a:cubicBezTo>
                        <a:pt x="23" y="1"/>
                        <a:pt x="22" y="0"/>
                        <a:pt x="22" y="0"/>
                      </a:cubicBezTo>
                      <a:cubicBezTo>
                        <a:pt x="22" y="0"/>
                        <a:pt x="21" y="0"/>
                        <a:pt x="21" y="0"/>
                      </a:cubicBezTo>
                      <a:cubicBezTo>
                        <a:pt x="21" y="0"/>
                        <a:pt x="21" y="0"/>
                        <a:pt x="21" y="0"/>
                      </a:cubicBezTo>
                      <a:cubicBezTo>
                        <a:pt x="21" y="0"/>
                        <a:pt x="21" y="0"/>
                        <a:pt x="21" y="0"/>
                      </a:cubicBezTo>
                      <a:cubicBezTo>
                        <a:pt x="4" y="0"/>
                        <a:pt x="4" y="0"/>
                        <a:pt x="4" y="0"/>
                      </a:cubicBezTo>
                      <a:cubicBezTo>
                        <a:pt x="3" y="0"/>
                        <a:pt x="3" y="0"/>
                        <a:pt x="3" y="0"/>
                      </a:cubicBezTo>
                      <a:cubicBezTo>
                        <a:pt x="3" y="0"/>
                        <a:pt x="3" y="0"/>
                        <a:pt x="3" y="0"/>
                      </a:cubicBezTo>
                      <a:cubicBezTo>
                        <a:pt x="3" y="0"/>
                        <a:pt x="3" y="0"/>
                        <a:pt x="2" y="0"/>
                      </a:cubicBezTo>
                      <a:cubicBezTo>
                        <a:pt x="2" y="0"/>
                        <a:pt x="2" y="1"/>
                        <a:pt x="1" y="1"/>
                      </a:cubicBezTo>
                      <a:cubicBezTo>
                        <a:pt x="1" y="1"/>
                        <a:pt x="1" y="1"/>
                        <a:pt x="1" y="1"/>
                      </a:cubicBezTo>
                      <a:cubicBezTo>
                        <a:pt x="1" y="1"/>
                        <a:pt x="1" y="1"/>
                        <a:pt x="0" y="2"/>
                      </a:cubicBezTo>
                      <a:cubicBezTo>
                        <a:pt x="0" y="2"/>
                        <a:pt x="0" y="2"/>
                        <a:pt x="0" y="2"/>
                      </a:cubicBezTo>
                      <a:cubicBezTo>
                        <a:pt x="0" y="2"/>
                        <a:pt x="0" y="3"/>
                        <a:pt x="0" y="3"/>
                      </a:cubicBezTo>
                      <a:cubicBezTo>
                        <a:pt x="0" y="15"/>
                        <a:pt x="0" y="15"/>
                        <a:pt x="0" y="15"/>
                      </a:cubicBezTo>
                      <a:cubicBezTo>
                        <a:pt x="0" y="15"/>
                        <a:pt x="0" y="15"/>
                        <a:pt x="0" y="16"/>
                      </a:cubicBezTo>
                      <a:cubicBezTo>
                        <a:pt x="0" y="16"/>
                        <a:pt x="0" y="16"/>
                        <a:pt x="0" y="16"/>
                      </a:cubicBezTo>
                      <a:cubicBezTo>
                        <a:pt x="0" y="16"/>
                        <a:pt x="0" y="16"/>
                        <a:pt x="0" y="16"/>
                      </a:cubicBezTo>
                      <a:cubicBezTo>
                        <a:pt x="0" y="16"/>
                        <a:pt x="0" y="16"/>
                        <a:pt x="0" y="17"/>
                      </a:cubicBezTo>
                      <a:cubicBezTo>
                        <a:pt x="0" y="17"/>
                        <a:pt x="0" y="17"/>
                        <a:pt x="0" y="17"/>
                      </a:cubicBezTo>
                      <a:cubicBezTo>
                        <a:pt x="1" y="17"/>
                        <a:pt x="1" y="17"/>
                        <a:pt x="1" y="17"/>
                      </a:cubicBezTo>
                      <a:cubicBezTo>
                        <a:pt x="1" y="17"/>
                        <a:pt x="1" y="18"/>
                        <a:pt x="1" y="18"/>
                      </a:cubicBezTo>
                      <a:cubicBezTo>
                        <a:pt x="2" y="18"/>
                        <a:pt x="2" y="18"/>
                        <a:pt x="2" y="18"/>
                      </a:cubicBezTo>
                      <a:cubicBezTo>
                        <a:pt x="2" y="18"/>
                        <a:pt x="3" y="18"/>
                        <a:pt x="3" y="18"/>
                      </a:cubicBezTo>
                      <a:cubicBezTo>
                        <a:pt x="3" y="18"/>
                        <a:pt x="3" y="18"/>
                        <a:pt x="3" y="18"/>
                      </a:cubicBezTo>
                      <a:cubicBezTo>
                        <a:pt x="4" y="18"/>
                        <a:pt x="4" y="18"/>
                        <a:pt x="4" y="18"/>
                      </a:cubicBezTo>
                      <a:cubicBezTo>
                        <a:pt x="21" y="18"/>
                        <a:pt x="21" y="18"/>
                        <a:pt x="21" y="18"/>
                      </a:cubicBezTo>
                      <a:cubicBezTo>
                        <a:pt x="21" y="18"/>
                        <a:pt x="21" y="18"/>
                        <a:pt x="21" y="18"/>
                      </a:cubicBezTo>
                      <a:cubicBezTo>
                        <a:pt x="21" y="18"/>
                        <a:pt x="21" y="18"/>
                        <a:pt x="21" y="18"/>
                      </a:cubicBezTo>
                      <a:cubicBezTo>
                        <a:pt x="22" y="18"/>
                        <a:pt x="22" y="18"/>
                        <a:pt x="22" y="18"/>
                      </a:cubicBezTo>
                      <a:cubicBezTo>
                        <a:pt x="22" y="18"/>
                        <a:pt x="23" y="18"/>
                        <a:pt x="23" y="18"/>
                      </a:cubicBezTo>
                      <a:cubicBezTo>
                        <a:pt x="23" y="18"/>
                        <a:pt x="23" y="17"/>
                        <a:pt x="23" y="17"/>
                      </a:cubicBezTo>
                      <a:cubicBezTo>
                        <a:pt x="23" y="17"/>
                        <a:pt x="24" y="17"/>
                        <a:pt x="24" y="17"/>
                      </a:cubicBezTo>
                      <a:cubicBezTo>
                        <a:pt x="24" y="17"/>
                        <a:pt x="24" y="17"/>
                        <a:pt x="24" y="17"/>
                      </a:cubicBezTo>
                      <a:cubicBezTo>
                        <a:pt x="24" y="16"/>
                        <a:pt x="24" y="16"/>
                        <a:pt x="24" y="16"/>
                      </a:cubicBezTo>
                      <a:cubicBezTo>
                        <a:pt x="24" y="16"/>
                        <a:pt x="24" y="16"/>
                        <a:pt x="24" y="16"/>
                      </a:cubicBezTo>
                      <a:cubicBezTo>
                        <a:pt x="24" y="16"/>
                        <a:pt x="24" y="16"/>
                        <a:pt x="24" y="16"/>
                      </a:cubicBezTo>
                      <a:cubicBezTo>
                        <a:pt x="25" y="15"/>
                        <a:pt x="25" y="15"/>
                        <a:pt x="25" y="15"/>
                      </a:cubicBezTo>
                      <a:cubicBezTo>
                        <a:pt x="25" y="3"/>
                        <a:pt x="25" y="3"/>
                        <a:pt x="25" y="3"/>
                      </a:cubicBezTo>
                      <a:cubicBezTo>
                        <a:pt x="25" y="3"/>
                        <a:pt x="24" y="2"/>
                        <a:pt x="24" y="2"/>
                      </a:cubicBezTo>
                      <a:cubicBezTo>
                        <a:pt x="24" y="2"/>
                        <a:pt x="24" y="2"/>
                        <a:pt x="24" y="2"/>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Arial" charset="0"/>
                    <a:ea typeface="+mn-ea"/>
                    <a:cs typeface="+mn-cs"/>
                  </a:endParaRPr>
                </a:p>
              </p:txBody>
            </p:sp>
            <p:sp>
              <p:nvSpPr>
                <p:cNvPr id="21" name="Freeform 41">
                  <a:extLst>
                    <a:ext uri="{FF2B5EF4-FFF2-40B4-BE49-F238E27FC236}">
                      <a16:creationId xmlns:a16="http://schemas.microsoft.com/office/drawing/2014/main" id="{0CB095BE-B4AE-CB93-839D-F7221C415B76}"/>
                    </a:ext>
                  </a:extLst>
                </p:cNvPr>
                <p:cNvSpPr>
                  <a:spLocks/>
                </p:cNvSpPr>
                <p:nvPr/>
              </p:nvSpPr>
              <p:spPr bwMode="auto">
                <a:xfrm>
                  <a:off x="1338475" y="4149290"/>
                  <a:ext cx="64086" cy="49470"/>
                </a:xfrm>
                <a:custGeom>
                  <a:avLst/>
                  <a:gdLst>
                    <a:gd name="T0" fmla="*/ 21 w 24"/>
                    <a:gd name="T1" fmla="*/ 0 h 18"/>
                    <a:gd name="T2" fmla="*/ 3 w 24"/>
                    <a:gd name="T3" fmla="*/ 0 h 18"/>
                    <a:gd name="T4" fmla="*/ 0 w 24"/>
                    <a:gd name="T5" fmla="*/ 3 h 18"/>
                    <a:gd name="T6" fmla="*/ 0 w 24"/>
                    <a:gd name="T7" fmla="*/ 14 h 18"/>
                    <a:gd name="T8" fmla="*/ 3 w 24"/>
                    <a:gd name="T9" fmla="*/ 18 h 18"/>
                    <a:gd name="T10" fmla="*/ 21 w 24"/>
                    <a:gd name="T11" fmla="*/ 18 h 18"/>
                    <a:gd name="T12" fmla="*/ 24 w 24"/>
                    <a:gd name="T13" fmla="*/ 14 h 18"/>
                    <a:gd name="T14" fmla="*/ 24 w 24"/>
                    <a:gd name="T15" fmla="*/ 3 h 18"/>
                    <a:gd name="T16" fmla="*/ 21 w 24"/>
                    <a:gd name="T1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 h="18">
                      <a:moveTo>
                        <a:pt x="21" y="0"/>
                      </a:moveTo>
                      <a:cubicBezTo>
                        <a:pt x="3" y="0"/>
                        <a:pt x="3" y="0"/>
                        <a:pt x="3" y="0"/>
                      </a:cubicBezTo>
                      <a:cubicBezTo>
                        <a:pt x="1" y="0"/>
                        <a:pt x="0" y="1"/>
                        <a:pt x="0" y="3"/>
                      </a:cubicBezTo>
                      <a:cubicBezTo>
                        <a:pt x="0" y="14"/>
                        <a:pt x="0" y="14"/>
                        <a:pt x="0" y="14"/>
                      </a:cubicBezTo>
                      <a:cubicBezTo>
                        <a:pt x="0" y="16"/>
                        <a:pt x="1" y="18"/>
                        <a:pt x="3" y="18"/>
                      </a:cubicBezTo>
                      <a:cubicBezTo>
                        <a:pt x="21" y="18"/>
                        <a:pt x="21" y="18"/>
                        <a:pt x="21" y="18"/>
                      </a:cubicBezTo>
                      <a:cubicBezTo>
                        <a:pt x="23" y="18"/>
                        <a:pt x="24" y="16"/>
                        <a:pt x="24" y="14"/>
                      </a:cubicBezTo>
                      <a:cubicBezTo>
                        <a:pt x="24" y="3"/>
                        <a:pt x="24" y="3"/>
                        <a:pt x="24" y="3"/>
                      </a:cubicBezTo>
                      <a:cubicBezTo>
                        <a:pt x="24" y="1"/>
                        <a:pt x="23" y="0"/>
                        <a:pt x="21"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chemeClr val="bg1"/>
                    </a:solidFill>
                    <a:effectLst/>
                    <a:uLnTx/>
                    <a:uFillTx/>
                    <a:latin typeface="Arial" charset="0"/>
                    <a:ea typeface="+mn-ea"/>
                    <a:cs typeface="+mn-cs"/>
                  </a:endParaRPr>
                </a:p>
              </p:txBody>
            </p:sp>
            <p:sp>
              <p:nvSpPr>
                <p:cNvPr id="22" name="Freeform 42">
                  <a:extLst>
                    <a:ext uri="{FF2B5EF4-FFF2-40B4-BE49-F238E27FC236}">
                      <a16:creationId xmlns:a16="http://schemas.microsoft.com/office/drawing/2014/main" id="{A924D083-4AC6-CB20-4DE3-EAE9E2BDB47C}"/>
                    </a:ext>
                  </a:extLst>
                </p:cNvPr>
                <p:cNvSpPr>
                  <a:spLocks/>
                </p:cNvSpPr>
                <p:nvPr/>
              </p:nvSpPr>
              <p:spPr bwMode="auto">
                <a:xfrm>
                  <a:off x="1338475" y="4212251"/>
                  <a:ext cx="64086" cy="48346"/>
                </a:xfrm>
                <a:custGeom>
                  <a:avLst/>
                  <a:gdLst>
                    <a:gd name="T0" fmla="*/ 21 w 24"/>
                    <a:gd name="T1" fmla="*/ 0 h 18"/>
                    <a:gd name="T2" fmla="*/ 3 w 24"/>
                    <a:gd name="T3" fmla="*/ 0 h 18"/>
                    <a:gd name="T4" fmla="*/ 0 w 24"/>
                    <a:gd name="T5" fmla="*/ 3 h 18"/>
                    <a:gd name="T6" fmla="*/ 0 w 24"/>
                    <a:gd name="T7" fmla="*/ 15 h 18"/>
                    <a:gd name="T8" fmla="*/ 3 w 24"/>
                    <a:gd name="T9" fmla="*/ 18 h 18"/>
                    <a:gd name="T10" fmla="*/ 21 w 24"/>
                    <a:gd name="T11" fmla="*/ 18 h 18"/>
                    <a:gd name="T12" fmla="*/ 24 w 24"/>
                    <a:gd name="T13" fmla="*/ 15 h 18"/>
                    <a:gd name="T14" fmla="*/ 24 w 24"/>
                    <a:gd name="T15" fmla="*/ 3 h 18"/>
                    <a:gd name="T16" fmla="*/ 21 w 24"/>
                    <a:gd name="T1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 h="18">
                      <a:moveTo>
                        <a:pt x="21" y="0"/>
                      </a:moveTo>
                      <a:cubicBezTo>
                        <a:pt x="3" y="0"/>
                        <a:pt x="3" y="0"/>
                        <a:pt x="3" y="0"/>
                      </a:cubicBezTo>
                      <a:cubicBezTo>
                        <a:pt x="1" y="0"/>
                        <a:pt x="0" y="2"/>
                        <a:pt x="0" y="3"/>
                      </a:cubicBezTo>
                      <a:cubicBezTo>
                        <a:pt x="0" y="15"/>
                        <a:pt x="0" y="15"/>
                        <a:pt x="0" y="15"/>
                      </a:cubicBezTo>
                      <a:cubicBezTo>
                        <a:pt x="0" y="17"/>
                        <a:pt x="1" y="18"/>
                        <a:pt x="3" y="18"/>
                      </a:cubicBezTo>
                      <a:cubicBezTo>
                        <a:pt x="21" y="18"/>
                        <a:pt x="21" y="18"/>
                        <a:pt x="21" y="18"/>
                      </a:cubicBezTo>
                      <a:cubicBezTo>
                        <a:pt x="23" y="18"/>
                        <a:pt x="24" y="17"/>
                        <a:pt x="24" y="15"/>
                      </a:cubicBezTo>
                      <a:cubicBezTo>
                        <a:pt x="24" y="3"/>
                        <a:pt x="24" y="3"/>
                        <a:pt x="24" y="3"/>
                      </a:cubicBezTo>
                      <a:cubicBezTo>
                        <a:pt x="24" y="2"/>
                        <a:pt x="23" y="0"/>
                        <a:pt x="21"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chemeClr val="bg1"/>
                    </a:solidFill>
                    <a:effectLst/>
                    <a:uLnTx/>
                    <a:uFillTx/>
                    <a:latin typeface="Arial" charset="0"/>
                    <a:ea typeface="+mn-ea"/>
                    <a:cs typeface="+mn-cs"/>
                  </a:endParaRPr>
                </a:p>
              </p:txBody>
            </p:sp>
            <p:sp>
              <p:nvSpPr>
                <p:cNvPr id="23" name="Freeform 43">
                  <a:extLst>
                    <a:ext uri="{FF2B5EF4-FFF2-40B4-BE49-F238E27FC236}">
                      <a16:creationId xmlns:a16="http://schemas.microsoft.com/office/drawing/2014/main" id="{45E03839-F1FB-8367-D467-7EE93F96215A}"/>
                    </a:ext>
                  </a:extLst>
                </p:cNvPr>
                <p:cNvSpPr>
                  <a:spLocks/>
                </p:cNvSpPr>
                <p:nvPr/>
              </p:nvSpPr>
              <p:spPr bwMode="auto">
                <a:xfrm>
                  <a:off x="1338475" y="4081832"/>
                  <a:ext cx="64086" cy="48346"/>
                </a:xfrm>
                <a:custGeom>
                  <a:avLst/>
                  <a:gdLst>
                    <a:gd name="T0" fmla="*/ 21 w 24"/>
                    <a:gd name="T1" fmla="*/ 0 h 18"/>
                    <a:gd name="T2" fmla="*/ 3 w 24"/>
                    <a:gd name="T3" fmla="*/ 0 h 18"/>
                    <a:gd name="T4" fmla="*/ 0 w 24"/>
                    <a:gd name="T5" fmla="*/ 3 h 18"/>
                    <a:gd name="T6" fmla="*/ 0 w 24"/>
                    <a:gd name="T7" fmla="*/ 14 h 18"/>
                    <a:gd name="T8" fmla="*/ 3 w 24"/>
                    <a:gd name="T9" fmla="*/ 18 h 18"/>
                    <a:gd name="T10" fmla="*/ 21 w 24"/>
                    <a:gd name="T11" fmla="*/ 18 h 18"/>
                    <a:gd name="T12" fmla="*/ 24 w 24"/>
                    <a:gd name="T13" fmla="*/ 14 h 18"/>
                    <a:gd name="T14" fmla="*/ 24 w 24"/>
                    <a:gd name="T15" fmla="*/ 3 h 18"/>
                    <a:gd name="T16" fmla="*/ 21 w 24"/>
                    <a:gd name="T1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 h="18">
                      <a:moveTo>
                        <a:pt x="21" y="0"/>
                      </a:moveTo>
                      <a:cubicBezTo>
                        <a:pt x="3" y="0"/>
                        <a:pt x="3" y="0"/>
                        <a:pt x="3" y="0"/>
                      </a:cubicBezTo>
                      <a:cubicBezTo>
                        <a:pt x="1" y="0"/>
                        <a:pt x="0" y="1"/>
                        <a:pt x="0" y="3"/>
                      </a:cubicBezTo>
                      <a:cubicBezTo>
                        <a:pt x="0" y="14"/>
                        <a:pt x="0" y="14"/>
                        <a:pt x="0" y="14"/>
                      </a:cubicBezTo>
                      <a:cubicBezTo>
                        <a:pt x="0" y="16"/>
                        <a:pt x="1" y="18"/>
                        <a:pt x="3" y="18"/>
                      </a:cubicBezTo>
                      <a:cubicBezTo>
                        <a:pt x="21" y="18"/>
                        <a:pt x="21" y="18"/>
                        <a:pt x="21" y="18"/>
                      </a:cubicBezTo>
                      <a:cubicBezTo>
                        <a:pt x="23" y="18"/>
                        <a:pt x="24" y="16"/>
                        <a:pt x="24" y="14"/>
                      </a:cubicBezTo>
                      <a:cubicBezTo>
                        <a:pt x="24" y="3"/>
                        <a:pt x="24" y="3"/>
                        <a:pt x="24" y="3"/>
                      </a:cubicBezTo>
                      <a:cubicBezTo>
                        <a:pt x="24" y="1"/>
                        <a:pt x="23" y="0"/>
                        <a:pt x="21"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chemeClr val="bg1"/>
                    </a:solidFill>
                    <a:effectLst/>
                    <a:uLnTx/>
                    <a:uFillTx/>
                    <a:latin typeface="Arial" charset="0"/>
                    <a:ea typeface="+mn-ea"/>
                    <a:cs typeface="+mn-cs"/>
                  </a:endParaRPr>
                </a:p>
              </p:txBody>
            </p:sp>
            <p:sp>
              <p:nvSpPr>
                <p:cNvPr id="24" name="Freeform 44">
                  <a:extLst>
                    <a:ext uri="{FF2B5EF4-FFF2-40B4-BE49-F238E27FC236}">
                      <a16:creationId xmlns:a16="http://schemas.microsoft.com/office/drawing/2014/main" id="{DB12591A-A79F-F1B2-FA8F-EC6BCFE0E176}"/>
                    </a:ext>
                  </a:extLst>
                </p:cNvPr>
                <p:cNvSpPr>
                  <a:spLocks/>
                </p:cNvSpPr>
                <p:nvPr/>
              </p:nvSpPr>
              <p:spPr bwMode="auto">
                <a:xfrm>
                  <a:off x="1249654" y="4081832"/>
                  <a:ext cx="71956" cy="48346"/>
                </a:xfrm>
                <a:custGeom>
                  <a:avLst/>
                  <a:gdLst>
                    <a:gd name="T0" fmla="*/ 4 w 27"/>
                    <a:gd name="T1" fmla="*/ 18 h 18"/>
                    <a:gd name="T2" fmla="*/ 5 w 27"/>
                    <a:gd name="T3" fmla="*/ 18 h 18"/>
                    <a:gd name="T4" fmla="*/ 21 w 27"/>
                    <a:gd name="T5" fmla="*/ 18 h 18"/>
                    <a:gd name="T6" fmla="*/ 23 w 27"/>
                    <a:gd name="T7" fmla="*/ 18 h 18"/>
                    <a:gd name="T8" fmla="*/ 27 w 27"/>
                    <a:gd name="T9" fmla="*/ 14 h 18"/>
                    <a:gd name="T10" fmla="*/ 27 w 27"/>
                    <a:gd name="T11" fmla="*/ 3 h 18"/>
                    <a:gd name="T12" fmla="*/ 23 w 27"/>
                    <a:gd name="T13" fmla="*/ 0 h 18"/>
                    <a:gd name="T14" fmla="*/ 21 w 27"/>
                    <a:gd name="T15" fmla="*/ 0 h 18"/>
                    <a:gd name="T16" fmla="*/ 5 w 27"/>
                    <a:gd name="T17" fmla="*/ 0 h 18"/>
                    <a:gd name="T18" fmla="*/ 4 w 27"/>
                    <a:gd name="T19" fmla="*/ 0 h 18"/>
                    <a:gd name="T20" fmla="*/ 0 w 27"/>
                    <a:gd name="T21" fmla="*/ 3 h 18"/>
                    <a:gd name="T22" fmla="*/ 0 w 27"/>
                    <a:gd name="T23" fmla="*/ 14 h 18"/>
                    <a:gd name="T24" fmla="*/ 4 w 27"/>
                    <a:gd name="T25"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18">
                      <a:moveTo>
                        <a:pt x="4" y="18"/>
                      </a:moveTo>
                      <a:cubicBezTo>
                        <a:pt x="5" y="18"/>
                        <a:pt x="5" y="18"/>
                        <a:pt x="5" y="18"/>
                      </a:cubicBezTo>
                      <a:cubicBezTo>
                        <a:pt x="21" y="18"/>
                        <a:pt x="21" y="18"/>
                        <a:pt x="21" y="18"/>
                      </a:cubicBezTo>
                      <a:cubicBezTo>
                        <a:pt x="23" y="18"/>
                        <a:pt x="23" y="18"/>
                        <a:pt x="23" y="18"/>
                      </a:cubicBezTo>
                      <a:cubicBezTo>
                        <a:pt x="25" y="18"/>
                        <a:pt x="27" y="16"/>
                        <a:pt x="27" y="14"/>
                      </a:cubicBezTo>
                      <a:cubicBezTo>
                        <a:pt x="27" y="3"/>
                        <a:pt x="27" y="3"/>
                        <a:pt x="27" y="3"/>
                      </a:cubicBezTo>
                      <a:cubicBezTo>
                        <a:pt x="27" y="1"/>
                        <a:pt x="25" y="0"/>
                        <a:pt x="23" y="0"/>
                      </a:cubicBezTo>
                      <a:cubicBezTo>
                        <a:pt x="21" y="0"/>
                        <a:pt x="21" y="0"/>
                        <a:pt x="21" y="0"/>
                      </a:cubicBezTo>
                      <a:cubicBezTo>
                        <a:pt x="5" y="0"/>
                        <a:pt x="5" y="0"/>
                        <a:pt x="5" y="0"/>
                      </a:cubicBezTo>
                      <a:cubicBezTo>
                        <a:pt x="4" y="0"/>
                        <a:pt x="4" y="0"/>
                        <a:pt x="4" y="0"/>
                      </a:cubicBezTo>
                      <a:cubicBezTo>
                        <a:pt x="2" y="0"/>
                        <a:pt x="0" y="1"/>
                        <a:pt x="0" y="3"/>
                      </a:cubicBezTo>
                      <a:cubicBezTo>
                        <a:pt x="0" y="14"/>
                        <a:pt x="0" y="14"/>
                        <a:pt x="0" y="14"/>
                      </a:cubicBezTo>
                      <a:cubicBezTo>
                        <a:pt x="0" y="16"/>
                        <a:pt x="2" y="18"/>
                        <a:pt x="4" y="18"/>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Arial" charset="0"/>
                    <a:ea typeface="+mn-ea"/>
                    <a:cs typeface="+mn-cs"/>
                  </a:endParaRPr>
                </a:p>
              </p:txBody>
            </p:sp>
            <p:sp>
              <p:nvSpPr>
                <p:cNvPr id="25" name="Freeform 45">
                  <a:extLst>
                    <a:ext uri="{FF2B5EF4-FFF2-40B4-BE49-F238E27FC236}">
                      <a16:creationId xmlns:a16="http://schemas.microsoft.com/office/drawing/2014/main" id="{659B4D4A-463C-030E-3D11-42E3709A355C}"/>
                    </a:ext>
                  </a:extLst>
                </p:cNvPr>
                <p:cNvSpPr>
                  <a:spLocks/>
                </p:cNvSpPr>
                <p:nvPr/>
              </p:nvSpPr>
              <p:spPr bwMode="auto">
                <a:xfrm>
                  <a:off x="1249654" y="4147041"/>
                  <a:ext cx="71956" cy="48346"/>
                </a:xfrm>
                <a:custGeom>
                  <a:avLst/>
                  <a:gdLst>
                    <a:gd name="T0" fmla="*/ 5 w 27"/>
                    <a:gd name="T1" fmla="*/ 18 h 18"/>
                    <a:gd name="T2" fmla="*/ 21 w 27"/>
                    <a:gd name="T3" fmla="*/ 18 h 18"/>
                    <a:gd name="T4" fmla="*/ 23 w 27"/>
                    <a:gd name="T5" fmla="*/ 18 h 18"/>
                    <a:gd name="T6" fmla="*/ 27 w 27"/>
                    <a:gd name="T7" fmla="*/ 15 h 18"/>
                    <a:gd name="T8" fmla="*/ 27 w 27"/>
                    <a:gd name="T9" fmla="*/ 3 h 18"/>
                    <a:gd name="T10" fmla="*/ 23 w 27"/>
                    <a:gd name="T11" fmla="*/ 0 h 18"/>
                    <a:gd name="T12" fmla="*/ 21 w 27"/>
                    <a:gd name="T13" fmla="*/ 0 h 18"/>
                    <a:gd name="T14" fmla="*/ 5 w 27"/>
                    <a:gd name="T15" fmla="*/ 0 h 18"/>
                    <a:gd name="T16" fmla="*/ 4 w 27"/>
                    <a:gd name="T17" fmla="*/ 0 h 18"/>
                    <a:gd name="T18" fmla="*/ 0 w 27"/>
                    <a:gd name="T19" fmla="*/ 3 h 18"/>
                    <a:gd name="T20" fmla="*/ 0 w 27"/>
                    <a:gd name="T21" fmla="*/ 15 h 18"/>
                    <a:gd name="T22" fmla="*/ 4 w 27"/>
                    <a:gd name="T23" fmla="*/ 18 h 18"/>
                    <a:gd name="T24" fmla="*/ 5 w 27"/>
                    <a:gd name="T25"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18">
                      <a:moveTo>
                        <a:pt x="5" y="18"/>
                      </a:moveTo>
                      <a:cubicBezTo>
                        <a:pt x="21" y="18"/>
                        <a:pt x="21" y="18"/>
                        <a:pt x="21" y="18"/>
                      </a:cubicBezTo>
                      <a:cubicBezTo>
                        <a:pt x="23" y="18"/>
                        <a:pt x="23" y="18"/>
                        <a:pt x="23" y="18"/>
                      </a:cubicBezTo>
                      <a:cubicBezTo>
                        <a:pt x="25" y="18"/>
                        <a:pt x="27" y="17"/>
                        <a:pt x="27" y="15"/>
                      </a:cubicBezTo>
                      <a:cubicBezTo>
                        <a:pt x="27" y="3"/>
                        <a:pt x="27" y="3"/>
                        <a:pt x="27" y="3"/>
                      </a:cubicBezTo>
                      <a:cubicBezTo>
                        <a:pt x="27" y="1"/>
                        <a:pt x="25" y="0"/>
                        <a:pt x="23" y="0"/>
                      </a:cubicBezTo>
                      <a:cubicBezTo>
                        <a:pt x="21" y="0"/>
                        <a:pt x="21" y="0"/>
                        <a:pt x="21" y="0"/>
                      </a:cubicBezTo>
                      <a:cubicBezTo>
                        <a:pt x="5" y="0"/>
                        <a:pt x="5" y="0"/>
                        <a:pt x="5" y="0"/>
                      </a:cubicBezTo>
                      <a:cubicBezTo>
                        <a:pt x="4" y="0"/>
                        <a:pt x="4" y="0"/>
                        <a:pt x="4" y="0"/>
                      </a:cubicBezTo>
                      <a:cubicBezTo>
                        <a:pt x="2" y="0"/>
                        <a:pt x="0" y="1"/>
                        <a:pt x="0" y="3"/>
                      </a:cubicBezTo>
                      <a:cubicBezTo>
                        <a:pt x="0" y="15"/>
                        <a:pt x="0" y="15"/>
                        <a:pt x="0" y="15"/>
                      </a:cubicBezTo>
                      <a:cubicBezTo>
                        <a:pt x="0" y="17"/>
                        <a:pt x="2" y="18"/>
                        <a:pt x="4" y="18"/>
                      </a:cubicBezTo>
                      <a:lnTo>
                        <a:pt x="5" y="1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chemeClr val="bg1"/>
                    </a:solidFill>
                    <a:effectLst/>
                    <a:uLnTx/>
                    <a:uFillTx/>
                    <a:latin typeface="Arial" charset="0"/>
                    <a:ea typeface="+mn-ea"/>
                    <a:cs typeface="+mn-cs"/>
                  </a:endParaRPr>
                </a:p>
              </p:txBody>
            </p:sp>
          </p:grpSp>
          <p:grpSp>
            <p:nvGrpSpPr>
              <p:cNvPr id="13" name="Group 12">
                <a:extLst>
                  <a:ext uri="{FF2B5EF4-FFF2-40B4-BE49-F238E27FC236}">
                    <a16:creationId xmlns:a16="http://schemas.microsoft.com/office/drawing/2014/main" id="{B3DC0461-2D0F-E77E-39AA-81F9A56AEF81}"/>
                  </a:ext>
                </a:extLst>
              </p:cNvPr>
              <p:cNvGrpSpPr/>
              <p:nvPr/>
            </p:nvGrpSpPr>
            <p:grpSpPr>
              <a:xfrm>
                <a:off x="9282905" y="270643"/>
                <a:ext cx="642270" cy="626936"/>
                <a:chOff x="1073137" y="3914309"/>
                <a:chExt cx="423866" cy="413746"/>
              </a:xfrm>
              <a:solidFill>
                <a:schemeClr val="bg1"/>
              </a:solidFill>
            </p:grpSpPr>
            <p:sp>
              <p:nvSpPr>
                <p:cNvPr id="14" name="Freeform 35">
                  <a:extLst>
                    <a:ext uri="{FF2B5EF4-FFF2-40B4-BE49-F238E27FC236}">
                      <a16:creationId xmlns:a16="http://schemas.microsoft.com/office/drawing/2014/main" id="{3C410AE4-3ECF-B26C-2B08-C77F3EBC5F51}"/>
                    </a:ext>
                  </a:extLst>
                </p:cNvPr>
                <p:cNvSpPr>
                  <a:spLocks/>
                </p:cNvSpPr>
                <p:nvPr/>
              </p:nvSpPr>
              <p:spPr bwMode="auto">
                <a:xfrm>
                  <a:off x="1170953" y="3914309"/>
                  <a:ext cx="53967" cy="80950"/>
                </a:xfrm>
                <a:custGeom>
                  <a:avLst/>
                  <a:gdLst>
                    <a:gd name="T0" fmla="*/ 7 w 20"/>
                    <a:gd name="T1" fmla="*/ 30 h 30"/>
                    <a:gd name="T2" fmla="*/ 10 w 20"/>
                    <a:gd name="T3" fmla="*/ 30 h 30"/>
                    <a:gd name="T4" fmla="*/ 12 w 20"/>
                    <a:gd name="T5" fmla="*/ 30 h 30"/>
                    <a:gd name="T6" fmla="*/ 20 w 20"/>
                    <a:gd name="T7" fmla="*/ 23 h 30"/>
                    <a:gd name="T8" fmla="*/ 20 w 20"/>
                    <a:gd name="T9" fmla="*/ 7 h 30"/>
                    <a:gd name="T10" fmla="*/ 13 w 20"/>
                    <a:gd name="T11" fmla="*/ 0 h 30"/>
                    <a:gd name="T12" fmla="*/ 11 w 20"/>
                    <a:gd name="T13" fmla="*/ 0 h 30"/>
                    <a:gd name="T14" fmla="*/ 8 w 20"/>
                    <a:gd name="T15" fmla="*/ 0 h 30"/>
                    <a:gd name="T16" fmla="*/ 0 w 20"/>
                    <a:gd name="T17" fmla="*/ 7 h 30"/>
                    <a:gd name="T18" fmla="*/ 0 w 20"/>
                    <a:gd name="T19" fmla="*/ 23 h 30"/>
                    <a:gd name="T20" fmla="*/ 7 w 20"/>
                    <a:gd name="T21" fmla="*/ 3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 h="30">
                      <a:moveTo>
                        <a:pt x="7" y="30"/>
                      </a:moveTo>
                      <a:cubicBezTo>
                        <a:pt x="8" y="30"/>
                        <a:pt x="9" y="30"/>
                        <a:pt x="10" y="30"/>
                      </a:cubicBezTo>
                      <a:cubicBezTo>
                        <a:pt x="12" y="30"/>
                        <a:pt x="12" y="30"/>
                        <a:pt x="12" y="30"/>
                      </a:cubicBezTo>
                      <a:cubicBezTo>
                        <a:pt x="16" y="30"/>
                        <a:pt x="20" y="27"/>
                        <a:pt x="20" y="23"/>
                      </a:cubicBezTo>
                      <a:cubicBezTo>
                        <a:pt x="20" y="7"/>
                        <a:pt x="20" y="7"/>
                        <a:pt x="20" y="7"/>
                      </a:cubicBezTo>
                      <a:cubicBezTo>
                        <a:pt x="20" y="3"/>
                        <a:pt x="17" y="0"/>
                        <a:pt x="13" y="0"/>
                      </a:cubicBezTo>
                      <a:cubicBezTo>
                        <a:pt x="12" y="0"/>
                        <a:pt x="11" y="0"/>
                        <a:pt x="11" y="0"/>
                      </a:cubicBezTo>
                      <a:cubicBezTo>
                        <a:pt x="8" y="0"/>
                        <a:pt x="8" y="0"/>
                        <a:pt x="8" y="0"/>
                      </a:cubicBezTo>
                      <a:cubicBezTo>
                        <a:pt x="4" y="0"/>
                        <a:pt x="0" y="3"/>
                        <a:pt x="0" y="7"/>
                      </a:cubicBezTo>
                      <a:cubicBezTo>
                        <a:pt x="0" y="23"/>
                        <a:pt x="0" y="23"/>
                        <a:pt x="0" y="23"/>
                      </a:cubicBezTo>
                      <a:cubicBezTo>
                        <a:pt x="0" y="26"/>
                        <a:pt x="3" y="30"/>
                        <a:pt x="7" y="30"/>
                      </a:cubicBezTo>
                      <a:close/>
                    </a:path>
                  </a:pathLst>
                </a:custGeom>
                <a:solidFill>
                  <a:srgbClr val="013A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5" name="Freeform 36">
                  <a:extLst>
                    <a:ext uri="{FF2B5EF4-FFF2-40B4-BE49-F238E27FC236}">
                      <a16:creationId xmlns:a16="http://schemas.microsoft.com/office/drawing/2014/main" id="{6C8AE542-3DE7-6BD2-2885-E79FF013100A}"/>
                    </a:ext>
                  </a:extLst>
                </p:cNvPr>
                <p:cNvSpPr>
                  <a:spLocks/>
                </p:cNvSpPr>
                <p:nvPr/>
              </p:nvSpPr>
              <p:spPr bwMode="auto">
                <a:xfrm>
                  <a:off x="1346345" y="3914309"/>
                  <a:ext cx="51718" cy="80950"/>
                </a:xfrm>
                <a:custGeom>
                  <a:avLst/>
                  <a:gdLst>
                    <a:gd name="T0" fmla="*/ 8 w 19"/>
                    <a:gd name="T1" fmla="*/ 30 h 30"/>
                    <a:gd name="T2" fmla="*/ 10 w 19"/>
                    <a:gd name="T3" fmla="*/ 30 h 30"/>
                    <a:gd name="T4" fmla="*/ 12 w 19"/>
                    <a:gd name="T5" fmla="*/ 30 h 30"/>
                    <a:gd name="T6" fmla="*/ 19 w 19"/>
                    <a:gd name="T7" fmla="*/ 23 h 30"/>
                    <a:gd name="T8" fmla="*/ 19 w 19"/>
                    <a:gd name="T9" fmla="*/ 7 h 30"/>
                    <a:gd name="T10" fmla="*/ 12 w 19"/>
                    <a:gd name="T11" fmla="*/ 0 h 30"/>
                    <a:gd name="T12" fmla="*/ 9 w 19"/>
                    <a:gd name="T13" fmla="*/ 0 h 30"/>
                    <a:gd name="T14" fmla="*/ 7 w 19"/>
                    <a:gd name="T15" fmla="*/ 0 h 30"/>
                    <a:gd name="T16" fmla="*/ 0 w 19"/>
                    <a:gd name="T17" fmla="*/ 7 h 30"/>
                    <a:gd name="T18" fmla="*/ 0 w 19"/>
                    <a:gd name="T19" fmla="*/ 23 h 30"/>
                    <a:gd name="T20" fmla="*/ 8 w 19"/>
                    <a:gd name="T21" fmla="*/ 3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 h="30">
                      <a:moveTo>
                        <a:pt x="8" y="30"/>
                      </a:moveTo>
                      <a:cubicBezTo>
                        <a:pt x="10" y="30"/>
                        <a:pt x="10" y="30"/>
                        <a:pt x="10" y="30"/>
                      </a:cubicBezTo>
                      <a:cubicBezTo>
                        <a:pt x="11" y="30"/>
                        <a:pt x="12" y="30"/>
                        <a:pt x="12" y="30"/>
                      </a:cubicBezTo>
                      <a:cubicBezTo>
                        <a:pt x="16" y="30"/>
                        <a:pt x="19" y="26"/>
                        <a:pt x="19" y="23"/>
                      </a:cubicBezTo>
                      <a:cubicBezTo>
                        <a:pt x="19" y="7"/>
                        <a:pt x="19" y="7"/>
                        <a:pt x="19" y="7"/>
                      </a:cubicBezTo>
                      <a:cubicBezTo>
                        <a:pt x="19" y="3"/>
                        <a:pt x="16" y="0"/>
                        <a:pt x="12" y="0"/>
                      </a:cubicBezTo>
                      <a:cubicBezTo>
                        <a:pt x="9" y="0"/>
                        <a:pt x="9" y="0"/>
                        <a:pt x="9" y="0"/>
                      </a:cubicBezTo>
                      <a:cubicBezTo>
                        <a:pt x="8" y="0"/>
                        <a:pt x="8" y="0"/>
                        <a:pt x="7" y="0"/>
                      </a:cubicBezTo>
                      <a:cubicBezTo>
                        <a:pt x="3" y="0"/>
                        <a:pt x="0" y="3"/>
                        <a:pt x="0" y="7"/>
                      </a:cubicBezTo>
                      <a:cubicBezTo>
                        <a:pt x="0" y="23"/>
                        <a:pt x="0" y="23"/>
                        <a:pt x="0" y="23"/>
                      </a:cubicBezTo>
                      <a:cubicBezTo>
                        <a:pt x="0" y="27"/>
                        <a:pt x="3" y="30"/>
                        <a:pt x="8" y="30"/>
                      </a:cubicBezTo>
                      <a:close/>
                    </a:path>
                  </a:pathLst>
                </a:custGeom>
                <a:solidFill>
                  <a:srgbClr val="013A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6" name="Freeform 46">
                  <a:extLst>
                    <a:ext uri="{FF2B5EF4-FFF2-40B4-BE49-F238E27FC236}">
                      <a16:creationId xmlns:a16="http://schemas.microsoft.com/office/drawing/2014/main" id="{3876E16F-C0A5-D4FD-6EC4-E6CD99E32455}"/>
                    </a:ext>
                  </a:extLst>
                </p:cNvPr>
                <p:cNvSpPr>
                  <a:spLocks noEditPoints="1"/>
                </p:cNvSpPr>
                <p:nvPr/>
              </p:nvSpPr>
              <p:spPr bwMode="auto">
                <a:xfrm>
                  <a:off x="1073137" y="3957033"/>
                  <a:ext cx="423866" cy="371022"/>
                </a:xfrm>
                <a:custGeom>
                  <a:avLst/>
                  <a:gdLst>
                    <a:gd name="T0" fmla="*/ 138 w 157"/>
                    <a:gd name="T1" fmla="*/ 0 h 137"/>
                    <a:gd name="T2" fmla="*/ 126 w 157"/>
                    <a:gd name="T3" fmla="*/ 0 h 137"/>
                    <a:gd name="T4" fmla="*/ 125 w 157"/>
                    <a:gd name="T5" fmla="*/ 0 h 137"/>
                    <a:gd name="T6" fmla="*/ 125 w 157"/>
                    <a:gd name="T7" fmla="*/ 8 h 137"/>
                    <a:gd name="T8" fmla="*/ 112 w 157"/>
                    <a:gd name="T9" fmla="*/ 20 h 137"/>
                    <a:gd name="T10" fmla="*/ 107 w 157"/>
                    <a:gd name="T11" fmla="*/ 20 h 137"/>
                    <a:gd name="T12" fmla="*/ 95 w 157"/>
                    <a:gd name="T13" fmla="*/ 8 h 137"/>
                    <a:gd name="T14" fmla="*/ 95 w 157"/>
                    <a:gd name="T15" fmla="*/ 0 h 137"/>
                    <a:gd name="T16" fmla="*/ 94 w 157"/>
                    <a:gd name="T17" fmla="*/ 0 h 137"/>
                    <a:gd name="T18" fmla="*/ 63 w 157"/>
                    <a:gd name="T19" fmla="*/ 0 h 137"/>
                    <a:gd name="T20" fmla="*/ 61 w 157"/>
                    <a:gd name="T21" fmla="*/ 0 h 137"/>
                    <a:gd name="T22" fmla="*/ 61 w 157"/>
                    <a:gd name="T23" fmla="*/ 8 h 137"/>
                    <a:gd name="T24" fmla="*/ 49 w 157"/>
                    <a:gd name="T25" fmla="*/ 20 h 137"/>
                    <a:gd name="T26" fmla="*/ 45 w 157"/>
                    <a:gd name="T27" fmla="*/ 20 h 137"/>
                    <a:gd name="T28" fmla="*/ 31 w 157"/>
                    <a:gd name="T29" fmla="*/ 8 h 137"/>
                    <a:gd name="T30" fmla="*/ 31 w 157"/>
                    <a:gd name="T31" fmla="*/ 0 h 137"/>
                    <a:gd name="T32" fmla="*/ 30 w 157"/>
                    <a:gd name="T33" fmla="*/ 0 h 137"/>
                    <a:gd name="T34" fmla="*/ 18 w 157"/>
                    <a:gd name="T35" fmla="*/ 0 h 137"/>
                    <a:gd name="T36" fmla="*/ 0 w 157"/>
                    <a:gd name="T37" fmla="*/ 19 h 137"/>
                    <a:gd name="T38" fmla="*/ 0 w 157"/>
                    <a:gd name="T39" fmla="*/ 62 h 137"/>
                    <a:gd name="T40" fmla="*/ 0 w 157"/>
                    <a:gd name="T41" fmla="*/ 119 h 137"/>
                    <a:gd name="T42" fmla="*/ 18 w 157"/>
                    <a:gd name="T43" fmla="*/ 137 h 137"/>
                    <a:gd name="T44" fmla="*/ 50 w 157"/>
                    <a:gd name="T45" fmla="*/ 137 h 137"/>
                    <a:gd name="T46" fmla="*/ 107 w 157"/>
                    <a:gd name="T47" fmla="*/ 137 h 137"/>
                    <a:gd name="T48" fmla="*/ 138 w 157"/>
                    <a:gd name="T49" fmla="*/ 137 h 137"/>
                    <a:gd name="T50" fmla="*/ 157 w 157"/>
                    <a:gd name="T51" fmla="*/ 119 h 137"/>
                    <a:gd name="T52" fmla="*/ 157 w 157"/>
                    <a:gd name="T53" fmla="*/ 62 h 137"/>
                    <a:gd name="T54" fmla="*/ 157 w 157"/>
                    <a:gd name="T55" fmla="*/ 19 h 137"/>
                    <a:gd name="T56" fmla="*/ 138 w 157"/>
                    <a:gd name="T57" fmla="*/ 0 h 137"/>
                    <a:gd name="T58" fmla="*/ 144 w 157"/>
                    <a:gd name="T59" fmla="*/ 111 h 137"/>
                    <a:gd name="T60" fmla="*/ 139 w 157"/>
                    <a:gd name="T61" fmla="*/ 120 h 137"/>
                    <a:gd name="T62" fmla="*/ 131 w 157"/>
                    <a:gd name="T63" fmla="*/ 123 h 137"/>
                    <a:gd name="T64" fmla="*/ 96 w 157"/>
                    <a:gd name="T65" fmla="*/ 123 h 137"/>
                    <a:gd name="T66" fmla="*/ 61 w 157"/>
                    <a:gd name="T67" fmla="*/ 123 h 137"/>
                    <a:gd name="T68" fmla="*/ 25 w 157"/>
                    <a:gd name="T69" fmla="*/ 123 h 137"/>
                    <a:gd name="T70" fmla="*/ 18 w 157"/>
                    <a:gd name="T71" fmla="*/ 120 h 137"/>
                    <a:gd name="T72" fmla="*/ 13 w 157"/>
                    <a:gd name="T73" fmla="*/ 111 h 137"/>
                    <a:gd name="T74" fmla="*/ 13 w 157"/>
                    <a:gd name="T75" fmla="*/ 58 h 137"/>
                    <a:gd name="T76" fmla="*/ 13 w 157"/>
                    <a:gd name="T77" fmla="*/ 42 h 137"/>
                    <a:gd name="T78" fmla="*/ 24 w 157"/>
                    <a:gd name="T79" fmla="*/ 31 h 137"/>
                    <a:gd name="T80" fmla="*/ 133 w 157"/>
                    <a:gd name="T81" fmla="*/ 31 h 137"/>
                    <a:gd name="T82" fmla="*/ 144 w 157"/>
                    <a:gd name="T83" fmla="*/ 42 h 137"/>
                    <a:gd name="T84" fmla="*/ 144 w 157"/>
                    <a:gd name="T85" fmla="*/ 111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57" h="137">
                      <a:moveTo>
                        <a:pt x="138" y="0"/>
                      </a:moveTo>
                      <a:cubicBezTo>
                        <a:pt x="126" y="0"/>
                        <a:pt x="126" y="0"/>
                        <a:pt x="126" y="0"/>
                      </a:cubicBezTo>
                      <a:cubicBezTo>
                        <a:pt x="125" y="0"/>
                        <a:pt x="125" y="0"/>
                        <a:pt x="125" y="0"/>
                      </a:cubicBezTo>
                      <a:cubicBezTo>
                        <a:pt x="125" y="8"/>
                        <a:pt x="125" y="8"/>
                        <a:pt x="125" y="8"/>
                      </a:cubicBezTo>
                      <a:cubicBezTo>
                        <a:pt x="125" y="15"/>
                        <a:pt x="119" y="20"/>
                        <a:pt x="112" y="20"/>
                      </a:cubicBezTo>
                      <a:cubicBezTo>
                        <a:pt x="107" y="20"/>
                        <a:pt x="107" y="20"/>
                        <a:pt x="107" y="20"/>
                      </a:cubicBezTo>
                      <a:cubicBezTo>
                        <a:pt x="101" y="20"/>
                        <a:pt x="95" y="15"/>
                        <a:pt x="95" y="8"/>
                      </a:cubicBezTo>
                      <a:cubicBezTo>
                        <a:pt x="95" y="0"/>
                        <a:pt x="95" y="0"/>
                        <a:pt x="95" y="0"/>
                      </a:cubicBezTo>
                      <a:cubicBezTo>
                        <a:pt x="94" y="0"/>
                        <a:pt x="94" y="0"/>
                        <a:pt x="94" y="0"/>
                      </a:cubicBezTo>
                      <a:cubicBezTo>
                        <a:pt x="63" y="0"/>
                        <a:pt x="63" y="0"/>
                        <a:pt x="63" y="0"/>
                      </a:cubicBezTo>
                      <a:cubicBezTo>
                        <a:pt x="61" y="0"/>
                        <a:pt x="61" y="0"/>
                        <a:pt x="61" y="0"/>
                      </a:cubicBezTo>
                      <a:cubicBezTo>
                        <a:pt x="61" y="8"/>
                        <a:pt x="61" y="8"/>
                        <a:pt x="61" y="8"/>
                      </a:cubicBezTo>
                      <a:cubicBezTo>
                        <a:pt x="61" y="15"/>
                        <a:pt x="56" y="20"/>
                        <a:pt x="49" y="20"/>
                      </a:cubicBezTo>
                      <a:cubicBezTo>
                        <a:pt x="45" y="20"/>
                        <a:pt x="45" y="20"/>
                        <a:pt x="45" y="20"/>
                      </a:cubicBezTo>
                      <a:cubicBezTo>
                        <a:pt x="37" y="20"/>
                        <a:pt x="31" y="15"/>
                        <a:pt x="31" y="8"/>
                      </a:cubicBezTo>
                      <a:cubicBezTo>
                        <a:pt x="31" y="0"/>
                        <a:pt x="31" y="0"/>
                        <a:pt x="31" y="0"/>
                      </a:cubicBezTo>
                      <a:cubicBezTo>
                        <a:pt x="30" y="0"/>
                        <a:pt x="30" y="0"/>
                        <a:pt x="30" y="0"/>
                      </a:cubicBezTo>
                      <a:cubicBezTo>
                        <a:pt x="18" y="0"/>
                        <a:pt x="18" y="0"/>
                        <a:pt x="18" y="0"/>
                      </a:cubicBezTo>
                      <a:cubicBezTo>
                        <a:pt x="8" y="0"/>
                        <a:pt x="0" y="9"/>
                        <a:pt x="0" y="19"/>
                      </a:cubicBezTo>
                      <a:cubicBezTo>
                        <a:pt x="0" y="62"/>
                        <a:pt x="0" y="62"/>
                        <a:pt x="0" y="62"/>
                      </a:cubicBezTo>
                      <a:cubicBezTo>
                        <a:pt x="0" y="119"/>
                        <a:pt x="0" y="119"/>
                        <a:pt x="0" y="119"/>
                      </a:cubicBezTo>
                      <a:cubicBezTo>
                        <a:pt x="0" y="129"/>
                        <a:pt x="8" y="137"/>
                        <a:pt x="18" y="137"/>
                      </a:cubicBezTo>
                      <a:cubicBezTo>
                        <a:pt x="50" y="137"/>
                        <a:pt x="50" y="137"/>
                        <a:pt x="50" y="137"/>
                      </a:cubicBezTo>
                      <a:cubicBezTo>
                        <a:pt x="107" y="137"/>
                        <a:pt x="107" y="137"/>
                        <a:pt x="107" y="137"/>
                      </a:cubicBezTo>
                      <a:cubicBezTo>
                        <a:pt x="138" y="137"/>
                        <a:pt x="138" y="137"/>
                        <a:pt x="138" y="137"/>
                      </a:cubicBezTo>
                      <a:cubicBezTo>
                        <a:pt x="149" y="137"/>
                        <a:pt x="157" y="129"/>
                        <a:pt x="157" y="119"/>
                      </a:cubicBezTo>
                      <a:cubicBezTo>
                        <a:pt x="157" y="62"/>
                        <a:pt x="157" y="62"/>
                        <a:pt x="157" y="62"/>
                      </a:cubicBezTo>
                      <a:cubicBezTo>
                        <a:pt x="157" y="19"/>
                        <a:pt x="157" y="19"/>
                        <a:pt x="157" y="19"/>
                      </a:cubicBezTo>
                      <a:cubicBezTo>
                        <a:pt x="157" y="9"/>
                        <a:pt x="149" y="0"/>
                        <a:pt x="138" y="0"/>
                      </a:cubicBezTo>
                      <a:close/>
                      <a:moveTo>
                        <a:pt x="144" y="111"/>
                      </a:moveTo>
                      <a:cubicBezTo>
                        <a:pt x="144" y="115"/>
                        <a:pt x="142" y="118"/>
                        <a:pt x="139" y="120"/>
                      </a:cubicBezTo>
                      <a:cubicBezTo>
                        <a:pt x="137" y="122"/>
                        <a:pt x="134" y="123"/>
                        <a:pt x="131" y="123"/>
                      </a:cubicBezTo>
                      <a:cubicBezTo>
                        <a:pt x="96" y="123"/>
                        <a:pt x="96" y="123"/>
                        <a:pt x="96" y="123"/>
                      </a:cubicBezTo>
                      <a:cubicBezTo>
                        <a:pt x="61" y="123"/>
                        <a:pt x="61" y="123"/>
                        <a:pt x="61" y="123"/>
                      </a:cubicBezTo>
                      <a:cubicBezTo>
                        <a:pt x="25" y="123"/>
                        <a:pt x="25" y="123"/>
                        <a:pt x="25" y="123"/>
                      </a:cubicBezTo>
                      <a:cubicBezTo>
                        <a:pt x="23" y="123"/>
                        <a:pt x="20" y="122"/>
                        <a:pt x="18" y="120"/>
                      </a:cubicBezTo>
                      <a:cubicBezTo>
                        <a:pt x="15" y="118"/>
                        <a:pt x="13" y="115"/>
                        <a:pt x="13" y="111"/>
                      </a:cubicBezTo>
                      <a:cubicBezTo>
                        <a:pt x="13" y="58"/>
                        <a:pt x="13" y="58"/>
                        <a:pt x="13" y="58"/>
                      </a:cubicBezTo>
                      <a:cubicBezTo>
                        <a:pt x="13" y="42"/>
                        <a:pt x="13" y="42"/>
                        <a:pt x="13" y="42"/>
                      </a:cubicBezTo>
                      <a:cubicBezTo>
                        <a:pt x="13" y="36"/>
                        <a:pt x="18" y="31"/>
                        <a:pt x="24" y="31"/>
                      </a:cubicBezTo>
                      <a:cubicBezTo>
                        <a:pt x="133" y="31"/>
                        <a:pt x="133" y="31"/>
                        <a:pt x="133" y="31"/>
                      </a:cubicBezTo>
                      <a:cubicBezTo>
                        <a:pt x="139" y="31"/>
                        <a:pt x="144" y="36"/>
                        <a:pt x="144" y="42"/>
                      </a:cubicBezTo>
                      <a:lnTo>
                        <a:pt x="144" y="111"/>
                      </a:lnTo>
                      <a:close/>
                    </a:path>
                  </a:pathLst>
                </a:custGeom>
                <a:solidFill>
                  <a:srgbClr val="013A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grpSp>
        </p:grpSp>
      </p:grpSp>
    </p:spTree>
    <p:extLst>
      <p:ext uri="{BB962C8B-B14F-4D97-AF65-F5344CB8AC3E}">
        <p14:creationId xmlns:p14="http://schemas.microsoft.com/office/powerpoint/2010/main" val="1781148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 name="Picture 10" descr="MP900430816[1]"/>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flipH="1">
            <a:off x="5003279" y="0"/>
            <a:ext cx="5382999" cy="5741346"/>
          </a:xfrm>
          <a:prstGeom prst="rect">
            <a:avLst/>
          </a:prstGeom>
          <a:extLst>
            <a:ext uri="{909E8E84-426E-40DD-AFC4-6F175D3DCCD1}">
              <a14:hiddenFill xmlns:a14="http://schemas.microsoft.com/office/drawing/2010/main">
                <a:solidFill>
                  <a:srgbClr val="FFFFFF"/>
                </a:solidFill>
              </a14:hiddenFill>
            </a:ext>
          </a:extLst>
        </p:spPr>
      </p:pic>
      <p:sp>
        <p:nvSpPr>
          <p:cNvPr id="65" name="Freeform 5"/>
          <p:cNvSpPr>
            <a:spLocks/>
          </p:cNvSpPr>
          <p:nvPr/>
        </p:nvSpPr>
        <p:spPr bwMode="auto">
          <a:xfrm flipH="1" flipV="1">
            <a:off x="2757436" y="0"/>
            <a:ext cx="4879202" cy="5741346"/>
          </a:xfrm>
          <a:custGeom>
            <a:avLst/>
            <a:gdLst>
              <a:gd name="T0" fmla="*/ 3752 w 3752"/>
              <a:gd name="T1" fmla="*/ 4345 h 4345"/>
              <a:gd name="T2" fmla="*/ 0 w 3752"/>
              <a:gd name="T3" fmla="*/ 4345 h 4345"/>
              <a:gd name="T4" fmla="*/ 1094 w 3752"/>
              <a:gd name="T5" fmla="*/ 0 h 4345"/>
              <a:gd name="T6" fmla="*/ 3752 w 3752"/>
              <a:gd name="T7" fmla="*/ 0 h 4345"/>
              <a:gd name="T8" fmla="*/ 3752 w 3752"/>
              <a:gd name="T9" fmla="*/ 4345 h 4345"/>
              <a:gd name="connsiteX0" fmla="*/ 7771 w 10000"/>
              <a:gd name="connsiteY0" fmla="*/ 10000 h 10000"/>
              <a:gd name="connsiteX1" fmla="*/ 0 w 10000"/>
              <a:gd name="connsiteY1" fmla="*/ 10000 h 10000"/>
              <a:gd name="connsiteX2" fmla="*/ 2916 w 10000"/>
              <a:gd name="connsiteY2" fmla="*/ 0 h 10000"/>
              <a:gd name="connsiteX3" fmla="*/ 10000 w 10000"/>
              <a:gd name="connsiteY3" fmla="*/ 0 h 10000"/>
              <a:gd name="connsiteX4" fmla="*/ 7771 w 10000"/>
              <a:gd name="connsiteY4" fmla="*/ 10000 h 10000"/>
              <a:gd name="connsiteX0" fmla="*/ 7771 w 8754"/>
              <a:gd name="connsiteY0" fmla="*/ 10000 h 10000"/>
              <a:gd name="connsiteX1" fmla="*/ 0 w 8754"/>
              <a:gd name="connsiteY1" fmla="*/ 10000 h 10000"/>
              <a:gd name="connsiteX2" fmla="*/ 2916 w 8754"/>
              <a:gd name="connsiteY2" fmla="*/ 0 h 10000"/>
              <a:gd name="connsiteX3" fmla="*/ 8754 w 8754"/>
              <a:gd name="connsiteY3" fmla="*/ 11 h 10000"/>
              <a:gd name="connsiteX4" fmla="*/ 7771 w 8754"/>
              <a:gd name="connsiteY4" fmla="*/ 1000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54" h="10000">
                <a:moveTo>
                  <a:pt x="7771" y="10000"/>
                </a:moveTo>
                <a:lnTo>
                  <a:pt x="0" y="10000"/>
                </a:lnTo>
                <a:lnTo>
                  <a:pt x="2916" y="0"/>
                </a:lnTo>
                <a:lnTo>
                  <a:pt x="8754" y="11"/>
                </a:lnTo>
                <a:lnTo>
                  <a:pt x="7771" y="10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sp>
        <p:nvSpPr>
          <p:cNvPr id="1019906" name="Rectangle 2"/>
          <p:cNvSpPr>
            <a:spLocks noGrp="1" noChangeArrowheads="1"/>
          </p:cNvSpPr>
          <p:nvPr>
            <p:ph type="title"/>
          </p:nvPr>
        </p:nvSpPr>
        <p:spPr/>
        <p:txBody>
          <a:bodyPr/>
          <a:lstStyle/>
          <a:p>
            <a:r>
              <a:rPr lang="en-US" b="0" dirty="0"/>
              <a:t>Delaying Retirement</a:t>
            </a:r>
          </a:p>
        </p:txBody>
      </p:sp>
      <p:sp>
        <p:nvSpPr>
          <p:cNvPr id="3" name="Content Placeholder 2"/>
          <p:cNvSpPr>
            <a:spLocks noGrp="1"/>
          </p:cNvSpPr>
          <p:nvPr>
            <p:ph idx="1"/>
          </p:nvPr>
        </p:nvSpPr>
        <p:spPr>
          <a:xfrm>
            <a:off x="430212" y="928232"/>
            <a:ext cx="6308118" cy="3736217"/>
          </a:xfrm>
        </p:spPr>
        <p:txBody>
          <a:bodyPr/>
          <a:lstStyle/>
          <a:p>
            <a:pPr marL="0" indent="0">
              <a:spcBef>
                <a:spcPts val="1800"/>
              </a:spcBef>
              <a:buNone/>
            </a:pPr>
            <a:r>
              <a:rPr lang="en-US" dirty="0"/>
              <a:t>If you delay the onset of Social Security benefits past full retirement age, </a:t>
            </a:r>
            <a:r>
              <a:rPr lang="en-US" dirty="0">
                <a:latin typeface="+mj-lt"/>
              </a:rPr>
              <a:t>you earn </a:t>
            </a:r>
            <a:r>
              <a:rPr lang="en-US" b="1" dirty="0">
                <a:solidFill>
                  <a:schemeClr val="accent3"/>
                </a:solidFill>
                <a:latin typeface="+mj-lt"/>
              </a:rPr>
              <a:t>delayed credits</a:t>
            </a:r>
          </a:p>
          <a:p>
            <a:pPr>
              <a:spcBef>
                <a:spcPts val="1800"/>
              </a:spcBef>
            </a:pPr>
            <a:r>
              <a:rPr lang="en-US" dirty="0">
                <a:latin typeface="+mj-lt"/>
              </a:rPr>
              <a:t>Delayed credits increase your benefit by </a:t>
            </a:r>
            <a:r>
              <a:rPr lang="en-US" b="1" dirty="0">
                <a:solidFill>
                  <a:schemeClr val="accent3"/>
                </a:solidFill>
                <a:latin typeface="+mj-lt"/>
              </a:rPr>
              <a:t>8% per year </a:t>
            </a:r>
            <a:r>
              <a:rPr lang="en-US" dirty="0">
                <a:latin typeface="+mj-lt"/>
              </a:rPr>
              <a:t>for those born 1943 or later</a:t>
            </a:r>
            <a:r>
              <a:rPr lang="en-US" baseline="30000" dirty="0">
                <a:latin typeface="+mj-lt"/>
              </a:rPr>
              <a:t>1</a:t>
            </a:r>
            <a:r>
              <a:rPr lang="en-US" b="1" dirty="0">
                <a:solidFill>
                  <a:schemeClr val="accent3"/>
                </a:solidFill>
                <a:latin typeface="+mj-lt"/>
              </a:rPr>
              <a:t> </a:t>
            </a:r>
          </a:p>
          <a:p>
            <a:pPr>
              <a:spcBef>
                <a:spcPts val="1800"/>
              </a:spcBef>
            </a:pPr>
            <a:r>
              <a:rPr lang="en-US" dirty="0">
                <a:latin typeface="+mj-lt"/>
              </a:rPr>
              <a:t>You can earn delayed credits </a:t>
            </a:r>
            <a:r>
              <a:rPr lang="en-US" b="1" dirty="0">
                <a:solidFill>
                  <a:schemeClr val="accent3"/>
                </a:solidFill>
                <a:latin typeface="+mj-lt"/>
              </a:rPr>
              <a:t>up to age 70</a:t>
            </a:r>
            <a:r>
              <a:rPr lang="en-US" baseline="30000" dirty="0"/>
              <a:t>1</a:t>
            </a:r>
            <a:endParaRPr lang="en-US" b="1" dirty="0">
              <a:latin typeface="+mj-lt"/>
            </a:endParaRPr>
          </a:p>
          <a:p>
            <a:pPr>
              <a:spcBef>
                <a:spcPts val="1800"/>
              </a:spcBef>
            </a:pPr>
            <a:r>
              <a:rPr lang="en-US" dirty="0">
                <a:latin typeface="+mj-lt"/>
              </a:rPr>
              <a:t>Delaying your Social Security benefits past your </a:t>
            </a:r>
            <a:br>
              <a:rPr lang="en-US" dirty="0">
                <a:latin typeface="+mj-lt"/>
              </a:rPr>
            </a:br>
            <a:r>
              <a:rPr lang="en-US" dirty="0">
                <a:latin typeface="+mj-lt"/>
              </a:rPr>
              <a:t>70th birthday provides </a:t>
            </a:r>
            <a:r>
              <a:rPr lang="en-US" b="1" dirty="0">
                <a:solidFill>
                  <a:schemeClr val="accent3"/>
                </a:solidFill>
                <a:latin typeface="+mj-lt"/>
              </a:rPr>
              <a:t>no additional benefit</a:t>
            </a:r>
          </a:p>
          <a:p>
            <a:pPr marL="0" indent="0">
              <a:spcBef>
                <a:spcPts val="1800"/>
              </a:spcBef>
              <a:buNone/>
            </a:pPr>
            <a:endParaRPr lang="en-US" dirty="0">
              <a:latin typeface="+mj-lt"/>
            </a:endParaRPr>
          </a:p>
          <a:p>
            <a:pPr marL="0" indent="0">
              <a:spcBef>
                <a:spcPts val="1800"/>
              </a:spcBef>
              <a:buNone/>
            </a:pPr>
            <a:endParaRPr lang="en-US" dirty="0"/>
          </a:p>
        </p:txBody>
      </p:sp>
      <p:sp>
        <p:nvSpPr>
          <p:cNvPr id="68" name="Slide Number Placeholder 2"/>
          <p:cNvSpPr>
            <a:spLocks noGrp="1"/>
          </p:cNvSpPr>
          <p:nvPr>
            <p:ph type="sldNum" sz="quarter" idx="4"/>
          </p:nvPr>
        </p:nvSpPr>
        <p:spPr>
          <a:xfrm>
            <a:off x="399564" y="5343266"/>
            <a:ext cx="217488" cy="303212"/>
          </a:xfrm>
        </p:spPr>
        <p:txBody>
          <a:bodyPr/>
          <a:lstStyle>
            <a:lvl1pPr>
              <a:defRPr lang="en-US" sz="1050" smtClean="0"/>
            </a:lvl1pPr>
          </a:lstStyle>
          <a:p>
            <a:pPr lvl="0"/>
            <a:fld id="{B086DA8C-2EC5-4397-8842-B74E3AC9ED83}" type="slidenum">
              <a:rPr lang="en-US" noProof="0" smtClean="0"/>
              <a:pPr lvl="0"/>
              <a:t>25</a:t>
            </a:fld>
            <a:endParaRPr lang="en-US" noProof="0" dirty="0"/>
          </a:p>
        </p:txBody>
      </p:sp>
      <p:sp>
        <p:nvSpPr>
          <p:cNvPr id="69" name="Text Box 5"/>
          <p:cNvSpPr txBox="1">
            <a:spLocks noChangeArrowheads="1"/>
          </p:cNvSpPr>
          <p:nvPr/>
        </p:nvSpPr>
        <p:spPr bwMode="auto">
          <a:xfrm>
            <a:off x="948600" y="5315808"/>
            <a:ext cx="5404433"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tabLst>
                <a:tab pos="512763" algn="l"/>
              </a:tabLst>
              <a:defRPr sz="800">
                <a:latin typeface="Arial Narrow" panose="020B0606020202030204" pitchFamily="34" charset="0"/>
              </a:defRPr>
            </a:lvl1pPr>
            <a:lvl2pPr marL="571500">
              <a:tabLst>
                <a:tab pos="512763" algn="l"/>
              </a:tabLst>
            </a:lvl2pPr>
            <a:lvl3pPr>
              <a:tabLst>
                <a:tab pos="512763" algn="l"/>
              </a:tabLst>
            </a:lvl3pPr>
            <a:lvl4pPr>
              <a:tabLst>
                <a:tab pos="512763" algn="l"/>
              </a:tabLst>
            </a:lvl4pPr>
            <a:lvl5pPr>
              <a:tabLst>
                <a:tab pos="512763" algn="l"/>
              </a:tabLst>
            </a:lvl5pPr>
            <a:lvl6pPr fontAlgn="base">
              <a:spcBef>
                <a:spcPct val="0"/>
              </a:spcBef>
              <a:spcAft>
                <a:spcPct val="0"/>
              </a:spcAft>
              <a:tabLst>
                <a:tab pos="512763" algn="l"/>
              </a:tabLst>
            </a:lvl6pPr>
            <a:lvl7pPr fontAlgn="base">
              <a:spcBef>
                <a:spcPct val="0"/>
              </a:spcBef>
              <a:spcAft>
                <a:spcPct val="0"/>
              </a:spcAft>
              <a:tabLst>
                <a:tab pos="512763" algn="l"/>
              </a:tabLst>
            </a:lvl7pPr>
            <a:lvl8pPr fontAlgn="base">
              <a:spcBef>
                <a:spcPct val="0"/>
              </a:spcBef>
              <a:spcAft>
                <a:spcPct val="0"/>
              </a:spcAft>
              <a:tabLst>
                <a:tab pos="512763" algn="l"/>
              </a:tabLst>
            </a:lvl8pPr>
            <a:lvl9pPr fontAlgn="base">
              <a:spcBef>
                <a:spcPct val="0"/>
              </a:spcBef>
              <a:spcAft>
                <a:spcPct val="0"/>
              </a:spcAft>
              <a:tabLst>
                <a:tab pos="512763" algn="l"/>
              </a:tabLst>
            </a:lvl9pPr>
          </a:lstStyle>
          <a:p>
            <a:r>
              <a:rPr lang="en-US" dirty="0">
                <a:solidFill>
                  <a:schemeClr val="tx1">
                    <a:lumMod val="75000"/>
                    <a:lumOff val="25000"/>
                  </a:schemeClr>
                </a:solidFill>
                <a:latin typeface="Arial Narrow" panose="020B0604020202020204" pitchFamily="34" charset="0"/>
                <a:cs typeface="Arial Narrow" panose="020B0604020202020204" pitchFamily="34" charset="0"/>
              </a:rPr>
              <a:t>SOURCE | </a:t>
            </a:r>
            <a:r>
              <a:rPr lang="en-US" baseline="30000" dirty="0">
                <a:solidFill>
                  <a:schemeClr val="tx1">
                    <a:lumMod val="75000"/>
                    <a:lumOff val="25000"/>
                  </a:schemeClr>
                </a:solidFill>
                <a:latin typeface="Arial Narrow" panose="020B0604020202020204" pitchFamily="34" charset="0"/>
                <a:cs typeface="Arial Narrow" panose="020B0604020202020204" pitchFamily="34" charset="0"/>
              </a:rPr>
              <a:t>1</a:t>
            </a:r>
            <a:r>
              <a:rPr lang="en-US" dirty="0">
                <a:solidFill>
                  <a:schemeClr val="tx1">
                    <a:lumMod val="75000"/>
                    <a:lumOff val="25000"/>
                  </a:schemeClr>
                </a:solidFill>
                <a:latin typeface="Arial Narrow" panose="020B0604020202020204" pitchFamily="34" charset="0"/>
                <a:cs typeface="Arial Narrow" panose="020B0604020202020204" pitchFamily="34" charset="0"/>
              </a:rPr>
              <a:t>Social Security Administration, </a:t>
            </a:r>
            <a:r>
              <a:rPr lang="en-US" dirty="0">
                <a:solidFill>
                  <a:schemeClr val="tx1">
                    <a:lumMod val="75000"/>
                    <a:lumOff val="25000"/>
                  </a:schemeClr>
                </a:solidFill>
                <a:latin typeface="Arial Narrow" panose="020B0604020202020204" pitchFamily="34" charset="0"/>
                <a:cs typeface="Arial Narrow" panose="020B0604020202020204" pitchFamily="34" charset="0"/>
                <a:hlinkClick r:id="rId4"/>
              </a:rPr>
              <a:t>Retirement Benefits: Delayed Retirement Credits</a:t>
            </a:r>
            <a:r>
              <a:rPr lang="en-US" dirty="0">
                <a:solidFill>
                  <a:schemeClr val="tx1">
                    <a:lumMod val="75000"/>
                    <a:lumOff val="25000"/>
                  </a:schemeClr>
                </a:solidFill>
                <a:latin typeface="Arial Narrow" panose="020B0604020202020204" pitchFamily="34" charset="0"/>
                <a:cs typeface="Arial Narrow" panose="020B0604020202020204" pitchFamily="34" charset="0"/>
              </a:rPr>
              <a:t>, undated.</a:t>
            </a:r>
            <a:endParaRPr lang="en-US" dirty="0">
              <a:latin typeface="Arial Narrow" panose="020B0604020202020204" pitchFamily="34" charset="0"/>
              <a:cs typeface="Arial Narrow" panose="020B0604020202020204" pitchFamily="34" charset="0"/>
            </a:endParaRPr>
          </a:p>
        </p:txBody>
      </p:sp>
      <p:cxnSp>
        <p:nvCxnSpPr>
          <p:cNvPr id="102" name="Straight Connector 101"/>
          <p:cNvCxnSpPr>
            <a:cxnSpLocks/>
          </p:cNvCxnSpPr>
          <p:nvPr/>
        </p:nvCxnSpPr>
        <p:spPr>
          <a:xfrm>
            <a:off x="430212" y="1701506"/>
            <a:ext cx="6308118" cy="0"/>
          </a:xfrm>
          <a:prstGeom prst="line">
            <a:avLst/>
          </a:prstGeom>
          <a:ln>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a:cxnSpLocks/>
          </p:cNvCxnSpPr>
          <p:nvPr/>
        </p:nvCxnSpPr>
        <p:spPr>
          <a:xfrm>
            <a:off x="430212" y="2549695"/>
            <a:ext cx="6007409" cy="0"/>
          </a:xfrm>
          <a:prstGeom prst="line">
            <a:avLst/>
          </a:prstGeom>
          <a:ln>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8CF950A3-96CB-8449-AAAA-6E6253BE9C82}"/>
              </a:ext>
            </a:extLst>
          </p:cNvPr>
          <p:cNvCxnSpPr>
            <a:cxnSpLocks/>
          </p:cNvCxnSpPr>
          <p:nvPr/>
        </p:nvCxnSpPr>
        <p:spPr>
          <a:xfrm>
            <a:off x="430212" y="3093023"/>
            <a:ext cx="5799672" cy="0"/>
          </a:xfrm>
          <a:prstGeom prst="line">
            <a:avLst/>
          </a:prstGeom>
          <a:ln>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24" name="Right Triangle 23">
            <a:extLst>
              <a:ext uri="{FF2B5EF4-FFF2-40B4-BE49-F238E27FC236}">
                <a16:creationId xmlns:a16="http://schemas.microsoft.com/office/drawing/2014/main" id="{8B858D77-F8AF-D351-DDF8-D6F2CC26330C}"/>
              </a:ext>
            </a:extLst>
          </p:cNvPr>
          <p:cNvSpPr/>
          <p:nvPr/>
        </p:nvSpPr>
        <p:spPr>
          <a:xfrm rot="10800000">
            <a:off x="8203965" y="5378"/>
            <a:ext cx="1956035" cy="2434763"/>
          </a:xfrm>
          <a:prstGeom prst="rtTriangle">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5" name="Straight Connector 24">
            <a:extLst>
              <a:ext uri="{FF2B5EF4-FFF2-40B4-BE49-F238E27FC236}">
                <a16:creationId xmlns:a16="http://schemas.microsoft.com/office/drawing/2014/main" id="{205B30EB-4AD5-0237-D2E7-14F2484CCF6C}"/>
              </a:ext>
            </a:extLst>
          </p:cNvPr>
          <p:cNvCxnSpPr>
            <a:cxnSpLocks/>
          </p:cNvCxnSpPr>
          <p:nvPr/>
        </p:nvCxnSpPr>
        <p:spPr>
          <a:xfrm>
            <a:off x="8041689" y="0"/>
            <a:ext cx="2125408" cy="264065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6" name="Group 25">
            <a:extLst>
              <a:ext uri="{FF2B5EF4-FFF2-40B4-BE49-F238E27FC236}">
                <a16:creationId xmlns:a16="http://schemas.microsoft.com/office/drawing/2014/main" id="{F10DCDD8-C301-9C35-8F09-861E48728DFA}"/>
              </a:ext>
            </a:extLst>
          </p:cNvPr>
          <p:cNvGrpSpPr/>
          <p:nvPr/>
        </p:nvGrpSpPr>
        <p:grpSpPr>
          <a:xfrm>
            <a:off x="8757202" y="189447"/>
            <a:ext cx="1543226" cy="1444235"/>
            <a:chOff x="8843052" y="270643"/>
            <a:chExt cx="1543226" cy="1444235"/>
          </a:xfrm>
        </p:grpSpPr>
        <p:sp>
          <p:nvSpPr>
            <p:cNvPr id="27" name="Text Placeholder 8">
              <a:extLst>
                <a:ext uri="{FF2B5EF4-FFF2-40B4-BE49-F238E27FC236}">
                  <a16:creationId xmlns:a16="http://schemas.microsoft.com/office/drawing/2014/main" id="{57C41DE0-643F-5737-1E17-AE4E9DC34939}"/>
                </a:ext>
              </a:extLst>
            </p:cNvPr>
            <p:cNvSpPr txBox="1">
              <a:spLocks/>
            </p:cNvSpPr>
            <p:nvPr/>
          </p:nvSpPr>
          <p:spPr>
            <a:xfrm>
              <a:off x="8843052" y="956327"/>
              <a:ext cx="1543226" cy="758551"/>
            </a:xfrm>
            <a:prstGeom prst="rect">
              <a:avLst/>
            </a:prstGeom>
          </p:spPr>
          <p:txBody>
            <a:bodyPr/>
            <a:lstStyle>
              <a:lvl1pPr marL="177799" indent="-177799" algn="l" rtl="0" eaLnBrk="1" fontAlgn="base" hangingPunct="1">
                <a:lnSpc>
                  <a:spcPct val="100000"/>
                </a:lnSpc>
                <a:spcBef>
                  <a:spcPct val="20000"/>
                </a:spcBef>
                <a:spcAft>
                  <a:spcPct val="0"/>
                </a:spcAft>
                <a:buClr>
                  <a:schemeClr val="accent1"/>
                </a:buClr>
                <a:buChar char="•"/>
                <a:defRPr sz="2000">
                  <a:solidFill>
                    <a:schemeClr val="tx1"/>
                  </a:solidFill>
                  <a:latin typeface="+mn-lt"/>
                  <a:ea typeface="+mn-ea"/>
                  <a:cs typeface="+mn-cs"/>
                </a:defRPr>
              </a:lvl1pPr>
              <a:lvl2pPr marL="400046" indent="-204786" algn="l" rtl="0" eaLnBrk="1" fontAlgn="base" hangingPunct="1">
                <a:lnSpc>
                  <a:spcPct val="100000"/>
                </a:lnSpc>
                <a:spcBef>
                  <a:spcPct val="20000"/>
                </a:spcBef>
                <a:spcAft>
                  <a:spcPct val="0"/>
                </a:spcAft>
                <a:buClr>
                  <a:schemeClr val="accent1"/>
                </a:buClr>
                <a:buFont typeface="Arial" charset="0"/>
                <a:buChar char="–"/>
                <a:defRPr>
                  <a:solidFill>
                    <a:schemeClr val="tx1"/>
                  </a:solidFill>
                  <a:latin typeface="+mn-lt"/>
                </a:defRPr>
              </a:lvl2pPr>
              <a:lvl3pPr marL="606419" indent="-171448" algn="l" rtl="0" eaLnBrk="1" fontAlgn="base" hangingPunct="1">
                <a:lnSpc>
                  <a:spcPct val="100000"/>
                </a:lnSpc>
                <a:spcBef>
                  <a:spcPct val="20000"/>
                </a:spcBef>
                <a:spcAft>
                  <a:spcPct val="0"/>
                </a:spcAft>
                <a:buClr>
                  <a:schemeClr val="accent1"/>
                </a:buClr>
                <a:buChar char="•"/>
                <a:defRPr sz="1600">
                  <a:solidFill>
                    <a:schemeClr val="tx1"/>
                  </a:solidFill>
                  <a:latin typeface="+mn-lt"/>
                </a:defRPr>
              </a:lvl3pPr>
              <a:lvl4pPr marL="823905" indent="-207961" algn="l" rtl="0" eaLnBrk="1" fontAlgn="base" hangingPunct="1">
                <a:lnSpc>
                  <a:spcPct val="100000"/>
                </a:lnSpc>
                <a:spcBef>
                  <a:spcPct val="20000"/>
                </a:spcBef>
                <a:spcAft>
                  <a:spcPct val="0"/>
                </a:spcAft>
                <a:buClr>
                  <a:schemeClr val="accent1"/>
                </a:buClr>
                <a:buFont typeface="Arial" charset="0"/>
                <a:buChar char="–"/>
                <a:defRPr sz="1400">
                  <a:solidFill>
                    <a:schemeClr val="tx1"/>
                  </a:solidFill>
                  <a:latin typeface="+mn-lt"/>
                </a:defRPr>
              </a:lvl4pPr>
              <a:lvl5pPr marL="1031864" indent="-190499" algn="l" rtl="0" eaLnBrk="1" fontAlgn="base" hangingPunct="1">
                <a:lnSpc>
                  <a:spcPct val="100000"/>
                </a:lnSpc>
                <a:spcBef>
                  <a:spcPct val="20000"/>
                </a:spcBef>
                <a:spcAft>
                  <a:spcPct val="0"/>
                </a:spcAft>
                <a:buClr>
                  <a:schemeClr val="accent1"/>
                </a:buClr>
                <a:buFont typeface="Arial" charset="0"/>
                <a:buChar char="»"/>
                <a:defRPr sz="1400">
                  <a:solidFill>
                    <a:schemeClr val="tx1"/>
                  </a:solidFill>
                  <a:latin typeface="+mn-lt"/>
                </a:defRPr>
              </a:lvl5pPr>
              <a:lvl6pPr marL="1489060" indent="-190499" algn="l" rtl="0" eaLnBrk="1" fontAlgn="base" hangingPunct="1">
                <a:lnSpc>
                  <a:spcPct val="95000"/>
                </a:lnSpc>
                <a:spcBef>
                  <a:spcPct val="20000"/>
                </a:spcBef>
                <a:spcAft>
                  <a:spcPct val="0"/>
                </a:spcAft>
                <a:buClr>
                  <a:schemeClr val="accent1"/>
                </a:buClr>
                <a:buFont typeface="Arial" pitchFamily="34" charset="0"/>
                <a:buChar char="»"/>
                <a:defRPr sz="1400">
                  <a:solidFill>
                    <a:schemeClr val="tx1"/>
                  </a:solidFill>
                  <a:latin typeface="+mn-lt"/>
                </a:defRPr>
              </a:lvl6pPr>
              <a:lvl7pPr marL="1946255" indent="-190499" algn="l" rtl="0" eaLnBrk="1" fontAlgn="base" hangingPunct="1">
                <a:lnSpc>
                  <a:spcPct val="95000"/>
                </a:lnSpc>
                <a:spcBef>
                  <a:spcPct val="20000"/>
                </a:spcBef>
                <a:spcAft>
                  <a:spcPct val="0"/>
                </a:spcAft>
                <a:buClr>
                  <a:schemeClr val="accent1"/>
                </a:buClr>
                <a:buFont typeface="Arial" pitchFamily="34" charset="0"/>
                <a:buChar char="»"/>
                <a:defRPr sz="1400">
                  <a:solidFill>
                    <a:schemeClr val="tx1"/>
                  </a:solidFill>
                  <a:latin typeface="+mn-lt"/>
                </a:defRPr>
              </a:lvl7pPr>
              <a:lvl8pPr marL="2403451" indent="-190499" algn="l" rtl="0" eaLnBrk="1" fontAlgn="base" hangingPunct="1">
                <a:lnSpc>
                  <a:spcPct val="95000"/>
                </a:lnSpc>
                <a:spcBef>
                  <a:spcPct val="20000"/>
                </a:spcBef>
                <a:spcAft>
                  <a:spcPct val="0"/>
                </a:spcAft>
                <a:buClr>
                  <a:schemeClr val="accent1"/>
                </a:buClr>
                <a:buFont typeface="Arial" pitchFamily="34" charset="0"/>
                <a:buChar char="»"/>
                <a:defRPr sz="1400">
                  <a:solidFill>
                    <a:schemeClr val="tx1"/>
                  </a:solidFill>
                  <a:latin typeface="+mn-lt"/>
                </a:defRPr>
              </a:lvl8pPr>
              <a:lvl9pPr marL="2860646" indent="-190499" algn="l" rtl="0" eaLnBrk="1" fontAlgn="base" hangingPunct="1">
                <a:lnSpc>
                  <a:spcPct val="95000"/>
                </a:lnSpc>
                <a:spcBef>
                  <a:spcPct val="20000"/>
                </a:spcBef>
                <a:spcAft>
                  <a:spcPct val="0"/>
                </a:spcAft>
                <a:buClr>
                  <a:schemeClr val="accent1"/>
                </a:buClr>
                <a:buFont typeface="Arial" pitchFamily="34" charset="0"/>
                <a:buChar char="»"/>
                <a:defRPr sz="1400">
                  <a:solidFill>
                    <a:schemeClr val="tx1"/>
                  </a:solidFill>
                  <a:latin typeface="+mn-lt"/>
                </a:defRPr>
              </a:lvl9pPr>
            </a:lstStyle>
            <a:p>
              <a:pPr marL="0" lvl="0" indent="0" algn="ctr">
                <a:lnSpc>
                  <a:spcPct val="90000"/>
                </a:lnSpc>
                <a:spcBef>
                  <a:spcPts val="0"/>
                </a:spcBef>
                <a:buClr>
                  <a:srgbClr val="007AC2"/>
                </a:buClr>
                <a:buNone/>
                <a:defRPr/>
              </a:pPr>
              <a:r>
                <a:rPr lang="en-US" sz="1200" kern="0" dirty="0">
                  <a:solidFill>
                    <a:schemeClr val="bg1"/>
                  </a:solidFill>
                  <a:latin typeface="Rockwell" panose="02060603020205020403" pitchFamily="18" charset="0"/>
                </a:rPr>
                <a:t>Start Date</a:t>
              </a:r>
            </a:p>
          </p:txBody>
        </p:sp>
        <p:grpSp>
          <p:nvGrpSpPr>
            <p:cNvPr id="28" name="Group 27">
              <a:extLst>
                <a:ext uri="{FF2B5EF4-FFF2-40B4-BE49-F238E27FC236}">
                  <a16:creationId xmlns:a16="http://schemas.microsoft.com/office/drawing/2014/main" id="{3A31FACD-14C1-60DF-AAB6-D2A740E06813}"/>
                </a:ext>
              </a:extLst>
            </p:cNvPr>
            <p:cNvGrpSpPr/>
            <p:nvPr/>
          </p:nvGrpSpPr>
          <p:grpSpPr>
            <a:xfrm>
              <a:off x="9282905" y="270643"/>
              <a:ext cx="642270" cy="626936"/>
              <a:chOff x="9282905" y="270643"/>
              <a:chExt cx="642270" cy="626936"/>
            </a:xfrm>
          </p:grpSpPr>
          <p:grpSp>
            <p:nvGrpSpPr>
              <p:cNvPr id="29" name="Group 28">
                <a:extLst>
                  <a:ext uri="{FF2B5EF4-FFF2-40B4-BE49-F238E27FC236}">
                    <a16:creationId xmlns:a16="http://schemas.microsoft.com/office/drawing/2014/main" id="{B381001A-3D7D-1500-D0B2-90079256CE9C}"/>
                  </a:ext>
                </a:extLst>
              </p:cNvPr>
              <p:cNvGrpSpPr/>
              <p:nvPr/>
            </p:nvGrpSpPr>
            <p:grpSpPr>
              <a:xfrm>
                <a:off x="9422603" y="524495"/>
                <a:ext cx="359467" cy="270877"/>
                <a:chOff x="1165331" y="4081832"/>
                <a:chExt cx="237230" cy="178765"/>
              </a:xfrm>
              <a:solidFill>
                <a:schemeClr val="accent1"/>
              </a:solidFill>
            </p:grpSpPr>
            <p:sp>
              <p:nvSpPr>
                <p:cNvPr id="35" name="Freeform 37">
                  <a:extLst>
                    <a:ext uri="{FF2B5EF4-FFF2-40B4-BE49-F238E27FC236}">
                      <a16:creationId xmlns:a16="http://schemas.microsoft.com/office/drawing/2014/main" id="{552A713F-1869-564D-4C96-FDE4852757A7}"/>
                    </a:ext>
                  </a:extLst>
                </p:cNvPr>
                <p:cNvSpPr>
                  <a:spLocks/>
                </p:cNvSpPr>
                <p:nvPr/>
              </p:nvSpPr>
              <p:spPr bwMode="auto">
                <a:xfrm>
                  <a:off x="1165331" y="4149290"/>
                  <a:ext cx="67459" cy="49470"/>
                </a:xfrm>
                <a:custGeom>
                  <a:avLst/>
                  <a:gdLst>
                    <a:gd name="T0" fmla="*/ 21 w 25"/>
                    <a:gd name="T1" fmla="*/ 0 h 18"/>
                    <a:gd name="T2" fmla="*/ 4 w 25"/>
                    <a:gd name="T3" fmla="*/ 0 h 18"/>
                    <a:gd name="T4" fmla="*/ 0 w 25"/>
                    <a:gd name="T5" fmla="*/ 3 h 18"/>
                    <a:gd name="T6" fmla="*/ 0 w 25"/>
                    <a:gd name="T7" fmla="*/ 14 h 18"/>
                    <a:gd name="T8" fmla="*/ 4 w 25"/>
                    <a:gd name="T9" fmla="*/ 18 h 18"/>
                    <a:gd name="T10" fmla="*/ 21 w 25"/>
                    <a:gd name="T11" fmla="*/ 18 h 18"/>
                    <a:gd name="T12" fmla="*/ 25 w 25"/>
                    <a:gd name="T13" fmla="*/ 14 h 18"/>
                    <a:gd name="T14" fmla="*/ 25 w 25"/>
                    <a:gd name="T15" fmla="*/ 3 h 18"/>
                    <a:gd name="T16" fmla="*/ 21 w 25"/>
                    <a:gd name="T1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 h="18">
                      <a:moveTo>
                        <a:pt x="21" y="0"/>
                      </a:moveTo>
                      <a:cubicBezTo>
                        <a:pt x="4" y="0"/>
                        <a:pt x="4" y="0"/>
                        <a:pt x="4" y="0"/>
                      </a:cubicBezTo>
                      <a:cubicBezTo>
                        <a:pt x="2" y="0"/>
                        <a:pt x="0" y="1"/>
                        <a:pt x="0" y="3"/>
                      </a:cubicBezTo>
                      <a:cubicBezTo>
                        <a:pt x="0" y="14"/>
                        <a:pt x="0" y="14"/>
                        <a:pt x="0" y="14"/>
                      </a:cubicBezTo>
                      <a:cubicBezTo>
                        <a:pt x="0" y="16"/>
                        <a:pt x="2" y="18"/>
                        <a:pt x="4" y="18"/>
                      </a:cubicBezTo>
                      <a:cubicBezTo>
                        <a:pt x="21" y="18"/>
                        <a:pt x="21" y="18"/>
                        <a:pt x="21" y="18"/>
                      </a:cubicBezTo>
                      <a:cubicBezTo>
                        <a:pt x="23" y="18"/>
                        <a:pt x="25" y="16"/>
                        <a:pt x="25" y="14"/>
                      </a:cubicBezTo>
                      <a:cubicBezTo>
                        <a:pt x="25" y="3"/>
                        <a:pt x="25" y="3"/>
                        <a:pt x="25" y="3"/>
                      </a:cubicBezTo>
                      <a:cubicBezTo>
                        <a:pt x="25" y="1"/>
                        <a:pt x="23" y="0"/>
                        <a:pt x="21"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chemeClr val="bg1"/>
                    </a:solidFill>
                    <a:effectLst/>
                    <a:uLnTx/>
                    <a:uFillTx/>
                    <a:latin typeface="Arial" charset="0"/>
                    <a:ea typeface="+mn-ea"/>
                    <a:cs typeface="+mn-cs"/>
                  </a:endParaRPr>
                </a:p>
              </p:txBody>
            </p:sp>
            <p:sp>
              <p:nvSpPr>
                <p:cNvPr id="36" name="Freeform 38">
                  <a:extLst>
                    <a:ext uri="{FF2B5EF4-FFF2-40B4-BE49-F238E27FC236}">
                      <a16:creationId xmlns:a16="http://schemas.microsoft.com/office/drawing/2014/main" id="{AC0D9AC6-92D8-D766-8065-F2E5D83B7A0A}"/>
                    </a:ext>
                  </a:extLst>
                </p:cNvPr>
                <p:cNvSpPr>
                  <a:spLocks/>
                </p:cNvSpPr>
                <p:nvPr/>
              </p:nvSpPr>
              <p:spPr bwMode="auto">
                <a:xfrm>
                  <a:off x="1165331" y="4212251"/>
                  <a:ext cx="67459" cy="48346"/>
                </a:xfrm>
                <a:custGeom>
                  <a:avLst/>
                  <a:gdLst>
                    <a:gd name="T0" fmla="*/ 21 w 25"/>
                    <a:gd name="T1" fmla="*/ 0 h 18"/>
                    <a:gd name="T2" fmla="*/ 4 w 25"/>
                    <a:gd name="T3" fmla="*/ 0 h 18"/>
                    <a:gd name="T4" fmla="*/ 0 w 25"/>
                    <a:gd name="T5" fmla="*/ 3 h 18"/>
                    <a:gd name="T6" fmla="*/ 0 w 25"/>
                    <a:gd name="T7" fmla="*/ 15 h 18"/>
                    <a:gd name="T8" fmla="*/ 4 w 25"/>
                    <a:gd name="T9" fmla="*/ 18 h 18"/>
                    <a:gd name="T10" fmla="*/ 21 w 25"/>
                    <a:gd name="T11" fmla="*/ 18 h 18"/>
                    <a:gd name="T12" fmla="*/ 25 w 25"/>
                    <a:gd name="T13" fmla="*/ 15 h 18"/>
                    <a:gd name="T14" fmla="*/ 25 w 25"/>
                    <a:gd name="T15" fmla="*/ 3 h 18"/>
                    <a:gd name="T16" fmla="*/ 21 w 25"/>
                    <a:gd name="T1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 h="18">
                      <a:moveTo>
                        <a:pt x="21" y="0"/>
                      </a:moveTo>
                      <a:cubicBezTo>
                        <a:pt x="4" y="0"/>
                        <a:pt x="4" y="0"/>
                        <a:pt x="4" y="0"/>
                      </a:cubicBezTo>
                      <a:cubicBezTo>
                        <a:pt x="2" y="0"/>
                        <a:pt x="0" y="2"/>
                        <a:pt x="0" y="3"/>
                      </a:cubicBezTo>
                      <a:cubicBezTo>
                        <a:pt x="0" y="15"/>
                        <a:pt x="0" y="15"/>
                        <a:pt x="0" y="15"/>
                      </a:cubicBezTo>
                      <a:cubicBezTo>
                        <a:pt x="0" y="17"/>
                        <a:pt x="2" y="18"/>
                        <a:pt x="4" y="18"/>
                      </a:cubicBezTo>
                      <a:cubicBezTo>
                        <a:pt x="21" y="18"/>
                        <a:pt x="21" y="18"/>
                        <a:pt x="21" y="18"/>
                      </a:cubicBezTo>
                      <a:cubicBezTo>
                        <a:pt x="23" y="18"/>
                        <a:pt x="25" y="17"/>
                        <a:pt x="25" y="15"/>
                      </a:cubicBezTo>
                      <a:cubicBezTo>
                        <a:pt x="25" y="3"/>
                        <a:pt x="25" y="3"/>
                        <a:pt x="25" y="3"/>
                      </a:cubicBezTo>
                      <a:cubicBezTo>
                        <a:pt x="25" y="2"/>
                        <a:pt x="23" y="0"/>
                        <a:pt x="21"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chemeClr val="bg1"/>
                    </a:solidFill>
                    <a:effectLst/>
                    <a:uLnTx/>
                    <a:uFillTx/>
                    <a:latin typeface="Arial" charset="0"/>
                    <a:ea typeface="+mn-ea"/>
                    <a:cs typeface="+mn-cs"/>
                  </a:endParaRPr>
                </a:p>
              </p:txBody>
            </p:sp>
            <p:sp>
              <p:nvSpPr>
                <p:cNvPr id="37" name="Freeform 39">
                  <a:extLst>
                    <a:ext uri="{FF2B5EF4-FFF2-40B4-BE49-F238E27FC236}">
                      <a16:creationId xmlns:a16="http://schemas.microsoft.com/office/drawing/2014/main" id="{C01C5692-F492-6B27-A7E0-45C9E6A1CC56}"/>
                    </a:ext>
                  </a:extLst>
                </p:cNvPr>
                <p:cNvSpPr>
                  <a:spLocks/>
                </p:cNvSpPr>
                <p:nvPr/>
              </p:nvSpPr>
              <p:spPr bwMode="auto">
                <a:xfrm>
                  <a:off x="1165331" y="4081832"/>
                  <a:ext cx="67459" cy="48346"/>
                </a:xfrm>
                <a:custGeom>
                  <a:avLst/>
                  <a:gdLst>
                    <a:gd name="T0" fmla="*/ 21 w 25"/>
                    <a:gd name="T1" fmla="*/ 0 h 18"/>
                    <a:gd name="T2" fmla="*/ 4 w 25"/>
                    <a:gd name="T3" fmla="*/ 0 h 18"/>
                    <a:gd name="T4" fmla="*/ 0 w 25"/>
                    <a:gd name="T5" fmla="*/ 3 h 18"/>
                    <a:gd name="T6" fmla="*/ 0 w 25"/>
                    <a:gd name="T7" fmla="*/ 14 h 18"/>
                    <a:gd name="T8" fmla="*/ 4 w 25"/>
                    <a:gd name="T9" fmla="*/ 18 h 18"/>
                    <a:gd name="T10" fmla="*/ 21 w 25"/>
                    <a:gd name="T11" fmla="*/ 18 h 18"/>
                    <a:gd name="T12" fmla="*/ 25 w 25"/>
                    <a:gd name="T13" fmla="*/ 14 h 18"/>
                    <a:gd name="T14" fmla="*/ 25 w 25"/>
                    <a:gd name="T15" fmla="*/ 3 h 18"/>
                    <a:gd name="T16" fmla="*/ 21 w 25"/>
                    <a:gd name="T1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 h="18">
                      <a:moveTo>
                        <a:pt x="21" y="0"/>
                      </a:moveTo>
                      <a:cubicBezTo>
                        <a:pt x="4" y="0"/>
                        <a:pt x="4" y="0"/>
                        <a:pt x="4" y="0"/>
                      </a:cubicBezTo>
                      <a:cubicBezTo>
                        <a:pt x="2" y="0"/>
                        <a:pt x="0" y="1"/>
                        <a:pt x="0" y="3"/>
                      </a:cubicBezTo>
                      <a:cubicBezTo>
                        <a:pt x="0" y="14"/>
                        <a:pt x="0" y="14"/>
                        <a:pt x="0" y="14"/>
                      </a:cubicBezTo>
                      <a:cubicBezTo>
                        <a:pt x="0" y="16"/>
                        <a:pt x="2" y="18"/>
                        <a:pt x="4" y="18"/>
                      </a:cubicBezTo>
                      <a:cubicBezTo>
                        <a:pt x="21" y="18"/>
                        <a:pt x="21" y="18"/>
                        <a:pt x="21" y="18"/>
                      </a:cubicBezTo>
                      <a:cubicBezTo>
                        <a:pt x="23" y="18"/>
                        <a:pt x="25" y="16"/>
                        <a:pt x="25" y="14"/>
                      </a:cubicBezTo>
                      <a:cubicBezTo>
                        <a:pt x="25" y="3"/>
                        <a:pt x="25" y="3"/>
                        <a:pt x="25" y="3"/>
                      </a:cubicBezTo>
                      <a:cubicBezTo>
                        <a:pt x="25" y="1"/>
                        <a:pt x="23" y="0"/>
                        <a:pt x="21"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Arial" charset="0"/>
                    <a:ea typeface="+mn-ea"/>
                    <a:cs typeface="+mn-cs"/>
                  </a:endParaRPr>
                </a:p>
              </p:txBody>
            </p:sp>
            <p:sp>
              <p:nvSpPr>
                <p:cNvPr id="38" name="Freeform 40">
                  <a:extLst>
                    <a:ext uri="{FF2B5EF4-FFF2-40B4-BE49-F238E27FC236}">
                      <a16:creationId xmlns:a16="http://schemas.microsoft.com/office/drawing/2014/main" id="{26F8689D-FA5C-558C-96A2-E9772D773FF5}"/>
                    </a:ext>
                  </a:extLst>
                </p:cNvPr>
                <p:cNvSpPr>
                  <a:spLocks/>
                </p:cNvSpPr>
                <p:nvPr/>
              </p:nvSpPr>
              <p:spPr bwMode="auto">
                <a:xfrm>
                  <a:off x="1254152" y="4212251"/>
                  <a:ext cx="67459" cy="48346"/>
                </a:xfrm>
                <a:custGeom>
                  <a:avLst/>
                  <a:gdLst>
                    <a:gd name="T0" fmla="*/ 24 w 25"/>
                    <a:gd name="T1" fmla="*/ 2 h 18"/>
                    <a:gd name="T2" fmla="*/ 23 w 25"/>
                    <a:gd name="T3" fmla="*/ 1 h 18"/>
                    <a:gd name="T4" fmla="*/ 23 w 25"/>
                    <a:gd name="T5" fmla="*/ 1 h 18"/>
                    <a:gd name="T6" fmla="*/ 22 w 25"/>
                    <a:gd name="T7" fmla="*/ 0 h 18"/>
                    <a:gd name="T8" fmla="*/ 21 w 25"/>
                    <a:gd name="T9" fmla="*/ 0 h 18"/>
                    <a:gd name="T10" fmla="*/ 21 w 25"/>
                    <a:gd name="T11" fmla="*/ 0 h 18"/>
                    <a:gd name="T12" fmla="*/ 21 w 25"/>
                    <a:gd name="T13" fmla="*/ 0 h 18"/>
                    <a:gd name="T14" fmla="*/ 4 w 25"/>
                    <a:gd name="T15" fmla="*/ 0 h 18"/>
                    <a:gd name="T16" fmla="*/ 3 w 25"/>
                    <a:gd name="T17" fmla="*/ 0 h 18"/>
                    <a:gd name="T18" fmla="*/ 3 w 25"/>
                    <a:gd name="T19" fmla="*/ 0 h 18"/>
                    <a:gd name="T20" fmla="*/ 2 w 25"/>
                    <a:gd name="T21" fmla="*/ 0 h 18"/>
                    <a:gd name="T22" fmla="*/ 1 w 25"/>
                    <a:gd name="T23" fmla="*/ 1 h 18"/>
                    <a:gd name="T24" fmla="*/ 1 w 25"/>
                    <a:gd name="T25" fmla="*/ 1 h 18"/>
                    <a:gd name="T26" fmla="*/ 0 w 25"/>
                    <a:gd name="T27" fmla="*/ 2 h 18"/>
                    <a:gd name="T28" fmla="*/ 0 w 25"/>
                    <a:gd name="T29" fmla="*/ 2 h 18"/>
                    <a:gd name="T30" fmla="*/ 0 w 25"/>
                    <a:gd name="T31" fmla="*/ 3 h 18"/>
                    <a:gd name="T32" fmla="*/ 0 w 25"/>
                    <a:gd name="T33" fmla="*/ 15 h 18"/>
                    <a:gd name="T34" fmla="*/ 0 w 25"/>
                    <a:gd name="T35" fmla="*/ 16 h 18"/>
                    <a:gd name="T36" fmla="*/ 0 w 25"/>
                    <a:gd name="T37" fmla="*/ 16 h 18"/>
                    <a:gd name="T38" fmla="*/ 0 w 25"/>
                    <a:gd name="T39" fmla="*/ 16 h 18"/>
                    <a:gd name="T40" fmla="*/ 0 w 25"/>
                    <a:gd name="T41" fmla="*/ 17 h 18"/>
                    <a:gd name="T42" fmla="*/ 0 w 25"/>
                    <a:gd name="T43" fmla="*/ 17 h 18"/>
                    <a:gd name="T44" fmla="*/ 1 w 25"/>
                    <a:gd name="T45" fmla="*/ 17 h 18"/>
                    <a:gd name="T46" fmla="*/ 1 w 25"/>
                    <a:gd name="T47" fmla="*/ 18 h 18"/>
                    <a:gd name="T48" fmla="*/ 2 w 25"/>
                    <a:gd name="T49" fmla="*/ 18 h 18"/>
                    <a:gd name="T50" fmla="*/ 3 w 25"/>
                    <a:gd name="T51" fmla="*/ 18 h 18"/>
                    <a:gd name="T52" fmla="*/ 3 w 25"/>
                    <a:gd name="T53" fmla="*/ 18 h 18"/>
                    <a:gd name="T54" fmla="*/ 4 w 25"/>
                    <a:gd name="T55" fmla="*/ 18 h 18"/>
                    <a:gd name="T56" fmla="*/ 21 w 25"/>
                    <a:gd name="T57" fmla="*/ 18 h 18"/>
                    <a:gd name="T58" fmla="*/ 21 w 25"/>
                    <a:gd name="T59" fmla="*/ 18 h 18"/>
                    <a:gd name="T60" fmla="*/ 21 w 25"/>
                    <a:gd name="T61" fmla="*/ 18 h 18"/>
                    <a:gd name="T62" fmla="*/ 22 w 25"/>
                    <a:gd name="T63" fmla="*/ 18 h 18"/>
                    <a:gd name="T64" fmla="*/ 23 w 25"/>
                    <a:gd name="T65" fmla="*/ 18 h 18"/>
                    <a:gd name="T66" fmla="*/ 23 w 25"/>
                    <a:gd name="T67" fmla="*/ 17 h 18"/>
                    <a:gd name="T68" fmla="*/ 24 w 25"/>
                    <a:gd name="T69" fmla="*/ 17 h 18"/>
                    <a:gd name="T70" fmla="*/ 24 w 25"/>
                    <a:gd name="T71" fmla="*/ 17 h 18"/>
                    <a:gd name="T72" fmla="*/ 24 w 25"/>
                    <a:gd name="T73" fmla="*/ 16 h 18"/>
                    <a:gd name="T74" fmla="*/ 24 w 25"/>
                    <a:gd name="T75" fmla="*/ 16 h 18"/>
                    <a:gd name="T76" fmla="*/ 24 w 25"/>
                    <a:gd name="T77" fmla="*/ 16 h 18"/>
                    <a:gd name="T78" fmla="*/ 25 w 25"/>
                    <a:gd name="T79" fmla="*/ 15 h 18"/>
                    <a:gd name="T80" fmla="*/ 25 w 25"/>
                    <a:gd name="T81" fmla="*/ 3 h 18"/>
                    <a:gd name="T82" fmla="*/ 24 w 25"/>
                    <a:gd name="T83" fmla="*/ 2 h 18"/>
                    <a:gd name="T84" fmla="*/ 24 w 25"/>
                    <a:gd name="T85" fmla="*/ 2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5" h="18">
                      <a:moveTo>
                        <a:pt x="24" y="2"/>
                      </a:moveTo>
                      <a:cubicBezTo>
                        <a:pt x="24" y="1"/>
                        <a:pt x="23" y="1"/>
                        <a:pt x="23" y="1"/>
                      </a:cubicBezTo>
                      <a:cubicBezTo>
                        <a:pt x="23" y="1"/>
                        <a:pt x="23" y="1"/>
                        <a:pt x="23" y="1"/>
                      </a:cubicBezTo>
                      <a:cubicBezTo>
                        <a:pt x="23" y="1"/>
                        <a:pt x="22" y="0"/>
                        <a:pt x="22" y="0"/>
                      </a:cubicBezTo>
                      <a:cubicBezTo>
                        <a:pt x="22" y="0"/>
                        <a:pt x="21" y="0"/>
                        <a:pt x="21" y="0"/>
                      </a:cubicBezTo>
                      <a:cubicBezTo>
                        <a:pt x="21" y="0"/>
                        <a:pt x="21" y="0"/>
                        <a:pt x="21" y="0"/>
                      </a:cubicBezTo>
                      <a:cubicBezTo>
                        <a:pt x="21" y="0"/>
                        <a:pt x="21" y="0"/>
                        <a:pt x="21" y="0"/>
                      </a:cubicBezTo>
                      <a:cubicBezTo>
                        <a:pt x="4" y="0"/>
                        <a:pt x="4" y="0"/>
                        <a:pt x="4" y="0"/>
                      </a:cubicBezTo>
                      <a:cubicBezTo>
                        <a:pt x="3" y="0"/>
                        <a:pt x="3" y="0"/>
                        <a:pt x="3" y="0"/>
                      </a:cubicBezTo>
                      <a:cubicBezTo>
                        <a:pt x="3" y="0"/>
                        <a:pt x="3" y="0"/>
                        <a:pt x="3" y="0"/>
                      </a:cubicBezTo>
                      <a:cubicBezTo>
                        <a:pt x="3" y="0"/>
                        <a:pt x="3" y="0"/>
                        <a:pt x="2" y="0"/>
                      </a:cubicBezTo>
                      <a:cubicBezTo>
                        <a:pt x="2" y="0"/>
                        <a:pt x="2" y="1"/>
                        <a:pt x="1" y="1"/>
                      </a:cubicBezTo>
                      <a:cubicBezTo>
                        <a:pt x="1" y="1"/>
                        <a:pt x="1" y="1"/>
                        <a:pt x="1" y="1"/>
                      </a:cubicBezTo>
                      <a:cubicBezTo>
                        <a:pt x="1" y="1"/>
                        <a:pt x="1" y="1"/>
                        <a:pt x="0" y="2"/>
                      </a:cubicBezTo>
                      <a:cubicBezTo>
                        <a:pt x="0" y="2"/>
                        <a:pt x="0" y="2"/>
                        <a:pt x="0" y="2"/>
                      </a:cubicBezTo>
                      <a:cubicBezTo>
                        <a:pt x="0" y="2"/>
                        <a:pt x="0" y="3"/>
                        <a:pt x="0" y="3"/>
                      </a:cubicBezTo>
                      <a:cubicBezTo>
                        <a:pt x="0" y="15"/>
                        <a:pt x="0" y="15"/>
                        <a:pt x="0" y="15"/>
                      </a:cubicBezTo>
                      <a:cubicBezTo>
                        <a:pt x="0" y="15"/>
                        <a:pt x="0" y="15"/>
                        <a:pt x="0" y="16"/>
                      </a:cubicBezTo>
                      <a:cubicBezTo>
                        <a:pt x="0" y="16"/>
                        <a:pt x="0" y="16"/>
                        <a:pt x="0" y="16"/>
                      </a:cubicBezTo>
                      <a:cubicBezTo>
                        <a:pt x="0" y="16"/>
                        <a:pt x="0" y="16"/>
                        <a:pt x="0" y="16"/>
                      </a:cubicBezTo>
                      <a:cubicBezTo>
                        <a:pt x="0" y="16"/>
                        <a:pt x="0" y="16"/>
                        <a:pt x="0" y="17"/>
                      </a:cubicBezTo>
                      <a:cubicBezTo>
                        <a:pt x="0" y="17"/>
                        <a:pt x="0" y="17"/>
                        <a:pt x="0" y="17"/>
                      </a:cubicBezTo>
                      <a:cubicBezTo>
                        <a:pt x="1" y="17"/>
                        <a:pt x="1" y="17"/>
                        <a:pt x="1" y="17"/>
                      </a:cubicBezTo>
                      <a:cubicBezTo>
                        <a:pt x="1" y="17"/>
                        <a:pt x="1" y="18"/>
                        <a:pt x="1" y="18"/>
                      </a:cubicBezTo>
                      <a:cubicBezTo>
                        <a:pt x="2" y="18"/>
                        <a:pt x="2" y="18"/>
                        <a:pt x="2" y="18"/>
                      </a:cubicBezTo>
                      <a:cubicBezTo>
                        <a:pt x="2" y="18"/>
                        <a:pt x="3" y="18"/>
                        <a:pt x="3" y="18"/>
                      </a:cubicBezTo>
                      <a:cubicBezTo>
                        <a:pt x="3" y="18"/>
                        <a:pt x="3" y="18"/>
                        <a:pt x="3" y="18"/>
                      </a:cubicBezTo>
                      <a:cubicBezTo>
                        <a:pt x="4" y="18"/>
                        <a:pt x="4" y="18"/>
                        <a:pt x="4" y="18"/>
                      </a:cubicBezTo>
                      <a:cubicBezTo>
                        <a:pt x="21" y="18"/>
                        <a:pt x="21" y="18"/>
                        <a:pt x="21" y="18"/>
                      </a:cubicBezTo>
                      <a:cubicBezTo>
                        <a:pt x="21" y="18"/>
                        <a:pt x="21" y="18"/>
                        <a:pt x="21" y="18"/>
                      </a:cubicBezTo>
                      <a:cubicBezTo>
                        <a:pt x="21" y="18"/>
                        <a:pt x="21" y="18"/>
                        <a:pt x="21" y="18"/>
                      </a:cubicBezTo>
                      <a:cubicBezTo>
                        <a:pt x="22" y="18"/>
                        <a:pt x="22" y="18"/>
                        <a:pt x="22" y="18"/>
                      </a:cubicBezTo>
                      <a:cubicBezTo>
                        <a:pt x="22" y="18"/>
                        <a:pt x="23" y="18"/>
                        <a:pt x="23" y="18"/>
                      </a:cubicBezTo>
                      <a:cubicBezTo>
                        <a:pt x="23" y="18"/>
                        <a:pt x="23" y="17"/>
                        <a:pt x="23" y="17"/>
                      </a:cubicBezTo>
                      <a:cubicBezTo>
                        <a:pt x="23" y="17"/>
                        <a:pt x="24" y="17"/>
                        <a:pt x="24" y="17"/>
                      </a:cubicBezTo>
                      <a:cubicBezTo>
                        <a:pt x="24" y="17"/>
                        <a:pt x="24" y="17"/>
                        <a:pt x="24" y="17"/>
                      </a:cubicBezTo>
                      <a:cubicBezTo>
                        <a:pt x="24" y="16"/>
                        <a:pt x="24" y="16"/>
                        <a:pt x="24" y="16"/>
                      </a:cubicBezTo>
                      <a:cubicBezTo>
                        <a:pt x="24" y="16"/>
                        <a:pt x="24" y="16"/>
                        <a:pt x="24" y="16"/>
                      </a:cubicBezTo>
                      <a:cubicBezTo>
                        <a:pt x="24" y="16"/>
                        <a:pt x="24" y="16"/>
                        <a:pt x="24" y="16"/>
                      </a:cubicBezTo>
                      <a:cubicBezTo>
                        <a:pt x="25" y="15"/>
                        <a:pt x="25" y="15"/>
                        <a:pt x="25" y="15"/>
                      </a:cubicBezTo>
                      <a:cubicBezTo>
                        <a:pt x="25" y="3"/>
                        <a:pt x="25" y="3"/>
                        <a:pt x="25" y="3"/>
                      </a:cubicBezTo>
                      <a:cubicBezTo>
                        <a:pt x="25" y="3"/>
                        <a:pt x="24" y="2"/>
                        <a:pt x="24" y="2"/>
                      </a:cubicBezTo>
                      <a:cubicBezTo>
                        <a:pt x="24" y="2"/>
                        <a:pt x="24" y="2"/>
                        <a:pt x="24" y="2"/>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Arial" charset="0"/>
                    <a:ea typeface="+mn-ea"/>
                    <a:cs typeface="+mn-cs"/>
                  </a:endParaRPr>
                </a:p>
              </p:txBody>
            </p:sp>
            <p:sp>
              <p:nvSpPr>
                <p:cNvPr id="39" name="Freeform 41">
                  <a:extLst>
                    <a:ext uri="{FF2B5EF4-FFF2-40B4-BE49-F238E27FC236}">
                      <a16:creationId xmlns:a16="http://schemas.microsoft.com/office/drawing/2014/main" id="{828E8920-EC76-FA94-A2BE-40C045B42708}"/>
                    </a:ext>
                  </a:extLst>
                </p:cNvPr>
                <p:cNvSpPr>
                  <a:spLocks/>
                </p:cNvSpPr>
                <p:nvPr/>
              </p:nvSpPr>
              <p:spPr bwMode="auto">
                <a:xfrm>
                  <a:off x="1338475" y="4149290"/>
                  <a:ext cx="64086" cy="49470"/>
                </a:xfrm>
                <a:custGeom>
                  <a:avLst/>
                  <a:gdLst>
                    <a:gd name="T0" fmla="*/ 21 w 24"/>
                    <a:gd name="T1" fmla="*/ 0 h 18"/>
                    <a:gd name="T2" fmla="*/ 3 w 24"/>
                    <a:gd name="T3" fmla="*/ 0 h 18"/>
                    <a:gd name="T4" fmla="*/ 0 w 24"/>
                    <a:gd name="T5" fmla="*/ 3 h 18"/>
                    <a:gd name="T6" fmla="*/ 0 w 24"/>
                    <a:gd name="T7" fmla="*/ 14 h 18"/>
                    <a:gd name="T8" fmla="*/ 3 w 24"/>
                    <a:gd name="T9" fmla="*/ 18 h 18"/>
                    <a:gd name="T10" fmla="*/ 21 w 24"/>
                    <a:gd name="T11" fmla="*/ 18 h 18"/>
                    <a:gd name="T12" fmla="*/ 24 w 24"/>
                    <a:gd name="T13" fmla="*/ 14 h 18"/>
                    <a:gd name="T14" fmla="*/ 24 w 24"/>
                    <a:gd name="T15" fmla="*/ 3 h 18"/>
                    <a:gd name="T16" fmla="*/ 21 w 24"/>
                    <a:gd name="T1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 h="18">
                      <a:moveTo>
                        <a:pt x="21" y="0"/>
                      </a:moveTo>
                      <a:cubicBezTo>
                        <a:pt x="3" y="0"/>
                        <a:pt x="3" y="0"/>
                        <a:pt x="3" y="0"/>
                      </a:cubicBezTo>
                      <a:cubicBezTo>
                        <a:pt x="1" y="0"/>
                        <a:pt x="0" y="1"/>
                        <a:pt x="0" y="3"/>
                      </a:cubicBezTo>
                      <a:cubicBezTo>
                        <a:pt x="0" y="14"/>
                        <a:pt x="0" y="14"/>
                        <a:pt x="0" y="14"/>
                      </a:cubicBezTo>
                      <a:cubicBezTo>
                        <a:pt x="0" y="16"/>
                        <a:pt x="1" y="18"/>
                        <a:pt x="3" y="18"/>
                      </a:cubicBezTo>
                      <a:cubicBezTo>
                        <a:pt x="21" y="18"/>
                        <a:pt x="21" y="18"/>
                        <a:pt x="21" y="18"/>
                      </a:cubicBezTo>
                      <a:cubicBezTo>
                        <a:pt x="23" y="18"/>
                        <a:pt x="24" y="16"/>
                        <a:pt x="24" y="14"/>
                      </a:cubicBezTo>
                      <a:cubicBezTo>
                        <a:pt x="24" y="3"/>
                        <a:pt x="24" y="3"/>
                        <a:pt x="24" y="3"/>
                      </a:cubicBezTo>
                      <a:cubicBezTo>
                        <a:pt x="24" y="1"/>
                        <a:pt x="23" y="0"/>
                        <a:pt x="21"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chemeClr val="bg1"/>
                    </a:solidFill>
                    <a:effectLst/>
                    <a:uLnTx/>
                    <a:uFillTx/>
                    <a:latin typeface="Arial" charset="0"/>
                    <a:ea typeface="+mn-ea"/>
                    <a:cs typeface="+mn-cs"/>
                  </a:endParaRPr>
                </a:p>
              </p:txBody>
            </p:sp>
            <p:sp>
              <p:nvSpPr>
                <p:cNvPr id="40" name="Freeform 42">
                  <a:extLst>
                    <a:ext uri="{FF2B5EF4-FFF2-40B4-BE49-F238E27FC236}">
                      <a16:creationId xmlns:a16="http://schemas.microsoft.com/office/drawing/2014/main" id="{FC0B7C67-3927-BFA7-5CCC-4DF3397F488A}"/>
                    </a:ext>
                  </a:extLst>
                </p:cNvPr>
                <p:cNvSpPr>
                  <a:spLocks/>
                </p:cNvSpPr>
                <p:nvPr/>
              </p:nvSpPr>
              <p:spPr bwMode="auto">
                <a:xfrm>
                  <a:off x="1338475" y="4212251"/>
                  <a:ext cx="64086" cy="48346"/>
                </a:xfrm>
                <a:custGeom>
                  <a:avLst/>
                  <a:gdLst>
                    <a:gd name="T0" fmla="*/ 21 w 24"/>
                    <a:gd name="T1" fmla="*/ 0 h 18"/>
                    <a:gd name="T2" fmla="*/ 3 w 24"/>
                    <a:gd name="T3" fmla="*/ 0 h 18"/>
                    <a:gd name="T4" fmla="*/ 0 w 24"/>
                    <a:gd name="T5" fmla="*/ 3 h 18"/>
                    <a:gd name="T6" fmla="*/ 0 w 24"/>
                    <a:gd name="T7" fmla="*/ 15 h 18"/>
                    <a:gd name="T8" fmla="*/ 3 w 24"/>
                    <a:gd name="T9" fmla="*/ 18 h 18"/>
                    <a:gd name="T10" fmla="*/ 21 w 24"/>
                    <a:gd name="T11" fmla="*/ 18 h 18"/>
                    <a:gd name="T12" fmla="*/ 24 w 24"/>
                    <a:gd name="T13" fmla="*/ 15 h 18"/>
                    <a:gd name="T14" fmla="*/ 24 w 24"/>
                    <a:gd name="T15" fmla="*/ 3 h 18"/>
                    <a:gd name="T16" fmla="*/ 21 w 24"/>
                    <a:gd name="T1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 h="18">
                      <a:moveTo>
                        <a:pt x="21" y="0"/>
                      </a:moveTo>
                      <a:cubicBezTo>
                        <a:pt x="3" y="0"/>
                        <a:pt x="3" y="0"/>
                        <a:pt x="3" y="0"/>
                      </a:cubicBezTo>
                      <a:cubicBezTo>
                        <a:pt x="1" y="0"/>
                        <a:pt x="0" y="2"/>
                        <a:pt x="0" y="3"/>
                      </a:cubicBezTo>
                      <a:cubicBezTo>
                        <a:pt x="0" y="15"/>
                        <a:pt x="0" y="15"/>
                        <a:pt x="0" y="15"/>
                      </a:cubicBezTo>
                      <a:cubicBezTo>
                        <a:pt x="0" y="17"/>
                        <a:pt x="1" y="18"/>
                        <a:pt x="3" y="18"/>
                      </a:cubicBezTo>
                      <a:cubicBezTo>
                        <a:pt x="21" y="18"/>
                        <a:pt x="21" y="18"/>
                        <a:pt x="21" y="18"/>
                      </a:cubicBezTo>
                      <a:cubicBezTo>
                        <a:pt x="23" y="18"/>
                        <a:pt x="24" y="17"/>
                        <a:pt x="24" y="15"/>
                      </a:cubicBezTo>
                      <a:cubicBezTo>
                        <a:pt x="24" y="3"/>
                        <a:pt x="24" y="3"/>
                        <a:pt x="24" y="3"/>
                      </a:cubicBezTo>
                      <a:cubicBezTo>
                        <a:pt x="24" y="2"/>
                        <a:pt x="23" y="0"/>
                        <a:pt x="21"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chemeClr val="bg1"/>
                    </a:solidFill>
                    <a:effectLst/>
                    <a:uLnTx/>
                    <a:uFillTx/>
                    <a:latin typeface="Arial" charset="0"/>
                    <a:ea typeface="+mn-ea"/>
                    <a:cs typeface="+mn-cs"/>
                  </a:endParaRPr>
                </a:p>
              </p:txBody>
            </p:sp>
            <p:sp>
              <p:nvSpPr>
                <p:cNvPr id="41" name="Freeform 43">
                  <a:extLst>
                    <a:ext uri="{FF2B5EF4-FFF2-40B4-BE49-F238E27FC236}">
                      <a16:creationId xmlns:a16="http://schemas.microsoft.com/office/drawing/2014/main" id="{E61E4FE5-6EF3-21AC-4A6B-C237FABE68E6}"/>
                    </a:ext>
                  </a:extLst>
                </p:cNvPr>
                <p:cNvSpPr>
                  <a:spLocks/>
                </p:cNvSpPr>
                <p:nvPr/>
              </p:nvSpPr>
              <p:spPr bwMode="auto">
                <a:xfrm>
                  <a:off x="1338475" y="4081832"/>
                  <a:ext cx="64086" cy="48346"/>
                </a:xfrm>
                <a:custGeom>
                  <a:avLst/>
                  <a:gdLst>
                    <a:gd name="T0" fmla="*/ 21 w 24"/>
                    <a:gd name="T1" fmla="*/ 0 h 18"/>
                    <a:gd name="T2" fmla="*/ 3 w 24"/>
                    <a:gd name="T3" fmla="*/ 0 h 18"/>
                    <a:gd name="T4" fmla="*/ 0 w 24"/>
                    <a:gd name="T5" fmla="*/ 3 h 18"/>
                    <a:gd name="T6" fmla="*/ 0 w 24"/>
                    <a:gd name="T7" fmla="*/ 14 h 18"/>
                    <a:gd name="T8" fmla="*/ 3 w 24"/>
                    <a:gd name="T9" fmla="*/ 18 h 18"/>
                    <a:gd name="T10" fmla="*/ 21 w 24"/>
                    <a:gd name="T11" fmla="*/ 18 h 18"/>
                    <a:gd name="T12" fmla="*/ 24 w 24"/>
                    <a:gd name="T13" fmla="*/ 14 h 18"/>
                    <a:gd name="T14" fmla="*/ 24 w 24"/>
                    <a:gd name="T15" fmla="*/ 3 h 18"/>
                    <a:gd name="T16" fmla="*/ 21 w 24"/>
                    <a:gd name="T1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 h="18">
                      <a:moveTo>
                        <a:pt x="21" y="0"/>
                      </a:moveTo>
                      <a:cubicBezTo>
                        <a:pt x="3" y="0"/>
                        <a:pt x="3" y="0"/>
                        <a:pt x="3" y="0"/>
                      </a:cubicBezTo>
                      <a:cubicBezTo>
                        <a:pt x="1" y="0"/>
                        <a:pt x="0" y="1"/>
                        <a:pt x="0" y="3"/>
                      </a:cubicBezTo>
                      <a:cubicBezTo>
                        <a:pt x="0" y="14"/>
                        <a:pt x="0" y="14"/>
                        <a:pt x="0" y="14"/>
                      </a:cubicBezTo>
                      <a:cubicBezTo>
                        <a:pt x="0" y="16"/>
                        <a:pt x="1" y="18"/>
                        <a:pt x="3" y="18"/>
                      </a:cubicBezTo>
                      <a:cubicBezTo>
                        <a:pt x="21" y="18"/>
                        <a:pt x="21" y="18"/>
                        <a:pt x="21" y="18"/>
                      </a:cubicBezTo>
                      <a:cubicBezTo>
                        <a:pt x="23" y="18"/>
                        <a:pt x="24" y="16"/>
                        <a:pt x="24" y="14"/>
                      </a:cubicBezTo>
                      <a:cubicBezTo>
                        <a:pt x="24" y="3"/>
                        <a:pt x="24" y="3"/>
                        <a:pt x="24" y="3"/>
                      </a:cubicBezTo>
                      <a:cubicBezTo>
                        <a:pt x="24" y="1"/>
                        <a:pt x="23" y="0"/>
                        <a:pt x="21"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chemeClr val="bg1"/>
                    </a:solidFill>
                    <a:effectLst/>
                    <a:uLnTx/>
                    <a:uFillTx/>
                    <a:latin typeface="Arial" charset="0"/>
                    <a:ea typeface="+mn-ea"/>
                    <a:cs typeface="+mn-cs"/>
                  </a:endParaRPr>
                </a:p>
              </p:txBody>
            </p:sp>
            <p:sp>
              <p:nvSpPr>
                <p:cNvPr id="42" name="Freeform 44">
                  <a:extLst>
                    <a:ext uri="{FF2B5EF4-FFF2-40B4-BE49-F238E27FC236}">
                      <a16:creationId xmlns:a16="http://schemas.microsoft.com/office/drawing/2014/main" id="{45FFC8B5-60DC-18F6-9F74-D94CBF5E5522}"/>
                    </a:ext>
                  </a:extLst>
                </p:cNvPr>
                <p:cNvSpPr>
                  <a:spLocks/>
                </p:cNvSpPr>
                <p:nvPr/>
              </p:nvSpPr>
              <p:spPr bwMode="auto">
                <a:xfrm>
                  <a:off x="1249654" y="4081832"/>
                  <a:ext cx="71956" cy="48346"/>
                </a:xfrm>
                <a:custGeom>
                  <a:avLst/>
                  <a:gdLst>
                    <a:gd name="T0" fmla="*/ 4 w 27"/>
                    <a:gd name="T1" fmla="*/ 18 h 18"/>
                    <a:gd name="T2" fmla="*/ 5 w 27"/>
                    <a:gd name="T3" fmla="*/ 18 h 18"/>
                    <a:gd name="T4" fmla="*/ 21 w 27"/>
                    <a:gd name="T5" fmla="*/ 18 h 18"/>
                    <a:gd name="T6" fmla="*/ 23 w 27"/>
                    <a:gd name="T7" fmla="*/ 18 h 18"/>
                    <a:gd name="T8" fmla="*/ 27 w 27"/>
                    <a:gd name="T9" fmla="*/ 14 h 18"/>
                    <a:gd name="T10" fmla="*/ 27 w 27"/>
                    <a:gd name="T11" fmla="*/ 3 h 18"/>
                    <a:gd name="T12" fmla="*/ 23 w 27"/>
                    <a:gd name="T13" fmla="*/ 0 h 18"/>
                    <a:gd name="T14" fmla="*/ 21 w 27"/>
                    <a:gd name="T15" fmla="*/ 0 h 18"/>
                    <a:gd name="T16" fmla="*/ 5 w 27"/>
                    <a:gd name="T17" fmla="*/ 0 h 18"/>
                    <a:gd name="T18" fmla="*/ 4 w 27"/>
                    <a:gd name="T19" fmla="*/ 0 h 18"/>
                    <a:gd name="T20" fmla="*/ 0 w 27"/>
                    <a:gd name="T21" fmla="*/ 3 h 18"/>
                    <a:gd name="T22" fmla="*/ 0 w 27"/>
                    <a:gd name="T23" fmla="*/ 14 h 18"/>
                    <a:gd name="T24" fmla="*/ 4 w 27"/>
                    <a:gd name="T25"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18">
                      <a:moveTo>
                        <a:pt x="4" y="18"/>
                      </a:moveTo>
                      <a:cubicBezTo>
                        <a:pt x="5" y="18"/>
                        <a:pt x="5" y="18"/>
                        <a:pt x="5" y="18"/>
                      </a:cubicBezTo>
                      <a:cubicBezTo>
                        <a:pt x="21" y="18"/>
                        <a:pt x="21" y="18"/>
                        <a:pt x="21" y="18"/>
                      </a:cubicBezTo>
                      <a:cubicBezTo>
                        <a:pt x="23" y="18"/>
                        <a:pt x="23" y="18"/>
                        <a:pt x="23" y="18"/>
                      </a:cubicBezTo>
                      <a:cubicBezTo>
                        <a:pt x="25" y="18"/>
                        <a:pt x="27" y="16"/>
                        <a:pt x="27" y="14"/>
                      </a:cubicBezTo>
                      <a:cubicBezTo>
                        <a:pt x="27" y="3"/>
                        <a:pt x="27" y="3"/>
                        <a:pt x="27" y="3"/>
                      </a:cubicBezTo>
                      <a:cubicBezTo>
                        <a:pt x="27" y="1"/>
                        <a:pt x="25" y="0"/>
                        <a:pt x="23" y="0"/>
                      </a:cubicBezTo>
                      <a:cubicBezTo>
                        <a:pt x="21" y="0"/>
                        <a:pt x="21" y="0"/>
                        <a:pt x="21" y="0"/>
                      </a:cubicBezTo>
                      <a:cubicBezTo>
                        <a:pt x="5" y="0"/>
                        <a:pt x="5" y="0"/>
                        <a:pt x="5" y="0"/>
                      </a:cubicBezTo>
                      <a:cubicBezTo>
                        <a:pt x="4" y="0"/>
                        <a:pt x="4" y="0"/>
                        <a:pt x="4" y="0"/>
                      </a:cubicBezTo>
                      <a:cubicBezTo>
                        <a:pt x="2" y="0"/>
                        <a:pt x="0" y="1"/>
                        <a:pt x="0" y="3"/>
                      </a:cubicBezTo>
                      <a:cubicBezTo>
                        <a:pt x="0" y="14"/>
                        <a:pt x="0" y="14"/>
                        <a:pt x="0" y="14"/>
                      </a:cubicBezTo>
                      <a:cubicBezTo>
                        <a:pt x="0" y="16"/>
                        <a:pt x="2" y="18"/>
                        <a:pt x="4" y="18"/>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Arial" charset="0"/>
                    <a:ea typeface="+mn-ea"/>
                    <a:cs typeface="+mn-cs"/>
                  </a:endParaRPr>
                </a:p>
              </p:txBody>
            </p:sp>
            <p:sp>
              <p:nvSpPr>
                <p:cNvPr id="43" name="Freeform 45">
                  <a:extLst>
                    <a:ext uri="{FF2B5EF4-FFF2-40B4-BE49-F238E27FC236}">
                      <a16:creationId xmlns:a16="http://schemas.microsoft.com/office/drawing/2014/main" id="{020AD42B-AFED-B3C0-5CF2-76D123DCDCB9}"/>
                    </a:ext>
                  </a:extLst>
                </p:cNvPr>
                <p:cNvSpPr>
                  <a:spLocks/>
                </p:cNvSpPr>
                <p:nvPr/>
              </p:nvSpPr>
              <p:spPr bwMode="auto">
                <a:xfrm>
                  <a:off x="1249654" y="4147041"/>
                  <a:ext cx="71956" cy="48346"/>
                </a:xfrm>
                <a:custGeom>
                  <a:avLst/>
                  <a:gdLst>
                    <a:gd name="T0" fmla="*/ 5 w 27"/>
                    <a:gd name="T1" fmla="*/ 18 h 18"/>
                    <a:gd name="T2" fmla="*/ 21 w 27"/>
                    <a:gd name="T3" fmla="*/ 18 h 18"/>
                    <a:gd name="T4" fmla="*/ 23 w 27"/>
                    <a:gd name="T5" fmla="*/ 18 h 18"/>
                    <a:gd name="T6" fmla="*/ 27 w 27"/>
                    <a:gd name="T7" fmla="*/ 15 h 18"/>
                    <a:gd name="T8" fmla="*/ 27 w 27"/>
                    <a:gd name="T9" fmla="*/ 3 h 18"/>
                    <a:gd name="T10" fmla="*/ 23 w 27"/>
                    <a:gd name="T11" fmla="*/ 0 h 18"/>
                    <a:gd name="T12" fmla="*/ 21 w 27"/>
                    <a:gd name="T13" fmla="*/ 0 h 18"/>
                    <a:gd name="T14" fmla="*/ 5 w 27"/>
                    <a:gd name="T15" fmla="*/ 0 h 18"/>
                    <a:gd name="T16" fmla="*/ 4 w 27"/>
                    <a:gd name="T17" fmla="*/ 0 h 18"/>
                    <a:gd name="T18" fmla="*/ 0 w 27"/>
                    <a:gd name="T19" fmla="*/ 3 h 18"/>
                    <a:gd name="T20" fmla="*/ 0 w 27"/>
                    <a:gd name="T21" fmla="*/ 15 h 18"/>
                    <a:gd name="T22" fmla="*/ 4 w 27"/>
                    <a:gd name="T23" fmla="*/ 18 h 18"/>
                    <a:gd name="T24" fmla="*/ 5 w 27"/>
                    <a:gd name="T25"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18">
                      <a:moveTo>
                        <a:pt x="5" y="18"/>
                      </a:moveTo>
                      <a:cubicBezTo>
                        <a:pt x="21" y="18"/>
                        <a:pt x="21" y="18"/>
                        <a:pt x="21" y="18"/>
                      </a:cubicBezTo>
                      <a:cubicBezTo>
                        <a:pt x="23" y="18"/>
                        <a:pt x="23" y="18"/>
                        <a:pt x="23" y="18"/>
                      </a:cubicBezTo>
                      <a:cubicBezTo>
                        <a:pt x="25" y="18"/>
                        <a:pt x="27" y="17"/>
                        <a:pt x="27" y="15"/>
                      </a:cubicBezTo>
                      <a:cubicBezTo>
                        <a:pt x="27" y="3"/>
                        <a:pt x="27" y="3"/>
                        <a:pt x="27" y="3"/>
                      </a:cubicBezTo>
                      <a:cubicBezTo>
                        <a:pt x="27" y="1"/>
                        <a:pt x="25" y="0"/>
                        <a:pt x="23" y="0"/>
                      </a:cubicBezTo>
                      <a:cubicBezTo>
                        <a:pt x="21" y="0"/>
                        <a:pt x="21" y="0"/>
                        <a:pt x="21" y="0"/>
                      </a:cubicBezTo>
                      <a:cubicBezTo>
                        <a:pt x="5" y="0"/>
                        <a:pt x="5" y="0"/>
                        <a:pt x="5" y="0"/>
                      </a:cubicBezTo>
                      <a:cubicBezTo>
                        <a:pt x="4" y="0"/>
                        <a:pt x="4" y="0"/>
                        <a:pt x="4" y="0"/>
                      </a:cubicBezTo>
                      <a:cubicBezTo>
                        <a:pt x="2" y="0"/>
                        <a:pt x="0" y="1"/>
                        <a:pt x="0" y="3"/>
                      </a:cubicBezTo>
                      <a:cubicBezTo>
                        <a:pt x="0" y="15"/>
                        <a:pt x="0" y="15"/>
                        <a:pt x="0" y="15"/>
                      </a:cubicBezTo>
                      <a:cubicBezTo>
                        <a:pt x="0" y="17"/>
                        <a:pt x="2" y="18"/>
                        <a:pt x="4" y="18"/>
                      </a:cubicBezTo>
                      <a:lnTo>
                        <a:pt x="5" y="1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chemeClr val="bg1"/>
                    </a:solidFill>
                    <a:effectLst/>
                    <a:uLnTx/>
                    <a:uFillTx/>
                    <a:latin typeface="Arial" charset="0"/>
                    <a:ea typeface="+mn-ea"/>
                    <a:cs typeface="+mn-cs"/>
                  </a:endParaRPr>
                </a:p>
              </p:txBody>
            </p:sp>
          </p:grpSp>
          <p:grpSp>
            <p:nvGrpSpPr>
              <p:cNvPr id="31" name="Group 30">
                <a:extLst>
                  <a:ext uri="{FF2B5EF4-FFF2-40B4-BE49-F238E27FC236}">
                    <a16:creationId xmlns:a16="http://schemas.microsoft.com/office/drawing/2014/main" id="{0850A199-4100-2D93-EAAF-7F77821ADEC9}"/>
                  </a:ext>
                </a:extLst>
              </p:cNvPr>
              <p:cNvGrpSpPr/>
              <p:nvPr/>
            </p:nvGrpSpPr>
            <p:grpSpPr>
              <a:xfrm>
                <a:off x="9282905" y="270643"/>
                <a:ext cx="642270" cy="626936"/>
                <a:chOff x="1073137" y="3914309"/>
                <a:chExt cx="423866" cy="413746"/>
              </a:xfrm>
              <a:solidFill>
                <a:schemeClr val="bg1"/>
              </a:solidFill>
            </p:grpSpPr>
            <p:sp>
              <p:nvSpPr>
                <p:cNvPr id="32" name="Freeform 35">
                  <a:extLst>
                    <a:ext uri="{FF2B5EF4-FFF2-40B4-BE49-F238E27FC236}">
                      <a16:creationId xmlns:a16="http://schemas.microsoft.com/office/drawing/2014/main" id="{8DB9504B-D634-D040-D78D-05AF603BA1EA}"/>
                    </a:ext>
                  </a:extLst>
                </p:cNvPr>
                <p:cNvSpPr>
                  <a:spLocks/>
                </p:cNvSpPr>
                <p:nvPr/>
              </p:nvSpPr>
              <p:spPr bwMode="auto">
                <a:xfrm>
                  <a:off x="1170953" y="3914309"/>
                  <a:ext cx="53967" cy="80950"/>
                </a:xfrm>
                <a:custGeom>
                  <a:avLst/>
                  <a:gdLst>
                    <a:gd name="T0" fmla="*/ 7 w 20"/>
                    <a:gd name="T1" fmla="*/ 30 h 30"/>
                    <a:gd name="T2" fmla="*/ 10 w 20"/>
                    <a:gd name="T3" fmla="*/ 30 h 30"/>
                    <a:gd name="T4" fmla="*/ 12 w 20"/>
                    <a:gd name="T5" fmla="*/ 30 h 30"/>
                    <a:gd name="T6" fmla="*/ 20 w 20"/>
                    <a:gd name="T7" fmla="*/ 23 h 30"/>
                    <a:gd name="T8" fmla="*/ 20 w 20"/>
                    <a:gd name="T9" fmla="*/ 7 h 30"/>
                    <a:gd name="T10" fmla="*/ 13 w 20"/>
                    <a:gd name="T11" fmla="*/ 0 h 30"/>
                    <a:gd name="T12" fmla="*/ 11 w 20"/>
                    <a:gd name="T13" fmla="*/ 0 h 30"/>
                    <a:gd name="T14" fmla="*/ 8 w 20"/>
                    <a:gd name="T15" fmla="*/ 0 h 30"/>
                    <a:gd name="T16" fmla="*/ 0 w 20"/>
                    <a:gd name="T17" fmla="*/ 7 h 30"/>
                    <a:gd name="T18" fmla="*/ 0 w 20"/>
                    <a:gd name="T19" fmla="*/ 23 h 30"/>
                    <a:gd name="T20" fmla="*/ 7 w 20"/>
                    <a:gd name="T21" fmla="*/ 3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 h="30">
                      <a:moveTo>
                        <a:pt x="7" y="30"/>
                      </a:moveTo>
                      <a:cubicBezTo>
                        <a:pt x="8" y="30"/>
                        <a:pt x="9" y="30"/>
                        <a:pt x="10" y="30"/>
                      </a:cubicBezTo>
                      <a:cubicBezTo>
                        <a:pt x="12" y="30"/>
                        <a:pt x="12" y="30"/>
                        <a:pt x="12" y="30"/>
                      </a:cubicBezTo>
                      <a:cubicBezTo>
                        <a:pt x="16" y="30"/>
                        <a:pt x="20" y="27"/>
                        <a:pt x="20" y="23"/>
                      </a:cubicBezTo>
                      <a:cubicBezTo>
                        <a:pt x="20" y="7"/>
                        <a:pt x="20" y="7"/>
                        <a:pt x="20" y="7"/>
                      </a:cubicBezTo>
                      <a:cubicBezTo>
                        <a:pt x="20" y="3"/>
                        <a:pt x="17" y="0"/>
                        <a:pt x="13" y="0"/>
                      </a:cubicBezTo>
                      <a:cubicBezTo>
                        <a:pt x="12" y="0"/>
                        <a:pt x="11" y="0"/>
                        <a:pt x="11" y="0"/>
                      </a:cubicBezTo>
                      <a:cubicBezTo>
                        <a:pt x="8" y="0"/>
                        <a:pt x="8" y="0"/>
                        <a:pt x="8" y="0"/>
                      </a:cubicBezTo>
                      <a:cubicBezTo>
                        <a:pt x="4" y="0"/>
                        <a:pt x="0" y="3"/>
                        <a:pt x="0" y="7"/>
                      </a:cubicBezTo>
                      <a:cubicBezTo>
                        <a:pt x="0" y="23"/>
                        <a:pt x="0" y="23"/>
                        <a:pt x="0" y="23"/>
                      </a:cubicBezTo>
                      <a:cubicBezTo>
                        <a:pt x="0" y="26"/>
                        <a:pt x="3" y="30"/>
                        <a:pt x="7" y="30"/>
                      </a:cubicBezTo>
                      <a:close/>
                    </a:path>
                  </a:pathLst>
                </a:custGeom>
                <a:solidFill>
                  <a:srgbClr val="013A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3" name="Freeform 36">
                  <a:extLst>
                    <a:ext uri="{FF2B5EF4-FFF2-40B4-BE49-F238E27FC236}">
                      <a16:creationId xmlns:a16="http://schemas.microsoft.com/office/drawing/2014/main" id="{F3C23D3F-587B-87D6-C58F-EB091084C901}"/>
                    </a:ext>
                  </a:extLst>
                </p:cNvPr>
                <p:cNvSpPr>
                  <a:spLocks/>
                </p:cNvSpPr>
                <p:nvPr/>
              </p:nvSpPr>
              <p:spPr bwMode="auto">
                <a:xfrm>
                  <a:off x="1346345" y="3914309"/>
                  <a:ext cx="51718" cy="80950"/>
                </a:xfrm>
                <a:custGeom>
                  <a:avLst/>
                  <a:gdLst>
                    <a:gd name="T0" fmla="*/ 8 w 19"/>
                    <a:gd name="T1" fmla="*/ 30 h 30"/>
                    <a:gd name="T2" fmla="*/ 10 w 19"/>
                    <a:gd name="T3" fmla="*/ 30 h 30"/>
                    <a:gd name="T4" fmla="*/ 12 w 19"/>
                    <a:gd name="T5" fmla="*/ 30 h 30"/>
                    <a:gd name="T6" fmla="*/ 19 w 19"/>
                    <a:gd name="T7" fmla="*/ 23 h 30"/>
                    <a:gd name="T8" fmla="*/ 19 w 19"/>
                    <a:gd name="T9" fmla="*/ 7 h 30"/>
                    <a:gd name="T10" fmla="*/ 12 w 19"/>
                    <a:gd name="T11" fmla="*/ 0 h 30"/>
                    <a:gd name="T12" fmla="*/ 9 w 19"/>
                    <a:gd name="T13" fmla="*/ 0 h 30"/>
                    <a:gd name="T14" fmla="*/ 7 w 19"/>
                    <a:gd name="T15" fmla="*/ 0 h 30"/>
                    <a:gd name="T16" fmla="*/ 0 w 19"/>
                    <a:gd name="T17" fmla="*/ 7 h 30"/>
                    <a:gd name="T18" fmla="*/ 0 w 19"/>
                    <a:gd name="T19" fmla="*/ 23 h 30"/>
                    <a:gd name="T20" fmla="*/ 8 w 19"/>
                    <a:gd name="T21" fmla="*/ 3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 h="30">
                      <a:moveTo>
                        <a:pt x="8" y="30"/>
                      </a:moveTo>
                      <a:cubicBezTo>
                        <a:pt x="10" y="30"/>
                        <a:pt x="10" y="30"/>
                        <a:pt x="10" y="30"/>
                      </a:cubicBezTo>
                      <a:cubicBezTo>
                        <a:pt x="11" y="30"/>
                        <a:pt x="12" y="30"/>
                        <a:pt x="12" y="30"/>
                      </a:cubicBezTo>
                      <a:cubicBezTo>
                        <a:pt x="16" y="30"/>
                        <a:pt x="19" y="26"/>
                        <a:pt x="19" y="23"/>
                      </a:cubicBezTo>
                      <a:cubicBezTo>
                        <a:pt x="19" y="7"/>
                        <a:pt x="19" y="7"/>
                        <a:pt x="19" y="7"/>
                      </a:cubicBezTo>
                      <a:cubicBezTo>
                        <a:pt x="19" y="3"/>
                        <a:pt x="16" y="0"/>
                        <a:pt x="12" y="0"/>
                      </a:cubicBezTo>
                      <a:cubicBezTo>
                        <a:pt x="9" y="0"/>
                        <a:pt x="9" y="0"/>
                        <a:pt x="9" y="0"/>
                      </a:cubicBezTo>
                      <a:cubicBezTo>
                        <a:pt x="8" y="0"/>
                        <a:pt x="8" y="0"/>
                        <a:pt x="7" y="0"/>
                      </a:cubicBezTo>
                      <a:cubicBezTo>
                        <a:pt x="3" y="0"/>
                        <a:pt x="0" y="3"/>
                        <a:pt x="0" y="7"/>
                      </a:cubicBezTo>
                      <a:cubicBezTo>
                        <a:pt x="0" y="23"/>
                        <a:pt x="0" y="23"/>
                        <a:pt x="0" y="23"/>
                      </a:cubicBezTo>
                      <a:cubicBezTo>
                        <a:pt x="0" y="27"/>
                        <a:pt x="3" y="30"/>
                        <a:pt x="8" y="30"/>
                      </a:cubicBezTo>
                      <a:close/>
                    </a:path>
                  </a:pathLst>
                </a:custGeom>
                <a:solidFill>
                  <a:srgbClr val="013A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4" name="Freeform 46">
                  <a:extLst>
                    <a:ext uri="{FF2B5EF4-FFF2-40B4-BE49-F238E27FC236}">
                      <a16:creationId xmlns:a16="http://schemas.microsoft.com/office/drawing/2014/main" id="{6D55B9CB-BCE0-B211-A627-B0DA3D4EAEA9}"/>
                    </a:ext>
                  </a:extLst>
                </p:cNvPr>
                <p:cNvSpPr>
                  <a:spLocks noEditPoints="1"/>
                </p:cNvSpPr>
                <p:nvPr/>
              </p:nvSpPr>
              <p:spPr bwMode="auto">
                <a:xfrm>
                  <a:off x="1073137" y="3957033"/>
                  <a:ext cx="423866" cy="371022"/>
                </a:xfrm>
                <a:custGeom>
                  <a:avLst/>
                  <a:gdLst>
                    <a:gd name="T0" fmla="*/ 138 w 157"/>
                    <a:gd name="T1" fmla="*/ 0 h 137"/>
                    <a:gd name="T2" fmla="*/ 126 w 157"/>
                    <a:gd name="T3" fmla="*/ 0 h 137"/>
                    <a:gd name="T4" fmla="*/ 125 w 157"/>
                    <a:gd name="T5" fmla="*/ 0 h 137"/>
                    <a:gd name="T6" fmla="*/ 125 w 157"/>
                    <a:gd name="T7" fmla="*/ 8 h 137"/>
                    <a:gd name="T8" fmla="*/ 112 w 157"/>
                    <a:gd name="T9" fmla="*/ 20 h 137"/>
                    <a:gd name="T10" fmla="*/ 107 w 157"/>
                    <a:gd name="T11" fmla="*/ 20 h 137"/>
                    <a:gd name="T12" fmla="*/ 95 w 157"/>
                    <a:gd name="T13" fmla="*/ 8 h 137"/>
                    <a:gd name="T14" fmla="*/ 95 w 157"/>
                    <a:gd name="T15" fmla="*/ 0 h 137"/>
                    <a:gd name="T16" fmla="*/ 94 w 157"/>
                    <a:gd name="T17" fmla="*/ 0 h 137"/>
                    <a:gd name="T18" fmla="*/ 63 w 157"/>
                    <a:gd name="T19" fmla="*/ 0 h 137"/>
                    <a:gd name="T20" fmla="*/ 61 w 157"/>
                    <a:gd name="T21" fmla="*/ 0 h 137"/>
                    <a:gd name="T22" fmla="*/ 61 w 157"/>
                    <a:gd name="T23" fmla="*/ 8 h 137"/>
                    <a:gd name="T24" fmla="*/ 49 w 157"/>
                    <a:gd name="T25" fmla="*/ 20 h 137"/>
                    <a:gd name="T26" fmla="*/ 45 w 157"/>
                    <a:gd name="T27" fmla="*/ 20 h 137"/>
                    <a:gd name="T28" fmla="*/ 31 w 157"/>
                    <a:gd name="T29" fmla="*/ 8 h 137"/>
                    <a:gd name="T30" fmla="*/ 31 w 157"/>
                    <a:gd name="T31" fmla="*/ 0 h 137"/>
                    <a:gd name="T32" fmla="*/ 30 w 157"/>
                    <a:gd name="T33" fmla="*/ 0 h 137"/>
                    <a:gd name="T34" fmla="*/ 18 w 157"/>
                    <a:gd name="T35" fmla="*/ 0 h 137"/>
                    <a:gd name="T36" fmla="*/ 0 w 157"/>
                    <a:gd name="T37" fmla="*/ 19 h 137"/>
                    <a:gd name="T38" fmla="*/ 0 w 157"/>
                    <a:gd name="T39" fmla="*/ 62 h 137"/>
                    <a:gd name="T40" fmla="*/ 0 w 157"/>
                    <a:gd name="T41" fmla="*/ 119 h 137"/>
                    <a:gd name="T42" fmla="*/ 18 w 157"/>
                    <a:gd name="T43" fmla="*/ 137 h 137"/>
                    <a:gd name="T44" fmla="*/ 50 w 157"/>
                    <a:gd name="T45" fmla="*/ 137 h 137"/>
                    <a:gd name="T46" fmla="*/ 107 w 157"/>
                    <a:gd name="T47" fmla="*/ 137 h 137"/>
                    <a:gd name="T48" fmla="*/ 138 w 157"/>
                    <a:gd name="T49" fmla="*/ 137 h 137"/>
                    <a:gd name="T50" fmla="*/ 157 w 157"/>
                    <a:gd name="T51" fmla="*/ 119 h 137"/>
                    <a:gd name="T52" fmla="*/ 157 w 157"/>
                    <a:gd name="T53" fmla="*/ 62 h 137"/>
                    <a:gd name="T54" fmla="*/ 157 w 157"/>
                    <a:gd name="T55" fmla="*/ 19 h 137"/>
                    <a:gd name="T56" fmla="*/ 138 w 157"/>
                    <a:gd name="T57" fmla="*/ 0 h 137"/>
                    <a:gd name="T58" fmla="*/ 144 w 157"/>
                    <a:gd name="T59" fmla="*/ 111 h 137"/>
                    <a:gd name="T60" fmla="*/ 139 w 157"/>
                    <a:gd name="T61" fmla="*/ 120 h 137"/>
                    <a:gd name="T62" fmla="*/ 131 w 157"/>
                    <a:gd name="T63" fmla="*/ 123 h 137"/>
                    <a:gd name="T64" fmla="*/ 96 w 157"/>
                    <a:gd name="T65" fmla="*/ 123 h 137"/>
                    <a:gd name="T66" fmla="*/ 61 w 157"/>
                    <a:gd name="T67" fmla="*/ 123 h 137"/>
                    <a:gd name="T68" fmla="*/ 25 w 157"/>
                    <a:gd name="T69" fmla="*/ 123 h 137"/>
                    <a:gd name="T70" fmla="*/ 18 w 157"/>
                    <a:gd name="T71" fmla="*/ 120 h 137"/>
                    <a:gd name="T72" fmla="*/ 13 w 157"/>
                    <a:gd name="T73" fmla="*/ 111 h 137"/>
                    <a:gd name="T74" fmla="*/ 13 w 157"/>
                    <a:gd name="T75" fmla="*/ 58 h 137"/>
                    <a:gd name="T76" fmla="*/ 13 w 157"/>
                    <a:gd name="T77" fmla="*/ 42 h 137"/>
                    <a:gd name="T78" fmla="*/ 24 w 157"/>
                    <a:gd name="T79" fmla="*/ 31 h 137"/>
                    <a:gd name="T80" fmla="*/ 133 w 157"/>
                    <a:gd name="T81" fmla="*/ 31 h 137"/>
                    <a:gd name="T82" fmla="*/ 144 w 157"/>
                    <a:gd name="T83" fmla="*/ 42 h 137"/>
                    <a:gd name="T84" fmla="*/ 144 w 157"/>
                    <a:gd name="T85" fmla="*/ 111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57" h="137">
                      <a:moveTo>
                        <a:pt x="138" y="0"/>
                      </a:moveTo>
                      <a:cubicBezTo>
                        <a:pt x="126" y="0"/>
                        <a:pt x="126" y="0"/>
                        <a:pt x="126" y="0"/>
                      </a:cubicBezTo>
                      <a:cubicBezTo>
                        <a:pt x="125" y="0"/>
                        <a:pt x="125" y="0"/>
                        <a:pt x="125" y="0"/>
                      </a:cubicBezTo>
                      <a:cubicBezTo>
                        <a:pt x="125" y="8"/>
                        <a:pt x="125" y="8"/>
                        <a:pt x="125" y="8"/>
                      </a:cubicBezTo>
                      <a:cubicBezTo>
                        <a:pt x="125" y="15"/>
                        <a:pt x="119" y="20"/>
                        <a:pt x="112" y="20"/>
                      </a:cubicBezTo>
                      <a:cubicBezTo>
                        <a:pt x="107" y="20"/>
                        <a:pt x="107" y="20"/>
                        <a:pt x="107" y="20"/>
                      </a:cubicBezTo>
                      <a:cubicBezTo>
                        <a:pt x="101" y="20"/>
                        <a:pt x="95" y="15"/>
                        <a:pt x="95" y="8"/>
                      </a:cubicBezTo>
                      <a:cubicBezTo>
                        <a:pt x="95" y="0"/>
                        <a:pt x="95" y="0"/>
                        <a:pt x="95" y="0"/>
                      </a:cubicBezTo>
                      <a:cubicBezTo>
                        <a:pt x="94" y="0"/>
                        <a:pt x="94" y="0"/>
                        <a:pt x="94" y="0"/>
                      </a:cubicBezTo>
                      <a:cubicBezTo>
                        <a:pt x="63" y="0"/>
                        <a:pt x="63" y="0"/>
                        <a:pt x="63" y="0"/>
                      </a:cubicBezTo>
                      <a:cubicBezTo>
                        <a:pt x="61" y="0"/>
                        <a:pt x="61" y="0"/>
                        <a:pt x="61" y="0"/>
                      </a:cubicBezTo>
                      <a:cubicBezTo>
                        <a:pt x="61" y="8"/>
                        <a:pt x="61" y="8"/>
                        <a:pt x="61" y="8"/>
                      </a:cubicBezTo>
                      <a:cubicBezTo>
                        <a:pt x="61" y="15"/>
                        <a:pt x="56" y="20"/>
                        <a:pt x="49" y="20"/>
                      </a:cubicBezTo>
                      <a:cubicBezTo>
                        <a:pt x="45" y="20"/>
                        <a:pt x="45" y="20"/>
                        <a:pt x="45" y="20"/>
                      </a:cubicBezTo>
                      <a:cubicBezTo>
                        <a:pt x="37" y="20"/>
                        <a:pt x="31" y="15"/>
                        <a:pt x="31" y="8"/>
                      </a:cubicBezTo>
                      <a:cubicBezTo>
                        <a:pt x="31" y="0"/>
                        <a:pt x="31" y="0"/>
                        <a:pt x="31" y="0"/>
                      </a:cubicBezTo>
                      <a:cubicBezTo>
                        <a:pt x="30" y="0"/>
                        <a:pt x="30" y="0"/>
                        <a:pt x="30" y="0"/>
                      </a:cubicBezTo>
                      <a:cubicBezTo>
                        <a:pt x="18" y="0"/>
                        <a:pt x="18" y="0"/>
                        <a:pt x="18" y="0"/>
                      </a:cubicBezTo>
                      <a:cubicBezTo>
                        <a:pt x="8" y="0"/>
                        <a:pt x="0" y="9"/>
                        <a:pt x="0" y="19"/>
                      </a:cubicBezTo>
                      <a:cubicBezTo>
                        <a:pt x="0" y="62"/>
                        <a:pt x="0" y="62"/>
                        <a:pt x="0" y="62"/>
                      </a:cubicBezTo>
                      <a:cubicBezTo>
                        <a:pt x="0" y="119"/>
                        <a:pt x="0" y="119"/>
                        <a:pt x="0" y="119"/>
                      </a:cubicBezTo>
                      <a:cubicBezTo>
                        <a:pt x="0" y="129"/>
                        <a:pt x="8" y="137"/>
                        <a:pt x="18" y="137"/>
                      </a:cubicBezTo>
                      <a:cubicBezTo>
                        <a:pt x="50" y="137"/>
                        <a:pt x="50" y="137"/>
                        <a:pt x="50" y="137"/>
                      </a:cubicBezTo>
                      <a:cubicBezTo>
                        <a:pt x="107" y="137"/>
                        <a:pt x="107" y="137"/>
                        <a:pt x="107" y="137"/>
                      </a:cubicBezTo>
                      <a:cubicBezTo>
                        <a:pt x="138" y="137"/>
                        <a:pt x="138" y="137"/>
                        <a:pt x="138" y="137"/>
                      </a:cubicBezTo>
                      <a:cubicBezTo>
                        <a:pt x="149" y="137"/>
                        <a:pt x="157" y="129"/>
                        <a:pt x="157" y="119"/>
                      </a:cubicBezTo>
                      <a:cubicBezTo>
                        <a:pt x="157" y="62"/>
                        <a:pt x="157" y="62"/>
                        <a:pt x="157" y="62"/>
                      </a:cubicBezTo>
                      <a:cubicBezTo>
                        <a:pt x="157" y="19"/>
                        <a:pt x="157" y="19"/>
                        <a:pt x="157" y="19"/>
                      </a:cubicBezTo>
                      <a:cubicBezTo>
                        <a:pt x="157" y="9"/>
                        <a:pt x="149" y="0"/>
                        <a:pt x="138" y="0"/>
                      </a:cubicBezTo>
                      <a:close/>
                      <a:moveTo>
                        <a:pt x="144" y="111"/>
                      </a:moveTo>
                      <a:cubicBezTo>
                        <a:pt x="144" y="115"/>
                        <a:pt x="142" y="118"/>
                        <a:pt x="139" y="120"/>
                      </a:cubicBezTo>
                      <a:cubicBezTo>
                        <a:pt x="137" y="122"/>
                        <a:pt x="134" y="123"/>
                        <a:pt x="131" y="123"/>
                      </a:cubicBezTo>
                      <a:cubicBezTo>
                        <a:pt x="96" y="123"/>
                        <a:pt x="96" y="123"/>
                        <a:pt x="96" y="123"/>
                      </a:cubicBezTo>
                      <a:cubicBezTo>
                        <a:pt x="61" y="123"/>
                        <a:pt x="61" y="123"/>
                        <a:pt x="61" y="123"/>
                      </a:cubicBezTo>
                      <a:cubicBezTo>
                        <a:pt x="25" y="123"/>
                        <a:pt x="25" y="123"/>
                        <a:pt x="25" y="123"/>
                      </a:cubicBezTo>
                      <a:cubicBezTo>
                        <a:pt x="23" y="123"/>
                        <a:pt x="20" y="122"/>
                        <a:pt x="18" y="120"/>
                      </a:cubicBezTo>
                      <a:cubicBezTo>
                        <a:pt x="15" y="118"/>
                        <a:pt x="13" y="115"/>
                        <a:pt x="13" y="111"/>
                      </a:cubicBezTo>
                      <a:cubicBezTo>
                        <a:pt x="13" y="58"/>
                        <a:pt x="13" y="58"/>
                        <a:pt x="13" y="58"/>
                      </a:cubicBezTo>
                      <a:cubicBezTo>
                        <a:pt x="13" y="42"/>
                        <a:pt x="13" y="42"/>
                        <a:pt x="13" y="42"/>
                      </a:cubicBezTo>
                      <a:cubicBezTo>
                        <a:pt x="13" y="36"/>
                        <a:pt x="18" y="31"/>
                        <a:pt x="24" y="31"/>
                      </a:cubicBezTo>
                      <a:cubicBezTo>
                        <a:pt x="133" y="31"/>
                        <a:pt x="133" y="31"/>
                        <a:pt x="133" y="31"/>
                      </a:cubicBezTo>
                      <a:cubicBezTo>
                        <a:pt x="139" y="31"/>
                        <a:pt x="144" y="36"/>
                        <a:pt x="144" y="42"/>
                      </a:cubicBezTo>
                      <a:lnTo>
                        <a:pt x="144" y="111"/>
                      </a:lnTo>
                      <a:close/>
                    </a:path>
                  </a:pathLst>
                </a:custGeom>
                <a:solidFill>
                  <a:srgbClr val="013A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grpSp>
        </p:grpSp>
      </p:grpSp>
    </p:spTree>
    <p:extLst>
      <p:ext uri="{BB962C8B-B14F-4D97-AF65-F5344CB8AC3E}">
        <p14:creationId xmlns:p14="http://schemas.microsoft.com/office/powerpoint/2010/main" val="3222838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 name="Picture 10" descr="MP900430816[1]"/>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flipH="1">
            <a:off x="5003279" y="0"/>
            <a:ext cx="5382999" cy="5741346"/>
          </a:xfrm>
          <a:prstGeom prst="rect">
            <a:avLst/>
          </a:prstGeom>
          <a:extLst>
            <a:ext uri="{909E8E84-426E-40DD-AFC4-6F175D3DCCD1}">
              <a14:hiddenFill xmlns:a14="http://schemas.microsoft.com/office/drawing/2010/main">
                <a:solidFill>
                  <a:srgbClr val="FFFFFF"/>
                </a:solidFill>
              </a14:hiddenFill>
            </a:ext>
          </a:extLst>
        </p:spPr>
      </p:pic>
      <p:sp>
        <p:nvSpPr>
          <p:cNvPr id="82" name="Freeform 5"/>
          <p:cNvSpPr>
            <a:spLocks/>
          </p:cNvSpPr>
          <p:nvPr/>
        </p:nvSpPr>
        <p:spPr bwMode="auto">
          <a:xfrm flipH="1" flipV="1">
            <a:off x="2757436" y="0"/>
            <a:ext cx="4879202" cy="5741346"/>
          </a:xfrm>
          <a:custGeom>
            <a:avLst/>
            <a:gdLst>
              <a:gd name="T0" fmla="*/ 3752 w 3752"/>
              <a:gd name="T1" fmla="*/ 4345 h 4345"/>
              <a:gd name="T2" fmla="*/ 0 w 3752"/>
              <a:gd name="T3" fmla="*/ 4345 h 4345"/>
              <a:gd name="T4" fmla="*/ 1094 w 3752"/>
              <a:gd name="T5" fmla="*/ 0 h 4345"/>
              <a:gd name="T6" fmla="*/ 3752 w 3752"/>
              <a:gd name="T7" fmla="*/ 0 h 4345"/>
              <a:gd name="T8" fmla="*/ 3752 w 3752"/>
              <a:gd name="T9" fmla="*/ 4345 h 4345"/>
              <a:gd name="connsiteX0" fmla="*/ 7771 w 10000"/>
              <a:gd name="connsiteY0" fmla="*/ 10000 h 10000"/>
              <a:gd name="connsiteX1" fmla="*/ 0 w 10000"/>
              <a:gd name="connsiteY1" fmla="*/ 10000 h 10000"/>
              <a:gd name="connsiteX2" fmla="*/ 2916 w 10000"/>
              <a:gd name="connsiteY2" fmla="*/ 0 h 10000"/>
              <a:gd name="connsiteX3" fmla="*/ 10000 w 10000"/>
              <a:gd name="connsiteY3" fmla="*/ 0 h 10000"/>
              <a:gd name="connsiteX4" fmla="*/ 7771 w 10000"/>
              <a:gd name="connsiteY4" fmla="*/ 10000 h 10000"/>
              <a:gd name="connsiteX0" fmla="*/ 7771 w 8754"/>
              <a:gd name="connsiteY0" fmla="*/ 10000 h 10000"/>
              <a:gd name="connsiteX1" fmla="*/ 0 w 8754"/>
              <a:gd name="connsiteY1" fmla="*/ 10000 h 10000"/>
              <a:gd name="connsiteX2" fmla="*/ 2916 w 8754"/>
              <a:gd name="connsiteY2" fmla="*/ 0 h 10000"/>
              <a:gd name="connsiteX3" fmla="*/ 8754 w 8754"/>
              <a:gd name="connsiteY3" fmla="*/ 11 h 10000"/>
              <a:gd name="connsiteX4" fmla="*/ 7771 w 8754"/>
              <a:gd name="connsiteY4" fmla="*/ 1000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54" h="10000">
                <a:moveTo>
                  <a:pt x="7771" y="10000"/>
                </a:moveTo>
                <a:lnTo>
                  <a:pt x="0" y="10000"/>
                </a:lnTo>
                <a:lnTo>
                  <a:pt x="2916" y="0"/>
                </a:lnTo>
                <a:lnTo>
                  <a:pt x="8754" y="11"/>
                </a:lnTo>
                <a:lnTo>
                  <a:pt x="7771" y="10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sp>
        <p:nvSpPr>
          <p:cNvPr id="78" name="Rectangle 26"/>
          <p:cNvSpPr txBox="1">
            <a:spLocks noChangeArrowheads="1"/>
          </p:cNvSpPr>
          <p:nvPr/>
        </p:nvSpPr>
        <p:spPr bwMode="auto">
          <a:xfrm>
            <a:off x="430212" y="722115"/>
            <a:ext cx="6158570" cy="4236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45720" rIns="91440" bIns="45720" numCol="1" anchor="t" anchorCtr="0" compatLnSpc="1">
            <a:prstTxWarp prst="textNoShape">
              <a:avLst/>
            </a:prstTxWarp>
          </a:bodyPr>
          <a:lstStyle>
            <a:lvl1pPr marL="177799" indent="-177799" algn="l" rtl="0" eaLnBrk="1" fontAlgn="base" hangingPunct="1">
              <a:lnSpc>
                <a:spcPct val="100000"/>
              </a:lnSpc>
              <a:spcBef>
                <a:spcPct val="20000"/>
              </a:spcBef>
              <a:spcAft>
                <a:spcPct val="0"/>
              </a:spcAft>
              <a:buClr>
                <a:schemeClr val="accent1"/>
              </a:buClr>
              <a:buChar char="•"/>
              <a:defRPr sz="2000">
                <a:solidFill>
                  <a:schemeClr val="tx1"/>
                </a:solidFill>
                <a:latin typeface="+mn-lt"/>
                <a:ea typeface="+mn-ea"/>
                <a:cs typeface="+mn-cs"/>
              </a:defRPr>
            </a:lvl1pPr>
            <a:lvl2pPr marL="400046" indent="-204786" algn="l" rtl="0" eaLnBrk="1" fontAlgn="base" hangingPunct="1">
              <a:lnSpc>
                <a:spcPct val="100000"/>
              </a:lnSpc>
              <a:spcBef>
                <a:spcPct val="20000"/>
              </a:spcBef>
              <a:spcAft>
                <a:spcPct val="0"/>
              </a:spcAft>
              <a:buClr>
                <a:schemeClr val="accent1"/>
              </a:buClr>
              <a:buFont typeface="Arial" charset="0"/>
              <a:buChar char="–"/>
              <a:defRPr>
                <a:solidFill>
                  <a:schemeClr val="tx1"/>
                </a:solidFill>
                <a:latin typeface="+mn-lt"/>
              </a:defRPr>
            </a:lvl2pPr>
            <a:lvl3pPr marL="606419" indent="-171448" algn="l" rtl="0" eaLnBrk="1" fontAlgn="base" hangingPunct="1">
              <a:lnSpc>
                <a:spcPct val="100000"/>
              </a:lnSpc>
              <a:spcBef>
                <a:spcPct val="20000"/>
              </a:spcBef>
              <a:spcAft>
                <a:spcPct val="0"/>
              </a:spcAft>
              <a:buClr>
                <a:schemeClr val="accent1"/>
              </a:buClr>
              <a:buChar char="•"/>
              <a:defRPr sz="1600">
                <a:solidFill>
                  <a:schemeClr val="tx1"/>
                </a:solidFill>
                <a:latin typeface="+mn-lt"/>
              </a:defRPr>
            </a:lvl3pPr>
            <a:lvl4pPr marL="823905" indent="-207961" algn="l" rtl="0" eaLnBrk="1" fontAlgn="base" hangingPunct="1">
              <a:lnSpc>
                <a:spcPct val="100000"/>
              </a:lnSpc>
              <a:spcBef>
                <a:spcPct val="20000"/>
              </a:spcBef>
              <a:spcAft>
                <a:spcPct val="0"/>
              </a:spcAft>
              <a:buClr>
                <a:schemeClr val="accent1"/>
              </a:buClr>
              <a:buFont typeface="Arial" charset="0"/>
              <a:buChar char="–"/>
              <a:defRPr sz="1400">
                <a:solidFill>
                  <a:schemeClr val="tx1"/>
                </a:solidFill>
                <a:latin typeface="+mn-lt"/>
              </a:defRPr>
            </a:lvl4pPr>
            <a:lvl5pPr marL="1031864" indent="-190499" algn="l" rtl="0" eaLnBrk="1" fontAlgn="base" hangingPunct="1">
              <a:lnSpc>
                <a:spcPct val="100000"/>
              </a:lnSpc>
              <a:spcBef>
                <a:spcPct val="20000"/>
              </a:spcBef>
              <a:spcAft>
                <a:spcPct val="0"/>
              </a:spcAft>
              <a:buClr>
                <a:schemeClr val="accent1"/>
              </a:buClr>
              <a:buFont typeface="Arial" charset="0"/>
              <a:buChar char="»"/>
              <a:defRPr sz="1400">
                <a:solidFill>
                  <a:schemeClr val="tx1"/>
                </a:solidFill>
                <a:latin typeface="+mn-lt"/>
              </a:defRPr>
            </a:lvl5pPr>
            <a:lvl6pPr marL="1489060" indent="-190499" algn="l" rtl="0" eaLnBrk="1" fontAlgn="base" hangingPunct="1">
              <a:lnSpc>
                <a:spcPct val="95000"/>
              </a:lnSpc>
              <a:spcBef>
                <a:spcPct val="20000"/>
              </a:spcBef>
              <a:spcAft>
                <a:spcPct val="0"/>
              </a:spcAft>
              <a:buClr>
                <a:schemeClr val="accent1"/>
              </a:buClr>
              <a:buFont typeface="Arial" pitchFamily="34" charset="0"/>
              <a:buChar char="»"/>
              <a:defRPr sz="1400">
                <a:solidFill>
                  <a:schemeClr val="tx1"/>
                </a:solidFill>
                <a:latin typeface="+mn-lt"/>
              </a:defRPr>
            </a:lvl6pPr>
            <a:lvl7pPr marL="1946255" indent="-190499" algn="l" rtl="0" eaLnBrk="1" fontAlgn="base" hangingPunct="1">
              <a:lnSpc>
                <a:spcPct val="95000"/>
              </a:lnSpc>
              <a:spcBef>
                <a:spcPct val="20000"/>
              </a:spcBef>
              <a:spcAft>
                <a:spcPct val="0"/>
              </a:spcAft>
              <a:buClr>
                <a:schemeClr val="accent1"/>
              </a:buClr>
              <a:buFont typeface="Arial" pitchFamily="34" charset="0"/>
              <a:buChar char="»"/>
              <a:defRPr sz="1400">
                <a:solidFill>
                  <a:schemeClr val="tx1"/>
                </a:solidFill>
                <a:latin typeface="+mn-lt"/>
              </a:defRPr>
            </a:lvl7pPr>
            <a:lvl8pPr marL="2403451" indent="-190499" algn="l" rtl="0" eaLnBrk="1" fontAlgn="base" hangingPunct="1">
              <a:lnSpc>
                <a:spcPct val="95000"/>
              </a:lnSpc>
              <a:spcBef>
                <a:spcPct val="20000"/>
              </a:spcBef>
              <a:spcAft>
                <a:spcPct val="0"/>
              </a:spcAft>
              <a:buClr>
                <a:schemeClr val="accent1"/>
              </a:buClr>
              <a:buFont typeface="Arial" pitchFamily="34" charset="0"/>
              <a:buChar char="»"/>
              <a:defRPr sz="1400">
                <a:solidFill>
                  <a:schemeClr val="tx1"/>
                </a:solidFill>
                <a:latin typeface="+mn-lt"/>
              </a:defRPr>
            </a:lvl8pPr>
            <a:lvl9pPr marL="2860646" indent="-190499" algn="l" rtl="0" eaLnBrk="1" fontAlgn="base" hangingPunct="1">
              <a:lnSpc>
                <a:spcPct val="95000"/>
              </a:lnSpc>
              <a:spcBef>
                <a:spcPct val="20000"/>
              </a:spcBef>
              <a:spcAft>
                <a:spcPct val="0"/>
              </a:spcAft>
              <a:buClr>
                <a:schemeClr val="accent1"/>
              </a:buClr>
              <a:buFont typeface="Arial" pitchFamily="34" charset="0"/>
              <a:buChar char="»"/>
              <a:defRPr sz="1400">
                <a:solidFill>
                  <a:schemeClr val="tx1"/>
                </a:solidFill>
                <a:latin typeface="+mn-lt"/>
              </a:defRPr>
            </a:lvl9pPr>
          </a:lstStyle>
          <a:p>
            <a:pPr marL="0" indent="0">
              <a:buFontTx/>
              <a:buNone/>
            </a:pPr>
            <a:r>
              <a:rPr lang="en-US" sz="1800" kern="0" dirty="0"/>
              <a:t>For example, if you </a:t>
            </a:r>
            <a:r>
              <a:rPr lang="en-US" sz="1800" kern="0" dirty="0">
                <a:latin typeface="+mj-lt"/>
              </a:rPr>
              <a:t>were </a:t>
            </a:r>
            <a:r>
              <a:rPr lang="en-US" sz="1800" b="1" kern="0" dirty="0">
                <a:solidFill>
                  <a:schemeClr val="accent3"/>
                </a:solidFill>
                <a:latin typeface="+mj-lt"/>
              </a:rPr>
              <a:t>born in 1959, </a:t>
            </a:r>
            <a:r>
              <a:rPr lang="en-US" sz="1800" dirty="0">
                <a:latin typeface="+mj-lt"/>
              </a:rPr>
              <a:t>your benefit would be increased more for each year you delay the start of benefits after full retirement age.</a:t>
            </a:r>
            <a:br>
              <a:rPr lang="en-US" sz="1800" kern="0" dirty="0">
                <a:latin typeface="+mj-lt"/>
              </a:rPr>
            </a:br>
            <a:endParaRPr lang="en-US" sz="1050" kern="0" dirty="0">
              <a:latin typeface="+mj-lt"/>
            </a:endParaRPr>
          </a:p>
          <a:p>
            <a:pPr marL="0" indent="0">
              <a:buNone/>
            </a:pPr>
            <a:r>
              <a:rPr lang="en-US" sz="1800" dirty="0"/>
              <a:t>Let’s again assume a $</a:t>
            </a:r>
            <a:r>
              <a:rPr lang="fi-FI" sz="1800" dirty="0"/>
              <a:t>2,000</a:t>
            </a:r>
            <a:r>
              <a:rPr lang="en-US" sz="1800" dirty="0"/>
              <a:t> PIA at full retirement age:</a:t>
            </a:r>
          </a:p>
          <a:p>
            <a:pPr marL="0" indent="0">
              <a:buFontTx/>
              <a:buNone/>
            </a:pPr>
            <a:endParaRPr lang="en-US" sz="1800" kern="0" dirty="0"/>
          </a:p>
        </p:txBody>
      </p:sp>
      <p:graphicFrame>
        <p:nvGraphicFramePr>
          <p:cNvPr id="79" name="Table 78"/>
          <p:cNvGraphicFramePr>
            <a:graphicFrameLocks noGrp="1"/>
          </p:cNvGraphicFramePr>
          <p:nvPr>
            <p:extLst>
              <p:ext uri="{D42A27DB-BD31-4B8C-83A1-F6EECF244321}">
                <p14:modId xmlns:p14="http://schemas.microsoft.com/office/powerpoint/2010/main" val="4284208633"/>
              </p:ext>
            </p:extLst>
          </p:nvPr>
        </p:nvGraphicFramePr>
        <p:xfrm>
          <a:off x="457200" y="2133363"/>
          <a:ext cx="5653314" cy="2825365"/>
        </p:xfrm>
        <a:graphic>
          <a:graphicData uri="http://schemas.openxmlformats.org/drawingml/2006/table">
            <a:tbl>
              <a:tblPr firstRow="1" bandRow="1">
                <a:tableStyleId>{5C22544A-7EE6-4342-B048-85BDC9FD1C3A}</a:tableStyleId>
              </a:tblPr>
              <a:tblGrid>
                <a:gridCol w="1060980">
                  <a:extLst>
                    <a:ext uri="{9D8B030D-6E8A-4147-A177-3AD203B41FA5}">
                      <a16:colId xmlns:a16="http://schemas.microsoft.com/office/drawing/2014/main" val="3179213149"/>
                    </a:ext>
                  </a:extLst>
                </a:gridCol>
                <a:gridCol w="1828800">
                  <a:extLst>
                    <a:ext uri="{9D8B030D-6E8A-4147-A177-3AD203B41FA5}">
                      <a16:colId xmlns:a16="http://schemas.microsoft.com/office/drawing/2014/main" val="4106045116"/>
                    </a:ext>
                  </a:extLst>
                </a:gridCol>
                <a:gridCol w="2763534">
                  <a:extLst>
                    <a:ext uri="{9D8B030D-6E8A-4147-A177-3AD203B41FA5}">
                      <a16:colId xmlns:a16="http://schemas.microsoft.com/office/drawing/2014/main" val="143336962"/>
                    </a:ext>
                  </a:extLst>
                </a:gridCol>
              </a:tblGrid>
              <a:tr h="271744">
                <a:tc>
                  <a:txBody>
                    <a:bodyPr/>
                    <a:lstStyle/>
                    <a:p>
                      <a:pPr algn="ctr"/>
                      <a:r>
                        <a:rPr lang="en-US" sz="1200" dirty="0"/>
                        <a:t>START AGE</a:t>
                      </a:r>
                    </a:p>
                  </a:txBody>
                  <a:tcPr anchor="ctr"/>
                </a:tc>
                <a:tc>
                  <a:txBody>
                    <a:bodyPr/>
                    <a:lstStyle/>
                    <a:p>
                      <a:pPr algn="ctr"/>
                      <a:r>
                        <a:rPr lang="en-US" sz="1200" dirty="0"/>
                        <a:t>% APPLIED TO PIA</a:t>
                      </a:r>
                    </a:p>
                  </a:txBody>
                  <a:tcPr anchor="ctr"/>
                </a:tc>
                <a:tc>
                  <a:txBody>
                    <a:bodyPr/>
                    <a:lstStyle/>
                    <a:p>
                      <a:pPr algn="ctr"/>
                      <a:r>
                        <a:rPr lang="en-US" sz="1200" dirty="0"/>
                        <a:t>BENEFIT AMOUNT</a:t>
                      </a:r>
                    </a:p>
                  </a:txBody>
                  <a:tcPr anchor="ctr"/>
                </a:tc>
                <a:extLst>
                  <a:ext uri="{0D108BD9-81ED-4DB2-BD59-A6C34878D82A}">
                    <a16:rowId xmlns:a16="http://schemas.microsoft.com/office/drawing/2014/main" val="2816762064"/>
                  </a:ext>
                </a:extLst>
              </a:tr>
              <a:tr h="459036">
                <a:tc>
                  <a:txBody>
                    <a:bodyPr/>
                    <a:lstStyle/>
                    <a:p>
                      <a:pPr algn="ctr"/>
                      <a:r>
                        <a:rPr lang="en-US" sz="1400" dirty="0"/>
                        <a:t>66 and 10 months</a:t>
                      </a:r>
                    </a:p>
                  </a:txBody>
                  <a:tcPr anchor="ctr">
                    <a:solidFill>
                      <a:schemeClr val="bg1"/>
                    </a:solidFill>
                  </a:tcPr>
                </a:tc>
                <a:tc>
                  <a:txBody>
                    <a:bodyPr/>
                    <a:lstStyle/>
                    <a:p>
                      <a:pPr algn="ctr"/>
                      <a:r>
                        <a:rPr lang="en-US" sz="1600" dirty="0"/>
                        <a:t>100%</a:t>
                      </a:r>
                    </a:p>
                  </a:txBody>
                  <a:tcPr anchor="ctr">
                    <a:solidFill>
                      <a:schemeClr val="bg1"/>
                    </a:solidFill>
                  </a:tcPr>
                </a:tc>
                <a:tc>
                  <a:txBody>
                    <a:bodyPr/>
                    <a:lstStyle/>
                    <a:p>
                      <a:pPr algn="ctr"/>
                      <a:r>
                        <a:rPr lang="en-US" sz="1600" dirty="0"/>
                        <a:t>$</a:t>
                      </a:r>
                      <a:r>
                        <a:rPr lang="fi-FI" sz="1600" dirty="0"/>
                        <a:t>2,000</a:t>
                      </a:r>
                      <a:endParaRPr lang="en-US" sz="1600" dirty="0"/>
                    </a:p>
                  </a:txBody>
                  <a:tcPr anchor="ctr">
                    <a:solidFill>
                      <a:schemeClr val="bg1"/>
                    </a:solidFill>
                  </a:tcPr>
                </a:tc>
                <a:extLst>
                  <a:ext uri="{0D108BD9-81ED-4DB2-BD59-A6C34878D82A}">
                    <a16:rowId xmlns:a16="http://schemas.microsoft.com/office/drawing/2014/main" val="3823253094"/>
                  </a:ext>
                </a:extLst>
              </a:tr>
              <a:tr h="573683">
                <a:tc>
                  <a:txBody>
                    <a:bodyPr/>
                    <a:lstStyle/>
                    <a:p>
                      <a:pPr algn="ctr"/>
                      <a:r>
                        <a:rPr lang="en-US" sz="1400" dirty="0"/>
                        <a:t>67 and 10 months</a:t>
                      </a:r>
                    </a:p>
                  </a:txBody>
                  <a:tcPr anchor="ctr">
                    <a:solidFill>
                      <a:schemeClr val="bg1">
                        <a:lumMod val="95000"/>
                      </a:schemeClr>
                    </a:solidFill>
                  </a:tcPr>
                </a:tc>
                <a:tc>
                  <a:txBody>
                    <a:bodyPr/>
                    <a:lstStyle/>
                    <a:p>
                      <a:pPr algn="ctr"/>
                      <a:r>
                        <a:rPr lang="en-US" sz="1600" dirty="0"/>
                        <a:t>108%</a:t>
                      </a:r>
                    </a:p>
                  </a:txBody>
                  <a:tcPr anchor="ctr">
                    <a:solidFill>
                      <a:schemeClr val="bg1">
                        <a:lumMod val="95000"/>
                      </a:schemeClr>
                    </a:solidFill>
                  </a:tcPr>
                </a:tc>
                <a:tc>
                  <a:txBody>
                    <a:bodyPr/>
                    <a:lstStyle/>
                    <a:p>
                      <a:pPr marL="0" marR="0" lvl="0" indent="0" algn="ctr" defTabSz="914391" rtl="0" eaLnBrk="1" fontAlgn="auto" latinLnBrk="0" hangingPunct="1">
                        <a:lnSpc>
                          <a:spcPct val="100000"/>
                        </a:lnSpc>
                        <a:spcBef>
                          <a:spcPts val="0"/>
                        </a:spcBef>
                        <a:spcAft>
                          <a:spcPts val="0"/>
                        </a:spcAft>
                        <a:buClrTx/>
                        <a:buSzTx/>
                        <a:buFontTx/>
                        <a:buNone/>
                        <a:tabLst/>
                        <a:defRPr/>
                      </a:pPr>
                      <a:r>
                        <a:rPr lang="en-US" sz="1600" dirty="0"/>
                        <a:t>$2,160</a:t>
                      </a:r>
                    </a:p>
                  </a:txBody>
                  <a:tcPr anchor="ctr">
                    <a:solidFill>
                      <a:schemeClr val="bg1">
                        <a:lumMod val="95000"/>
                      </a:schemeClr>
                    </a:solidFill>
                  </a:tcPr>
                </a:tc>
                <a:extLst>
                  <a:ext uri="{0D108BD9-81ED-4DB2-BD59-A6C34878D82A}">
                    <a16:rowId xmlns:a16="http://schemas.microsoft.com/office/drawing/2014/main" val="1532025704"/>
                  </a:ext>
                </a:extLst>
              </a:tr>
              <a:tr h="367359">
                <a:tc>
                  <a:txBody>
                    <a:bodyPr/>
                    <a:lstStyle/>
                    <a:p>
                      <a:pPr algn="ctr"/>
                      <a:r>
                        <a:rPr lang="en-US" sz="1400" dirty="0"/>
                        <a:t>68 and 10 months</a:t>
                      </a:r>
                    </a:p>
                  </a:txBody>
                  <a:tcPr anchor="ctr">
                    <a:solidFill>
                      <a:schemeClr val="bg1"/>
                    </a:solidFill>
                  </a:tcPr>
                </a:tc>
                <a:tc>
                  <a:txBody>
                    <a:bodyPr/>
                    <a:lstStyle/>
                    <a:p>
                      <a:pPr algn="ctr"/>
                      <a:r>
                        <a:rPr lang="en-US" sz="1600" dirty="0"/>
                        <a:t>116%</a:t>
                      </a:r>
                    </a:p>
                  </a:txBody>
                  <a:tcPr anchor="ctr">
                    <a:solidFill>
                      <a:schemeClr val="bg1"/>
                    </a:solidFill>
                  </a:tcPr>
                </a:tc>
                <a:tc>
                  <a:txBody>
                    <a:bodyPr/>
                    <a:lstStyle/>
                    <a:p>
                      <a:pPr algn="ctr"/>
                      <a:r>
                        <a:rPr lang="en-US" sz="1600" dirty="0"/>
                        <a:t>$2,320</a:t>
                      </a:r>
                    </a:p>
                  </a:txBody>
                  <a:tcPr anchor="ctr">
                    <a:solidFill>
                      <a:schemeClr val="bg1"/>
                    </a:solidFill>
                  </a:tcPr>
                </a:tc>
                <a:extLst>
                  <a:ext uri="{0D108BD9-81ED-4DB2-BD59-A6C34878D82A}">
                    <a16:rowId xmlns:a16="http://schemas.microsoft.com/office/drawing/2014/main" val="355347728"/>
                  </a:ext>
                </a:extLst>
              </a:tr>
              <a:tr h="573683">
                <a:tc>
                  <a:txBody>
                    <a:bodyPr/>
                    <a:lstStyle/>
                    <a:p>
                      <a:pPr algn="ctr"/>
                      <a:r>
                        <a:rPr lang="en-US" sz="1400" dirty="0"/>
                        <a:t>69 and 10 months</a:t>
                      </a:r>
                    </a:p>
                  </a:txBody>
                  <a:tcPr anchor="ctr">
                    <a:solidFill>
                      <a:schemeClr val="bg1">
                        <a:lumMod val="95000"/>
                      </a:schemeClr>
                    </a:solidFill>
                  </a:tcPr>
                </a:tc>
                <a:tc>
                  <a:txBody>
                    <a:bodyPr/>
                    <a:lstStyle/>
                    <a:p>
                      <a:pPr algn="ctr"/>
                      <a:r>
                        <a:rPr lang="en-US" sz="1600" dirty="0"/>
                        <a:t>124%</a:t>
                      </a:r>
                    </a:p>
                  </a:txBody>
                  <a:tcPr anchor="ctr">
                    <a:solidFill>
                      <a:schemeClr val="bg1">
                        <a:lumMod val="95000"/>
                      </a:schemeClr>
                    </a:solidFill>
                  </a:tcPr>
                </a:tc>
                <a:tc>
                  <a:txBody>
                    <a:bodyPr/>
                    <a:lstStyle/>
                    <a:p>
                      <a:pPr algn="ctr"/>
                      <a:r>
                        <a:rPr lang="en-US" sz="1600" dirty="0"/>
                        <a:t>$2,480</a:t>
                      </a:r>
                    </a:p>
                  </a:txBody>
                  <a:tcPr anchor="ctr">
                    <a:solidFill>
                      <a:schemeClr val="bg1">
                        <a:lumMod val="95000"/>
                      </a:schemeClr>
                    </a:solidFill>
                  </a:tcPr>
                </a:tc>
                <a:extLst>
                  <a:ext uri="{0D108BD9-81ED-4DB2-BD59-A6C34878D82A}">
                    <a16:rowId xmlns:a16="http://schemas.microsoft.com/office/drawing/2014/main" val="2108080122"/>
                  </a:ext>
                </a:extLst>
              </a:tr>
              <a:tr h="367359">
                <a:tc>
                  <a:txBody>
                    <a:bodyPr/>
                    <a:lstStyle/>
                    <a:p>
                      <a:pPr algn="ctr"/>
                      <a:r>
                        <a:rPr lang="en-US" sz="1400" dirty="0"/>
                        <a:t>70</a:t>
                      </a:r>
                    </a:p>
                  </a:txBody>
                  <a:tcPr anchor="ctr">
                    <a:solidFill>
                      <a:schemeClr val="bg1"/>
                    </a:solidFill>
                  </a:tcPr>
                </a:tc>
                <a:tc>
                  <a:txBody>
                    <a:bodyPr/>
                    <a:lstStyle/>
                    <a:p>
                      <a:pPr algn="ctr"/>
                      <a:r>
                        <a:rPr lang="en-US" sz="1600" dirty="0"/>
                        <a:t>125.3%</a:t>
                      </a:r>
                    </a:p>
                  </a:txBody>
                  <a:tcPr anchor="ctr">
                    <a:solidFill>
                      <a:schemeClr val="bg1"/>
                    </a:solidFill>
                  </a:tcPr>
                </a:tc>
                <a:tc>
                  <a:txBody>
                    <a:bodyPr/>
                    <a:lstStyle/>
                    <a:p>
                      <a:pPr algn="ctr"/>
                      <a:r>
                        <a:rPr lang="en-US" sz="1600" dirty="0"/>
                        <a:t>$</a:t>
                      </a:r>
                      <a:r>
                        <a:rPr lang="fi-FI" sz="1600" dirty="0"/>
                        <a:t>2,506</a:t>
                      </a:r>
                      <a:endParaRPr lang="en-US" sz="1600" dirty="0"/>
                    </a:p>
                  </a:txBody>
                  <a:tcPr anchor="ctr">
                    <a:solidFill>
                      <a:schemeClr val="bg1"/>
                    </a:solidFill>
                  </a:tcPr>
                </a:tc>
                <a:extLst>
                  <a:ext uri="{0D108BD9-81ED-4DB2-BD59-A6C34878D82A}">
                    <a16:rowId xmlns:a16="http://schemas.microsoft.com/office/drawing/2014/main" val="984308661"/>
                  </a:ext>
                </a:extLst>
              </a:tr>
            </a:tbl>
          </a:graphicData>
        </a:graphic>
      </p:graphicFrame>
      <p:sp>
        <p:nvSpPr>
          <p:cNvPr id="2" name="Title 1"/>
          <p:cNvSpPr>
            <a:spLocks noGrp="1"/>
          </p:cNvSpPr>
          <p:nvPr>
            <p:ph type="title"/>
          </p:nvPr>
        </p:nvSpPr>
        <p:spPr>
          <a:xfrm>
            <a:off x="430388" y="108984"/>
            <a:ext cx="9297811" cy="517727"/>
          </a:xfrm>
        </p:spPr>
        <p:txBody>
          <a:bodyPr/>
          <a:lstStyle/>
          <a:p>
            <a:r>
              <a:rPr lang="en-US" b="0" dirty="0"/>
              <a:t>Delayed Retirement Credits</a:t>
            </a:r>
            <a:br>
              <a:rPr lang="en-US" dirty="0"/>
            </a:br>
            <a:endParaRPr lang="en-US" dirty="0"/>
          </a:p>
        </p:txBody>
      </p:sp>
      <p:sp>
        <p:nvSpPr>
          <p:cNvPr id="83" name="Slide Number Placeholder 2"/>
          <p:cNvSpPr>
            <a:spLocks noGrp="1"/>
          </p:cNvSpPr>
          <p:nvPr>
            <p:ph type="sldNum" sz="quarter" idx="4"/>
          </p:nvPr>
        </p:nvSpPr>
        <p:spPr>
          <a:xfrm>
            <a:off x="404672" y="5343266"/>
            <a:ext cx="217488" cy="303212"/>
          </a:xfrm>
        </p:spPr>
        <p:txBody>
          <a:bodyPr/>
          <a:lstStyle>
            <a:lvl1pPr>
              <a:defRPr lang="en-US" sz="1050" smtClean="0"/>
            </a:lvl1pPr>
          </a:lstStyle>
          <a:p>
            <a:pPr lvl="0"/>
            <a:fld id="{B086DA8C-2EC5-4397-8842-B74E3AC9ED83}" type="slidenum">
              <a:rPr lang="en-US" noProof="0" smtClean="0"/>
              <a:pPr lvl="0"/>
              <a:t>26</a:t>
            </a:fld>
            <a:endParaRPr lang="en-US" noProof="0" dirty="0"/>
          </a:p>
        </p:txBody>
      </p:sp>
      <p:cxnSp>
        <p:nvCxnSpPr>
          <p:cNvPr id="124" name="Straight Connector 123"/>
          <p:cNvCxnSpPr>
            <a:cxnSpLocks/>
          </p:cNvCxnSpPr>
          <p:nvPr/>
        </p:nvCxnSpPr>
        <p:spPr>
          <a:xfrm>
            <a:off x="469968" y="4594916"/>
            <a:ext cx="5680302"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56" name="Text Box 5"/>
          <p:cNvSpPr txBox="1">
            <a:spLocks noChangeArrowheads="1"/>
          </p:cNvSpPr>
          <p:nvPr/>
        </p:nvSpPr>
        <p:spPr bwMode="auto">
          <a:xfrm>
            <a:off x="759031" y="5173989"/>
            <a:ext cx="487920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tabLst>
                <a:tab pos="512763" algn="l"/>
              </a:tabLst>
              <a:defRPr sz="800">
                <a:latin typeface="Arial Narrow" panose="020B0606020202030204" pitchFamily="34" charset="0"/>
              </a:defRPr>
            </a:lvl1pPr>
            <a:lvl2pPr marL="571500">
              <a:tabLst>
                <a:tab pos="512763" algn="l"/>
              </a:tabLst>
            </a:lvl2pPr>
            <a:lvl3pPr>
              <a:tabLst>
                <a:tab pos="512763" algn="l"/>
              </a:tabLst>
            </a:lvl3pPr>
            <a:lvl4pPr>
              <a:tabLst>
                <a:tab pos="512763" algn="l"/>
              </a:tabLst>
            </a:lvl4pPr>
            <a:lvl5pPr>
              <a:tabLst>
                <a:tab pos="512763" algn="l"/>
              </a:tabLst>
            </a:lvl5pPr>
            <a:lvl6pPr fontAlgn="base">
              <a:spcBef>
                <a:spcPct val="0"/>
              </a:spcBef>
              <a:spcAft>
                <a:spcPct val="0"/>
              </a:spcAft>
              <a:tabLst>
                <a:tab pos="512763" algn="l"/>
              </a:tabLst>
            </a:lvl6pPr>
            <a:lvl7pPr fontAlgn="base">
              <a:spcBef>
                <a:spcPct val="0"/>
              </a:spcBef>
              <a:spcAft>
                <a:spcPct val="0"/>
              </a:spcAft>
              <a:tabLst>
                <a:tab pos="512763" algn="l"/>
              </a:tabLst>
            </a:lvl7pPr>
            <a:lvl8pPr fontAlgn="base">
              <a:spcBef>
                <a:spcPct val="0"/>
              </a:spcBef>
              <a:spcAft>
                <a:spcPct val="0"/>
              </a:spcAft>
              <a:tabLst>
                <a:tab pos="512763" algn="l"/>
              </a:tabLst>
            </a:lvl8pPr>
            <a:lvl9pPr fontAlgn="base">
              <a:spcBef>
                <a:spcPct val="0"/>
              </a:spcBef>
              <a:spcAft>
                <a:spcPct val="0"/>
              </a:spcAft>
              <a:tabLst>
                <a:tab pos="512763" algn="l"/>
              </a:tabLst>
            </a:lvl9pPr>
          </a:lstStyle>
          <a:p>
            <a:r>
              <a:rPr lang="en-US" dirty="0">
                <a:solidFill>
                  <a:schemeClr val="tx1">
                    <a:lumMod val="75000"/>
                    <a:lumOff val="25000"/>
                  </a:schemeClr>
                </a:solidFill>
                <a:latin typeface="Arial Narrow" panose="020B0604020202020204" pitchFamily="34" charset="0"/>
                <a:cs typeface="Arial Narrow" panose="020B0604020202020204" pitchFamily="34" charset="0"/>
              </a:rPr>
              <a:t>SOURCE | Social Security Administration, </a:t>
            </a:r>
            <a:r>
              <a:rPr lang="en-US" dirty="0">
                <a:solidFill>
                  <a:schemeClr val="tx1">
                    <a:lumMod val="75000"/>
                    <a:lumOff val="25000"/>
                  </a:schemeClr>
                </a:solidFill>
                <a:latin typeface="Arial Narrow" panose="020B0604020202020204" pitchFamily="34" charset="0"/>
                <a:cs typeface="Arial Narrow" panose="020B0604020202020204" pitchFamily="34" charset="0"/>
                <a:hlinkClick r:id="rId4"/>
              </a:rPr>
              <a:t>Retirement Benefits: If you were born between 1959 your full retirement age is 66 and 10 months</a:t>
            </a:r>
            <a:r>
              <a:rPr lang="en-US" dirty="0">
                <a:solidFill>
                  <a:schemeClr val="tx1">
                    <a:lumMod val="75000"/>
                    <a:lumOff val="25000"/>
                  </a:schemeClr>
                </a:solidFill>
                <a:latin typeface="Arial Narrow" panose="020B0604020202020204" pitchFamily="34" charset="0"/>
                <a:cs typeface="Arial Narrow" panose="020B0604020202020204" pitchFamily="34" charset="0"/>
              </a:rPr>
              <a:t>, undated.</a:t>
            </a:r>
            <a:endParaRPr lang="en-US" u="sng" dirty="0">
              <a:solidFill>
                <a:schemeClr val="bg2"/>
              </a:solidFill>
              <a:latin typeface="Arial Narrow" panose="020B0604020202020204" pitchFamily="34" charset="0"/>
              <a:cs typeface="Arial Narrow" panose="020B0604020202020204" pitchFamily="34" charset="0"/>
            </a:endParaRPr>
          </a:p>
        </p:txBody>
      </p:sp>
      <p:sp>
        <p:nvSpPr>
          <p:cNvPr id="5" name="Right Triangle 4">
            <a:extLst>
              <a:ext uri="{FF2B5EF4-FFF2-40B4-BE49-F238E27FC236}">
                <a16:creationId xmlns:a16="http://schemas.microsoft.com/office/drawing/2014/main" id="{F6CCF7DE-E4AA-15D9-C72A-45D65F9F9F63}"/>
              </a:ext>
            </a:extLst>
          </p:cNvPr>
          <p:cNvSpPr/>
          <p:nvPr/>
        </p:nvSpPr>
        <p:spPr>
          <a:xfrm rot="10800000">
            <a:off x="8203965" y="5378"/>
            <a:ext cx="1956035" cy="2434763"/>
          </a:xfrm>
          <a:prstGeom prst="rtTriangle">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 name="Straight Connector 5">
            <a:extLst>
              <a:ext uri="{FF2B5EF4-FFF2-40B4-BE49-F238E27FC236}">
                <a16:creationId xmlns:a16="http://schemas.microsoft.com/office/drawing/2014/main" id="{C362E6D5-AFC4-E0AD-6D43-11093B71A2D4}"/>
              </a:ext>
            </a:extLst>
          </p:cNvPr>
          <p:cNvCxnSpPr>
            <a:cxnSpLocks/>
          </p:cNvCxnSpPr>
          <p:nvPr/>
        </p:nvCxnSpPr>
        <p:spPr>
          <a:xfrm>
            <a:off x="8041689" y="0"/>
            <a:ext cx="2125408" cy="264065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E0640110-184E-2CDF-F647-A24363C48ABC}"/>
              </a:ext>
            </a:extLst>
          </p:cNvPr>
          <p:cNvGrpSpPr/>
          <p:nvPr/>
        </p:nvGrpSpPr>
        <p:grpSpPr>
          <a:xfrm>
            <a:off x="8757202" y="189447"/>
            <a:ext cx="1543226" cy="1444235"/>
            <a:chOff x="8843052" y="270643"/>
            <a:chExt cx="1543226" cy="1444235"/>
          </a:xfrm>
        </p:grpSpPr>
        <p:sp>
          <p:nvSpPr>
            <p:cNvPr id="8" name="Text Placeholder 8">
              <a:extLst>
                <a:ext uri="{FF2B5EF4-FFF2-40B4-BE49-F238E27FC236}">
                  <a16:creationId xmlns:a16="http://schemas.microsoft.com/office/drawing/2014/main" id="{B62A802D-DB3A-D830-E868-BC99352DF3D9}"/>
                </a:ext>
              </a:extLst>
            </p:cNvPr>
            <p:cNvSpPr txBox="1">
              <a:spLocks/>
            </p:cNvSpPr>
            <p:nvPr/>
          </p:nvSpPr>
          <p:spPr>
            <a:xfrm>
              <a:off x="8843052" y="956327"/>
              <a:ext cx="1543226" cy="758551"/>
            </a:xfrm>
            <a:prstGeom prst="rect">
              <a:avLst/>
            </a:prstGeom>
          </p:spPr>
          <p:txBody>
            <a:bodyPr/>
            <a:lstStyle>
              <a:lvl1pPr marL="177799" indent="-177799" algn="l" rtl="0" eaLnBrk="1" fontAlgn="base" hangingPunct="1">
                <a:lnSpc>
                  <a:spcPct val="100000"/>
                </a:lnSpc>
                <a:spcBef>
                  <a:spcPct val="20000"/>
                </a:spcBef>
                <a:spcAft>
                  <a:spcPct val="0"/>
                </a:spcAft>
                <a:buClr>
                  <a:schemeClr val="accent1"/>
                </a:buClr>
                <a:buChar char="•"/>
                <a:defRPr sz="2000">
                  <a:solidFill>
                    <a:schemeClr val="tx1"/>
                  </a:solidFill>
                  <a:latin typeface="+mn-lt"/>
                  <a:ea typeface="+mn-ea"/>
                  <a:cs typeface="+mn-cs"/>
                </a:defRPr>
              </a:lvl1pPr>
              <a:lvl2pPr marL="400046" indent="-204786" algn="l" rtl="0" eaLnBrk="1" fontAlgn="base" hangingPunct="1">
                <a:lnSpc>
                  <a:spcPct val="100000"/>
                </a:lnSpc>
                <a:spcBef>
                  <a:spcPct val="20000"/>
                </a:spcBef>
                <a:spcAft>
                  <a:spcPct val="0"/>
                </a:spcAft>
                <a:buClr>
                  <a:schemeClr val="accent1"/>
                </a:buClr>
                <a:buFont typeface="Arial" charset="0"/>
                <a:buChar char="–"/>
                <a:defRPr>
                  <a:solidFill>
                    <a:schemeClr val="tx1"/>
                  </a:solidFill>
                  <a:latin typeface="+mn-lt"/>
                </a:defRPr>
              </a:lvl2pPr>
              <a:lvl3pPr marL="606419" indent="-171448" algn="l" rtl="0" eaLnBrk="1" fontAlgn="base" hangingPunct="1">
                <a:lnSpc>
                  <a:spcPct val="100000"/>
                </a:lnSpc>
                <a:spcBef>
                  <a:spcPct val="20000"/>
                </a:spcBef>
                <a:spcAft>
                  <a:spcPct val="0"/>
                </a:spcAft>
                <a:buClr>
                  <a:schemeClr val="accent1"/>
                </a:buClr>
                <a:buChar char="•"/>
                <a:defRPr sz="1600">
                  <a:solidFill>
                    <a:schemeClr val="tx1"/>
                  </a:solidFill>
                  <a:latin typeface="+mn-lt"/>
                </a:defRPr>
              </a:lvl3pPr>
              <a:lvl4pPr marL="823905" indent="-207961" algn="l" rtl="0" eaLnBrk="1" fontAlgn="base" hangingPunct="1">
                <a:lnSpc>
                  <a:spcPct val="100000"/>
                </a:lnSpc>
                <a:spcBef>
                  <a:spcPct val="20000"/>
                </a:spcBef>
                <a:spcAft>
                  <a:spcPct val="0"/>
                </a:spcAft>
                <a:buClr>
                  <a:schemeClr val="accent1"/>
                </a:buClr>
                <a:buFont typeface="Arial" charset="0"/>
                <a:buChar char="–"/>
                <a:defRPr sz="1400">
                  <a:solidFill>
                    <a:schemeClr val="tx1"/>
                  </a:solidFill>
                  <a:latin typeface="+mn-lt"/>
                </a:defRPr>
              </a:lvl4pPr>
              <a:lvl5pPr marL="1031864" indent="-190499" algn="l" rtl="0" eaLnBrk="1" fontAlgn="base" hangingPunct="1">
                <a:lnSpc>
                  <a:spcPct val="100000"/>
                </a:lnSpc>
                <a:spcBef>
                  <a:spcPct val="20000"/>
                </a:spcBef>
                <a:spcAft>
                  <a:spcPct val="0"/>
                </a:spcAft>
                <a:buClr>
                  <a:schemeClr val="accent1"/>
                </a:buClr>
                <a:buFont typeface="Arial" charset="0"/>
                <a:buChar char="»"/>
                <a:defRPr sz="1400">
                  <a:solidFill>
                    <a:schemeClr val="tx1"/>
                  </a:solidFill>
                  <a:latin typeface="+mn-lt"/>
                </a:defRPr>
              </a:lvl5pPr>
              <a:lvl6pPr marL="1489060" indent="-190499" algn="l" rtl="0" eaLnBrk="1" fontAlgn="base" hangingPunct="1">
                <a:lnSpc>
                  <a:spcPct val="95000"/>
                </a:lnSpc>
                <a:spcBef>
                  <a:spcPct val="20000"/>
                </a:spcBef>
                <a:spcAft>
                  <a:spcPct val="0"/>
                </a:spcAft>
                <a:buClr>
                  <a:schemeClr val="accent1"/>
                </a:buClr>
                <a:buFont typeface="Arial" pitchFamily="34" charset="0"/>
                <a:buChar char="»"/>
                <a:defRPr sz="1400">
                  <a:solidFill>
                    <a:schemeClr val="tx1"/>
                  </a:solidFill>
                  <a:latin typeface="+mn-lt"/>
                </a:defRPr>
              </a:lvl6pPr>
              <a:lvl7pPr marL="1946255" indent="-190499" algn="l" rtl="0" eaLnBrk="1" fontAlgn="base" hangingPunct="1">
                <a:lnSpc>
                  <a:spcPct val="95000"/>
                </a:lnSpc>
                <a:spcBef>
                  <a:spcPct val="20000"/>
                </a:spcBef>
                <a:spcAft>
                  <a:spcPct val="0"/>
                </a:spcAft>
                <a:buClr>
                  <a:schemeClr val="accent1"/>
                </a:buClr>
                <a:buFont typeface="Arial" pitchFamily="34" charset="0"/>
                <a:buChar char="»"/>
                <a:defRPr sz="1400">
                  <a:solidFill>
                    <a:schemeClr val="tx1"/>
                  </a:solidFill>
                  <a:latin typeface="+mn-lt"/>
                </a:defRPr>
              </a:lvl7pPr>
              <a:lvl8pPr marL="2403451" indent="-190499" algn="l" rtl="0" eaLnBrk="1" fontAlgn="base" hangingPunct="1">
                <a:lnSpc>
                  <a:spcPct val="95000"/>
                </a:lnSpc>
                <a:spcBef>
                  <a:spcPct val="20000"/>
                </a:spcBef>
                <a:spcAft>
                  <a:spcPct val="0"/>
                </a:spcAft>
                <a:buClr>
                  <a:schemeClr val="accent1"/>
                </a:buClr>
                <a:buFont typeface="Arial" pitchFamily="34" charset="0"/>
                <a:buChar char="»"/>
                <a:defRPr sz="1400">
                  <a:solidFill>
                    <a:schemeClr val="tx1"/>
                  </a:solidFill>
                  <a:latin typeface="+mn-lt"/>
                </a:defRPr>
              </a:lvl8pPr>
              <a:lvl9pPr marL="2860646" indent="-190499" algn="l" rtl="0" eaLnBrk="1" fontAlgn="base" hangingPunct="1">
                <a:lnSpc>
                  <a:spcPct val="95000"/>
                </a:lnSpc>
                <a:spcBef>
                  <a:spcPct val="20000"/>
                </a:spcBef>
                <a:spcAft>
                  <a:spcPct val="0"/>
                </a:spcAft>
                <a:buClr>
                  <a:schemeClr val="accent1"/>
                </a:buClr>
                <a:buFont typeface="Arial" pitchFamily="34" charset="0"/>
                <a:buChar char="»"/>
                <a:defRPr sz="1400">
                  <a:solidFill>
                    <a:schemeClr val="tx1"/>
                  </a:solidFill>
                  <a:latin typeface="+mn-lt"/>
                </a:defRPr>
              </a:lvl9pPr>
            </a:lstStyle>
            <a:p>
              <a:pPr marL="0" lvl="0" indent="0" algn="ctr">
                <a:lnSpc>
                  <a:spcPct val="90000"/>
                </a:lnSpc>
                <a:spcBef>
                  <a:spcPts val="0"/>
                </a:spcBef>
                <a:buClr>
                  <a:srgbClr val="007AC2"/>
                </a:buClr>
                <a:buNone/>
                <a:defRPr/>
              </a:pPr>
              <a:r>
                <a:rPr lang="en-US" sz="1200" kern="0" dirty="0">
                  <a:solidFill>
                    <a:schemeClr val="bg1"/>
                  </a:solidFill>
                  <a:latin typeface="Rockwell" panose="02060603020205020403" pitchFamily="18" charset="0"/>
                </a:rPr>
                <a:t>Start Date</a:t>
              </a:r>
            </a:p>
          </p:txBody>
        </p:sp>
        <p:grpSp>
          <p:nvGrpSpPr>
            <p:cNvPr id="9" name="Group 8">
              <a:extLst>
                <a:ext uri="{FF2B5EF4-FFF2-40B4-BE49-F238E27FC236}">
                  <a16:creationId xmlns:a16="http://schemas.microsoft.com/office/drawing/2014/main" id="{B0CEDF03-A3C5-17A6-1B55-5B03816CF9AC}"/>
                </a:ext>
              </a:extLst>
            </p:cNvPr>
            <p:cNvGrpSpPr/>
            <p:nvPr/>
          </p:nvGrpSpPr>
          <p:grpSpPr>
            <a:xfrm>
              <a:off x="9282905" y="270643"/>
              <a:ext cx="642270" cy="626936"/>
              <a:chOff x="9282905" y="270643"/>
              <a:chExt cx="642270" cy="626936"/>
            </a:xfrm>
          </p:grpSpPr>
          <p:grpSp>
            <p:nvGrpSpPr>
              <p:cNvPr id="10" name="Group 9">
                <a:extLst>
                  <a:ext uri="{FF2B5EF4-FFF2-40B4-BE49-F238E27FC236}">
                    <a16:creationId xmlns:a16="http://schemas.microsoft.com/office/drawing/2014/main" id="{1AC0BA9D-9574-ADD7-629C-BA3C133D6104}"/>
                  </a:ext>
                </a:extLst>
              </p:cNvPr>
              <p:cNvGrpSpPr/>
              <p:nvPr/>
            </p:nvGrpSpPr>
            <p:grpSpPr>
              <a:xfrm>
                <a:off x="9422603" y="524495"/>
                <a:ext cx="359467" cy="270877"/>
                <a:chOff x="1165331" y="4081832"/>
                <a:chExt cx="237230" cy="178765"/>
              </a:xfrm>
              <a:solidFill>
                <a:schemeClr val="accent1"/>
              </a:solidFill>
            </p:grpSpPr>
            <p:sp>
              <p:nvSpPr>
                <p:cNvPr id="15" name="Freeform 37">
                  <a:extLst>
                    <a:ext uri="{FF2B5EF4-FFF2-40B4-BE49-F238E27FC236}">
                      <a16:creationId xmlns:a16="http://schemas.microsoft.com/office/drawing/2014/main" id="{8E33E4D9-CAB0-1709-5A9F-E42C3FB2F6E4}"/>
                    </a:ext>
                  </a:extLst>
                </p:cNvPr>
                <p:cNvSpPr>
                  <a:spLocks/>
                </p:cNvSpPr>
                <p:nvPr/>
              </p:nvSpPr>
              <p:spPr bwMode="auto">
                <a:xfrm>
                  <a:off x="1165331" y="4149290"/>
                  <a:ext cx="67459" cy="49470"/>
                </a:xfrm>
                <a:custGeom>
                  <a:avLst/>
                  <a:gdLst>
                    <a:gd name="T0" fmla="*/ 21 w 25"/>
                    <a:gd name="T1" fmla="*/ 0 h 18"/>
                    <a:gd name="T2" fmla="*/ 4 w 25"/>
                    <a:gd name="T3" fmla="*/ 0 h 18"/>
                    <a:gd name="T4" fmla="*/ 0 w 25"/>
                    <a:gd name="T5" fmla="*/ 3 h 18"/>
                    <a:gd name="T6" fmla="*/ 0 w 25"/>
                    <a:gd name="T7" fmla="*/ 14 h 18"/>
                    <a:gd name="T8" fmla="*/ 4 w 25"/>
                    <a:gd name="T9" fmla="*/ 18 h 18"/>
                    <a:gd name="T10" fmla="*/ 21 w 25"/>
                    <a:gd name="T11" fmla="*/ 18 h 18"/>
                    <a:gd name="T12" fmla="*/ 25 w 25"/>
                    <a:gd name="T13" fmla="*/ 14 h 18"/>
                    <a:gd name="T14" fmla="*/ 25 w 25"/>
                    <a:gd name="T15" fmla="*/ 3 h 18"/>
                    <a:gd name="T16" fmla="*/ 21 w 25"/>
                    <a:gd name="T1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 h="18">
                      <a:moveTo>
                        <a:pt x="21" y="0"/>
                      </a:moveTo>
                      <a:cubicBezTo>
                        <a:pt x="4" y="0"/>
                        <a:pt x="4" y="0"/>
                        <a:pt x="4" y="0"/>
                      </a:cubicBezTo>
                      <a:cubicBezTo>
                        <a:pt x="2" y="0"/>
                        <a:pt x="0" y="1"/>
                        <a:pt x="0" y="3"/>
                      </a:cubicBezTo>
                      <a:cubicBezTo>
                        <a:pt x="0" y="14"/>
                        <a:pt x="0" y="14"/>
                        <a:pt x="0" y="14"/>
                      </a:cubicBezTo>
                      <a:cubicBezTo>
                        <a:pt x="0" y="16"/>
                        <a:pt x="2" y="18"/>
                        <a:pt x="4" y="18"/>
                      </a:cubicBezTo>
                      <a:cubicBezTo>
                        <a:pt x="21" y="18"/>
                        <a:pt x="21" y="18"/>
                        <a:pt x="21" y="18"/>
                      </a:cubicBezTo>
                      <a:cubicBezTo>
                        <a:pt x="23" y="18"/>
                        <a:pt x="25" y="16"/>
                        <a:pt x="25" y="14"/>
                      </a:cubicBezTo>
                      <a:cubicBezTo>
                        <a:pt x="25" y="3"/>
                        <a:pt x="25" y="3"/>
                        <a:pt x="25" y="3"/>
                      </a:cubicBezTo>
                      <a:cubicBezTo>
                        <a:pt x="25" y="1"/>
                        <a:pt x="23" y="0"/>
                        <a:pt x="21"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chemeClr val="bg1"/>
                    </a:solidFill>
                    <a:effectLst/>
                    <a:uLnTx/>
                    <a:uFillTx/>
                    <a:latin typeface="Arial" charset="0"/>
                    <a:ea typeface="+mn-ea"/>
                    <a:cs typeface="+mn-cs"/>
                  </a:endParaRPr>
                </a:p>
              </p:txBody>
            </p:sp>
            <p:sp>
              <p:nvSpPr>
                <p:cNvPr id="16" name="Freeform 38">
                  <a:extLst>
                    <a:ext uri="{FF2B5EF4-FFF2-40B4-BE49-F238E27FC236}">
                      <a16:creationId xmlns:a16="http://schemas.microsoft.com/office/drawing/2014/main" id="{551BB0FA-5067-721A-6836-79B0C0612C51}"/>
                    </a:ext>
                  </a:extLst>
                </p:cNvPr>
                <p:cNvSpPr>
                  <a:spLocks/>
                </p:cNvSpPr>
                <p:nvPr/>
              </p:nvSpPr>
              <p:spPr bwMode="auto">
                <a:xfrm>
                  <a:off x="1165331" y="4212251"/>
                  <a:ext cx="67459" cy="48346"/>
                </a:xfrm>
                <a:custGeom>
                  <a:avLst/>
                  <a:gdLst>
                    <a:gd name="T0" fmla="*/ 21 w 25"/>
                    <a:gd name="T1" fmla="*/ 0 h 18"/>
                    <a:gd name="T2" fmla="*/ 4 w 25"/>
                    <a:gd name="T3" fmla="*/ 0 h 18"/>
                    <a:gd name="T4" fmla="*/ 0 w 25"/>
                    <a:gd name="T5" fmla="*/ 3 h 18"/>
                    <a:gd name="T6" fmla="*/ 0 w 25"/>
                    <a:gd name="T7" fmla="*/ 15 h 18"/>
                    <a:gd name="T8" fmla="*/ 4 w 25"/>
                    <a:gd name="T9" fmla="*/ 18 h 18"/>
                    <a:gd name="T10" fmla="*/ 21 w 25"/>
                    <a:gd name="T11" fmla="*/ 18 h 18"/>
                    <a:gd name="T12" fmla="*/ 25 w 25"/>
                    <a:gd name="T13" fmla="*/ 15 h 18"/>
                    <a:gd name="T14" fmla="*/ 25 w 25"/>
                    <a:gd name="T15" fmla="*/ 3 h 18"/>
                    <a:gd name="T16" fmla="*/ 21 w 25"/>
                    <a:gd name="T1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 h="18">
                      <a:moveTo>
                        <a:pt x="21" y="0"/>
                      </a:moveTo>
                      <a:cubicBezTo>
                        <a:pt x="4" y="0"/>
                        <a:pt x="4" y="0"/>
                        <a:pt x="4" y="0"/>
                      </a:cubicBezTo>
                      <a:cubicBezTo>
                        <a:pt x="2" y="0"/>
                        <a:pt x="0" y="2"/>
                        <a:pt x="0" y="3"/>
                      </a:cubicBezTo>
                      <a:cubicBezTo>
                        <a:pt x="0" y="15"/>
                        <a:pt x="0" y="15"/>
                        <a:pt x="0" y="15"/>
                      </a:cubicBezTo>
                      <a:cubicBezTo>
                        <a:pt x="0" y="17"/>
                        <a:pt x="2" y="18"/>
                        <a:pt x="4" y="18"/>
                      </a:cubicBezTo>
                      <a:cubicBezTo>
                        <a:pt x="21" y="18"/>
                        <a:pt x="21" y="18"/>
                        <a:pt x="21" y="18"/>
                      </a:cubicBezTo>
                      <a:cubicBezTo>
                        <a:pt x="23" y="18"/>
                        <a:pt x="25" y="17"/>
                        <a:pt x="25" y="15"/>
                      </a:cubicBezTo>
                      <a:cubicBezTo>
                        <a:pt x="25" y="3"/>
                        <a:pt x="25" y="3"/>
                        <a:pt x="25" y="3"/>
                      </a:cubicBezTo>
                      <a:cubicBezTo>
                        <a:pt x="25" y="2"/>
                        <a:pt x="23" y="0"/>
                        <a:pt x="21"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chemeClr val="bg1"/>
                    </a:solidFill>
                    <a:effectLst/>
                    <a:uLnTx/>
                    <a:uFillTx/>
                    <a:latin typeface="Arial" charset="0"/>
                    <a:ea typeface="+mn-ea"/>
                    <a:cs typeface="+mn-cs"/>
                  </a:endParaRPr>
                </a:p>
              </p:txBody>
            </p:sp>
            <p:sp>
              <p:nvSpPr>
                <p:cNvPr id="17" name="Freeform 39">
                  <a:extLst>
                    <a:ext uri="{FF2B5EF4-FFF2-40B4-BE49-F238E27FC236}">
                      <a16:creationId xmlns:a16="http://schemas.microsoft.com/office/drawing/2014/main" id="{6D696677-8226-2636-5619-E8C119F263E5}"/>
                    </a:ext>
                  </a:extLst>
                </p:cNvPr>
                <p:cNvSpPr>
                  <a:spLocks/>
                </p:cNvSpPr>
                <p:nvPr/>
              </p:nvSpPr>
              <p:spPr bwMode="auto">
                <a:xfrm>
                  <a:off x="1165331" y="4081832"/>
                  <a:ext cx="67459" cy="48346"/>
                </a:xfrm>
                <a:custGeom>
                  <a:avLst/>
                  <a:gdLst>
                    <a:gd name="T0" fmla="*/ 21 w 25"/>
                    <a:gd name="T1" fmla="*/ 0 h 18"/>
                    <a:gd name="T2" fmla="*/ 4 w 25"/>
                    <a:gd name="T3" fmla="*/ 0 h 18"/>
                    <a:gd name="T4" fmla="*/ 0 w 25"/>
                    <a:gd name="T5" fmla="*/ 3 h 18"/>
                    <a:gd name="T6" fmla="*/ 0 w 25"/>
                    <a:gd name="T7" fmla="*/ 14 h 18"/>
                    <a:gd name="T8" fmla="*/ 4 w 25"/>
                    <a:gd name="T9" fmla="*/ 18 h 18"/>
                    <a:gd name="T10" fmla="*/ 21 w 25"/>
                    <a:gd name="T11" fmla="*/ 18 h 18"/>
                    <a:gd name="T12" fmla="*/ 25 w 25"/>
                    <a:gd name="T13" fmla="*/ 14 h 18"/>
                    <a:gd name="T14" fmla="*/ 25 w 25"/>
                    <a:gd name="T15" fmla="*/ 3 h 18"/>
                    <a:gd name="T16" fmla="*/ 21 w 25"/>
                    <a:gd name="T1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 h="18">
                      <a:moveTo>
                        <a:pt x="21" y="0"/>
                      </a:moveTo>
                      <a:cubicBezTo>
                        <a:pt x="4" y="0"/>
                        <a:pt x="4" y="0"/>
                        <a:pt x="4" y="0"/>
                      </a:cubicBezTo>
                      <a:cubicBezTo>
                        <a:pt x="2" y="0"/>
                        <a:pt x="0" y="1"/>
                        <a:pt x="0" y="3"/>
                      </a:cubicBezTo>
                      <a:cubicBezTo>
                        <a:pt x="0" y="14"/>
                        <a:pt x="0" y="14"/>
                        <a:pt x="0" y="14"/>
                      </a:cubicBezTo>
                      <a:cubicBezTo>
                        <a:pt x="0" y="16"/>
                        <a:pt x="2" y="18"/>
                        <a:pt x="4" y="18"/>
                      </a:cubicBezTo>
                      <a:cubicBezTo>
                        <a:pt x="21" y="18"/>
                        <a:pt x="21" y="18"/>
                        <a:pt x="21" y="18"/>
                      </a:cubicBezTo>
                      <a:cubicBezTo>
                        <a:pt x="23" y="18"/>
                        <a:pt x="25" y="16"/>
                        <a:pt x="25" y="14"/>
                      </a:cubicBezTo>
                      <a:cubicBezTo>
                        <a:pt x="25" y="3"/>
                        <a:pt x="25" y="3"/>
                        <a:pt x="25" y="3"/>
                      </a:cubicBezTo>
                      <a:cubicBezTo>
                        <a:pt x="25" y="1"/>
                        <a:pt x="23" y="0"/>
                        <a:pt x="21"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Arial" charset="0"/>
                    <a:ea typeface="+mn-ea"/>
                    <a:cs typeface="+mn-cs"/>
                  </a:endParaRPr>
                </a:p>
              </p:txBody>
            </p:sp>
            <p:sp>
              <p:nvSpPr>
                <p:cNvPr id="18" name="Freeform 40">
                  <a:extLst>
                    <a:ext uri="{FF2B5EF4-FFF2-40B4-BE49-F238E27FC236}">
                      <a16:creationId xmlns:a16="http://schemas.microsoft.com/office/drawing/2014/main" id="{40CC7654-0482-2387-BC5F-007E7B558FCB}"/>
                    </a:ext>
                  </a:extLst>
                </p:cNvPr>
                <p:cNvSpPr>
                  <a:spLocks/>
                </p:cNvSpPr>
                <p:nvPr/>
              </p:nvSpPr>
              <p:spPr bwMode="auto">
                <a:xfrm>
                  <a:off x="1254152" y="4212251"/>
                  <a:ext cx="67459" cy="48346"/>
                </a:xfrm>
                <a:custGeom>
                  <a:avLst/>
                  <a:gdLst>
                    <a:gd name="T0" fmla="*/ 24 w 25"/>
                    <a:gd name="T1" fmla="*/ 2 h 18"/>
                    <a:gd name="T2" fmla="*/ 23 w 25"/>
                    <a:gd name="T3" fmla="*/ 1 h 18"/>
                    <a:gd name="T4" fmla="*/ 23 w 25"/>
                    <a:gd name="T5" fmla="*/ 1 h 18"/>
                    <a:gd name="T6" fmla="*/ 22 w 25"/>
                    <a:gd name="T7" fmla="*/ 0 h 18"/>
                    <a:gd name="T8" fmla="*/ 21 w 25"/>
                    <a:gd name="T9" fmla="*/ 0 h 18"/>
                    <a:gd name="T10" fmla="*/ 21 w 25"/>
                    <a:gd name="T11" fmla="*/ 0 h 18"/>
                    <a:gd name="T12" fmla="*/ 21 w 25"/>
                    <a:gd name="T13" fmla="*/ 0 h 18"/>
                    <a:gd name="T14" fmla="*/ 4 w 25"/>
                    <a:gd name="T15" fmla="*/ 0 h 18"/>
                    <a:gd name="T16" fmla="*/ 3 w 25"/>
                    <a:gd name="T17" fmla="*/ 0 h 18"/>
                    <a:gd name="T18" fmla="*/ 3 w 25"/>
                    <a:gd name="T19" fmla="*/ 0 h 18"/>
                    <a:gd name="T20" fmla="*/ 2 w 25"/>
                    <a:gd name="T21" fmla="*/ 0 h 18"/>
                    <a:gd name="T22" fmla="*/ 1 w 25"/>
                    <a:gd name="T23" fmla="*/ 1 h 18"/>
                    <a:gd name="T24" fmla="*/ 1 w 25"/>
                    <a:gd name="T25" fmla="*/ 1 h 18"/>
                    <a:gd name="T26" fmla="*/ 0 w 25"/>
                    <a:gd name="T27" fmla="*/ 2 h 18"/>
                    <a:gd name="T28" fmla="*/ 0 w 25"/>
                    <a:gd name="T29" fmla="*/ 2 h 18"/>
                    <a:gd name="T30" fmla="*/ 0 w 25"/>
                    <a:gd name="T31" fmla="*/ 3 h 18"/>
                    <a:gd name="T32" fmla="*/ 0 w 25"/>
                    <a:gd name="T33" fmla="*/ 15 h 18"/>
                    <a:gd name="T34" fmla="*/ 0 w 25"/>
                    <a:gd name="T35" fmla="*/ 16 h 18"/>
                    <a:gd name="T36" fmla="*/ 0 w 25"/>
                    <a:gd name="T37" fmla="*/ 16 h 18"/>
                    <a:gd name="T38" fmla="*/ 0 w 25"/>
                    <a:gd name="T39" fmla="*/ 16 h 18"/>
                    <a:gd name="T40" fmla="*/ 0 w 25"/>
                    <a:gd name="T41" fmla="*/ 17 h 18"/>
                    <a:gd name="T42" fmla="*/ 0 w 25"/>
                    <a:gd name="T43" fmla="*/ 17 h 18"/>
                    <a:gd name="T44" fmla="*/ 1 w 25"/>
                    <a:gd name="T45" fmla="*/ 17 h 18"/>
                    <a:gd name="T46" fmla="*/ 1 w 25"/>
                    <a:gd name="T47" fmla="*/ 18 h 18"/>
                    <a:gd name="T48" fmla="*/ 2 w 25"/>
                    <a:gd name="T49" fmla="*/ 18 h 18"/>
                    <a:gd name="T50" fmla="*/ 3 w 25"/>
                    <a:gd name="T51" fmla="*/ 18 h 18"/>
                    <a:gd name="T52" fmla="*/ 3 w 25"/>
                    <a:gd name="T53" fmla="*/ 18 h 18"/>
                    <a:gd name="T54" fmla="*/ 4 w 25"/>
                    <a:gd name="T55" fmla="*/ 18 h 18"/>
                    <a:gd name="T56" fmla="*/ 21 w 25"/>
                    <a:gd name="T57" fmla="*/ 18 h 18"/>
                    <a:gd name="T58" fmla="*/ 21 w 25"/>
                    <a:gd name="T59" fmla="*/ 18 h 18"/>
                    <a:gd name="T60" fmla="*/ 21 w 25"/>
                    <a:gd name="T61" fmla="*/ 18 h 18"/>
                    <a:gd name="T62" fmla="*/ 22 w 25"/>
                    <a:gd name="T63" fmla="*/ 18 h 18"/>
                    <a:gd name="T64" fmla="*/ 23 w 25"/>
                    <a:gd name="T65" fmla="*/ 18 h 18"/>
                    <a:gd name="T66" fmla="*/ 23 w 25"/>
                    <a:gd name="T67" fmla="*/ 17 h 18"/>
                    <a:gd name="T68" fmla="*/ 24 w 25"/>
                    <a:gd name="T69" fmla="*/ 17 h 18"/>
                    <a:gd name="T70" fmla="*/ 24 w 25"/>
                    <a:gd name="T71" fmla="*/ 17 h 18"/>
                    <a:gd name="T72" fmla="*/ 24 w 25"/>
                    <a:gd name="T73" fmla="*/ 16 h 18"/>
                    <a:gd name="T74" fmla="*/ 24 w 25"/>
                    <a:gd name="T75" fmla="*/ 16 h 18"/>
                    <a:gd name="T76" fmla="*/ 24 w 25"/>
                    <a:gd name="T77" fmla="*/ 16 h 18"/>
                    <a:gd name="T78" fmla="*/ 25 w 25"/>
                    <a:gd name="T79" fmla="*/ 15 h 18"/>
                    <a:gd name="T80" fmla="*/ 25 w 25"/>
                    <a:gd name="T81" fmla="*/ 3 h 18"/>
                    <a:gd name="T82" fmla="*/ 24 w 25"/>
                    <a:gd name="T83" fmla="*/ 2 h 18"/>
                    <a:gd name="T84" fmla="*/ 24 w 25"/>
                    <a:gd name="T85" fmla="*/ 2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5" h="18">
                      <a:moveTo>
                        <a:pt x="24" y="2"/>
                      </a:moveTo>
                      <a:cubicBezTo>
                        <a:pt x="24" y="1"/>
                        <a:pt x="23" y="1"/>
                        <a:pt x="23" y="1"/>
                      </a:cubicBezTo>
                      <a:cubicBezTo>
                        <a:pt x="23" y="1"/>
                        <a:pt x="23" y="1"/>
                        <a:pt x="23" y="1"/>
                      </a:cubicBezTo>
                      <a:cubicBezTo>
                        <a:pt x="23" y="1"/>
                        <a:pt x="22" y="0"/>
                        <a:pt x="22" y="0"/>
                      </a:cubicBezTo>
                      <a:cubicBezTo>
                        <a:pt x="22" y="0"/>
                        <a:pt x="21" y="0"/>
                        <a:pt x="21" y="0"/>
                      </a:cubicBezTo>
                      <a:cubicBezTo>
                        <a:pt x="21" y="0"/>
                        <a:pt x="21" y="0"/>
                        <a:pt x="21" y="0"/>
                      </a:cubicBezTo>
                      <a:cubicBezTo>
                        <a:pt x="21" y="0"/>
                        <a:pt x="21" y="0"/>
                        <a:pt x="21" y="0"/>
                      </a:cubicBezTo>
                      <a:cubicBezTo>
                        <a:pt x="4" y="0"/>
                        <a:pt x="4" y="0"/>
                        <a:pt x="4" y="0"/>
                      </a:cubicBezTo>
                      <a:cubicBezTo>
                        <a:pt x="3" y="0"/>
                        <a:pt x="3" y="0"/>
                        <a:pt x="3" y="0"/>
                      </a:cubicBezTo>
                      <a:cubicBezTo>
                        <a:pt x="3" y="0"/>
                        <a:pt x="3" y="0"/>
                        <a:pt x="3" y="0"/>
                      </a:cubicBezTo>
                      <a:cubicBezTo>
                        <a:pt x="3" y="0"/>
                        <a:pt x="3" y="0"/>
                        <a:pt x="2" y="0"/>
                      </a:cubicBezTo>
                      <a:cubicBezTo>
                        <a:pt x="2" y="0"/>
                        <a:pt x="2" y="1"/>
                        <a:pt x="1" y="1"/>
                      </a:cubicBezTo>
                      <a:cubicBezTo>
                        <a:pt x="1" y="1"/>
                        <a:pt x="1" y="1"/>
                        <a:pt x="1" y="1"/>
                      </a:cubicBezTo>
                      <a:cubicBezTo>
                        <a:pt x="1" y="1"/>
                        <a:pt x="1" y="1"/>
                        <a:pt x="0" y="2"/>
                      </a:cubicBezTo>
                      <a:cubicBezTo>
                        <a:pt x="0" y="2"/>
                        <a:pt x="0" y="2"/>
                        <a:pt x="0" y="2"/>
                      </a:cubicBezTo>
                      <a:cubicBezTo>
                        <a:pt x="0" y="2"/>
                        <a:pt x="0" y="3"/>
                        <a:pt x="0" y="3"/>
                      </a:cubicBezTo>
                      <a:cubicBezTo>
                        <a:pt x="0" y="15"/>
                        <a:pt x="0" y="15"/>
                        <a:pt x="0" y="15"/>
                      </a:cubicBezTo>
                      <a:cubicBezTo>
                        <a:pt x="0" y="15"/>
                        <a:pt x="0" y="15"/>
                        <a:pt x="0" y="16"/>
                      </a:cubicBezTo>
                      <a:cubicBezTo>
                        <a:pt x="0" y="16"/>
                        <a:pt x="0" y="16"/>
                        <a:pt x="0" y="16"/>
                      </a:cubicBezTo>
                      <a:cubicBezTo>
                        <a:pt x="0" y="16"/>
                        <a:pt x="0" y="16"/>
                        <a:pt x="0" y="16"/>
                      </a:cubicBezTo>
                      <a:cubicBezTo>
                        <a:pt x="0" y="16"/>
                        <a:pt x="0" y="16"/>
                        <a:pt x="0" y="17"/>
                      </a:cubicBezTo>
                      <a:cubicBezTo>
                        <a:pt x="0" y="17"/>
                        <a:pt x="0" y="17"/>
                        <a:pt x="0" y="17"/>
                      </a:cubicBezTo>
                      <a:cubicBezTo>
                        <a:pt x="1" y="17"/>
                        <a:pt x="1" y="17"/>
                        <a:pt x="1" y="17"/>
                      </a:cubicBezTo>
                      <a:cubicBezTo>
                        <a:pt x="1" y="17"/>
                        <a:pt x="1" y="18"/>
                        <a:pt x="1" y="18"/>
                      </a:cubicBezTo>
                      <a:cubicBezTo>
                        <a:pt x="2" y="18"/>
                        <a:pt x="2" y="18"/>
                        <a:pt x="2" y="18"/>
                      </a:cubicBezTo>
                      <a:cubicBezTo>
                        <a:pt x="2" y="18"/>
                        <a:pt x="3" y="18"/>
                        <a:pt x="3" y="18"/>
                      </a:cubicBezTo>
                      <a:cubicBezTo>
                        <a:pt x="3" y="18"/>
                        <a:pt x="3" y="18"/>
                        <a:pt x="3" y="18"/>
                      </a:cubicBezTo>
                      <a:cubicBezTo>
                        <a:pt x="4" y="18"/>
                        <a:pt x="4" y="18"/>
                        <a:pt x="4" y="18"/>
                      </a:cubicBezTo>
                      <a:cubicBezTo>
                        <a:pt x="21" y="18"/>
                        <a:pt x="21" y="18"/>
                        <a:pt x="21" y="18"/>
                      </a:cubicBezTo>
                      <a:cubicBezTo>
                        <a:pt x="21" y="18"/>
                        <a:pt x="21" y="18"/>
                        <a:pt x="21" y="18"/>
                      </a:cubicBezTo>
                      <a:cubicBezTo>
                        <a:pt x="21" y="18"/>
                        <a:pt x="21" y="18"/>
                        <a:pt x="21" y="18"/>
                      </a:cubicBezTo>
                      <a:cubicBezTo>
                        <a:pt x="22" y="18"/>
                        <a:pt x="22" y="18"/>
                        <a:pt x="22" y="18"/>
                      </a:cubicBezTo>
                      <a:cubicBezTo>
                        <a:pt x="22" y="18"/>
                        <a:pt x="23" y="18"/>
                        <a:pt x="23" y="18"/>
                      </a:cubicBezTo>
                      <a:cubicBezTo>
                        <a:pt x="23" y="18"/>
                        <a:pt x="23" y="17"/>
                        <a:pt x="23" y="17"/>
                      </a:cubicBezTo>
                      <a:cubicBezTo>
                        <a:pt x="23" y="17"/>
                        <a:pt x="24" y="17"/>
                        <a:pt x="24" y="17"/>
                      </a:cubicBezTo>
                      <a:cubicBezTo>
                        <a:pt x="24" y="17"/>
                        <a:pt x="24" y="17"/>
                        <a:pt x="24" y="17"/>
                      </a:cubicBezTo>
                      <a:cubicBezTo>
                        <a:pt x="24" y="16"/>
                        <a:pt x="24" y="16"/>
                        <a:pt x="24" y="16"/>
                      </a:cubicBezTo>
                      <a:cubicBezTo>
                        <a:pt x="24" y="16"/>
                        <a:pt x="24" y="16"/>
                        <a:pt x="24" y="16"/>
                      </a:cubicBezTo>
                      <a:cubicBezTo>
                        <a:pt x="24" y="16"/>
                        <a:pt x="24" y="16"/>
                        <a:pt x="24" y="16"/>
                      </a:cubicBezTo>
                      <a:cubicBezTo>
                        <a:pt x="25" y="15"/>
                        <a:pt x="25" y="15"/>
                        <a:pt x="25" y="15"/>
                      </a:cubicBezTo>
                      <a:cubicBezTo>
                        <a:pt x="25" y="3"/>
                        <a:pt x="25" y="3"/>
                        <a:pt x="25" y="3"/>
                      </a:cubicBezTo>
                      <a:cubicBezTo>
                        <a:pt x="25" y="3"/>
                        <a:pt x="24" y="2"/>
                        <a:pt x="24" y="2"/>
                      </a:cubicBezTo>
                      <a:cubicBezTo>
                        <a:pt x="24" y="2"/>
                        <a:pt x="24" y="2"/>
                        <a:pt x="24" y="2"/>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Arial" charset="0"/>
                    <a:ea typeface="+mn-ea"/>
                    <a:cs typeface="+mn-cs"/>
                  </a:endParaRPr>
                </a:p>
              </p:txBody>
            </p:sp>
            <p:sp>
              <p:nvSpPr>
                <p:cNvPr id="19" name="Freeform 41">
                  <a:extLst>
                    <a:ext uri="{FF2B5EF4-FFF2-40B4-BE49-F238E27FC236}">
                      <a16:creationId xmlns:a16="http://schemas.microsoft.com/office/drawing/2014/main" id="{862E5C1D-D72D-4D5E-9240-422433CE98C4}"/>
                    </a:ext>
                  </a:extLst>
                </p:cNvPr>
                <p:cNvSpPr>
                  <a:spLocks/>
                </p:cNvSpPr>
                <p:nvPr/>
              </p:nvSpPr>
              <p:spPr bwMode="auto">
                <a:xfrm>
                  <a:off x="1338475" y="4149290"/>
                  <a:ext cx="64086" cy="49470"/>
                </a:xfrm>
                <a:custGeom>
                  <a:avLst/>
                  <a:gdLst>
                    <a:gd name="T0" fmla="*/ 21 w 24"/>
                    <a:gd name="T1" fmla="*/ 0 h 18"/>
                    <a:gd name="T2" fmla="*/ 3 w 24"/>
                    <a:gd name="T3" fmla="*/ 0 h 18"/>
                    <a:gd name="T4" fmla="*/ 0 w 24"/>
                    <a:gd name="T5" fmla="*/ 3 h 18"/>
                    <a:gd name="T6" fmla="*/ 0 w 24"/>
                    <a:gd name="T7" fmla="*/ 14 h 18"/>
                    <a:gd name="T8" fmla="*/ 3 w 24"/>
                    <a:gd name="T9" fmla="*/ 18 h 18"/>
                    <a:gd name="T10" fmla="*/ 21 w 24"/>
                    <a:gd name="T11" fmla="*/ 18 h 18"/>
                    <a:gd name="T12" fmla="*/ 24 w 24"/>
                    <a:gd name="T13" fmla="*/ 14 h 18"/>
                    <a:gd name="T14" fmla="*/ 24 w 24"/>
                    <a:gd name="T15" fmla="*/ 3 h 18"/>
                    <a:gd name="T16" fmla="*/ 21 w 24"/>
                    <a:gd name="T1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 h="18">
                      <a:moveTo>
                        <a:pt x="21" y="0"/>
                      </a:moveTo>
                      <a:cubicBezTo>
                        <a:pt x="3" y="0"/>
                        <a:pt x="3" y="0"/>
                        <a:pt x="3" y="0"/>
                      </a:cubicBezTo>
                      <a:cubicBezTo>
                        <a:pt x="1" y="0"/>
                        <a:pt x="0" y="1"/>
                        <a:pt x="0" y="3"/>
                      </a:cubicBezTo>
                      <a:cubicBezTo>
                        <a:pt x="0" y="14"/>
                        <a:pt x="0" y="14"/>
                        <a:pt x="0" y="14"/>
                      </a:cubicBezTo>
                      <a:cubicBezTo>
                        <a:pt x="0" y="16"/>
                        <a:pt x="1" y="18"/>
                        <a:pt x="3" y="18"/>
                      </a:cubicBezTo>
                      <a:cubicBezTo>
                        <a:pt x="21" y="18"/>
                        <a:pt x="21" y="18"/>
                        <a:pt x="21" y="18"/>
                      </a:cubicBezTo>
                      <a:cubicBezTo>
                        <a:pt x="23" y="18"/>
                        <a:pt x="24" y="16"/>
                        <a:pt x="24" y="14"/>
                      </a:cubicBezTo>
                      <a:cubicBezTo>
                        <a:pt x="24" y="3"/>
                        <a:pt x="24" y="3"/>
                        <a:pt x="24" y="3"/>
                      </a:cubicBezTo>
                      <a:cubicBezTo>
                        <a:pt x="24" y="1"/>
                        <a:pt x="23" y="0"/>
                        <a:pt x="21"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chemeClr val="bg1"/>
                    </a:solidFill>
                    <a:effectLst/>
                    <a:uLnTx/>
                    <a:uFillTx/>
                    <a:latin typeface="Arial" charset="0"/>
                    <a:ea typeface="+mn-ea"/>
                    <a:cs typeface="+mn-cs"/>
                  </a:endParaRPr>
                </a:p>
              </p:txBody>
            </p:sp>
            <p:sp>
              <p:nvSpPr>
                <p:cNvPr id="20" name="Freeform 42">
                  <a:extLst>
                    <a:ext uri="{FF2B5EF4-FFF2-40B4-BE49-F238E27FC236}">
                      <a16:creationId xmlns:a16="http://schemas.microsoft.com/office/drawing/2014/main" id="{3E942F42-3929-C877-250F-C77F4A89251E}"/>
                    </a:ext>
                  </a:extLst>
                </p:cNvPr>
                <p:cNvSpPr>
                  <a:spLocks/>
                </p:cNvSpPr>
                <p:nvPr/>
              </p:nvSpPr>
              <p:spPr bwMode="auto">
                <a:xfrm>
                  <a:off x="1338475" y="4212251"/>
                  <a:ext cx="64086" cy="48346"/>
                </a:xfrm>
                <a:custGeom>
                  <a:avLst/>
                  <a:gdLst>
                    <a:gd name="T0" fmla="*/ 21 w 24"/>
                    <a:gd name="T1" fmla="*/ 0 h 18"/>
                    <a:gd name="T2" fmla="*/ 3 w 24"/>
                    <a:gd name="T3" fmla="*/ 0 h 18"/>
                    <a:gd name="T4" fmla="*/ 0 w 24"/>
                    <a:gd name="T5" fmla="*/ 3 h 18"/>
                    <a:gd name="T6" fmla="*/ 0 w 24"/>
                    <a:gd name="T7" fmla="*/ 15 h 18"/>
                    <a:gd name="T8" fmla="*/ 3 w 24"/>
                    <a:gd name="T9" fmla="*/ 18 h 18"/>
                    <a:gd name="T10" fmla="*/ 21 w 24"/>
                    <a:gd name="T11" fmla="*/ 18 h 18"/>
                    <a:gd name="T12" fmla="*/ 24 w 24"/>
                    <a:gd name="T13" fmla="*/ 15 h 18"/>
                    <a:gd name="T14" fmla="*/ 24 w 24"/>
                    <a:gd name="T15" fmla="*/ 3 h 18"/>
                    <a:gd name="T16" fmla="*/ 21 w 24"/>
                    <a:gd name="T1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 h="18">
                      <a:moveTo>
                        <a:pt x="21" y="0"/>
                      </a:moveTo>
                      <a:cubicBezTo>
                        <a:pt x="3" y="0"/>
                        <a:pt x="3" y="0"/>
                        <a:pt x="3" y="0"/>
                      </a:cubicBezTo>
                      <a:cubicBezTo>
                        <a:pt x="1" y="0"/>
                        <a:pt x="0" y="2"/>
                        <a:pt x="0" y="3"/>
                      </a:cubicBezTo>
                      <a:cubicBezTo>
                        <a:pt x="0" y="15"/>
                        <a:pt x="0" y="15"/>
                        <a:pt x="0" y="15"/>
                      </a:cubicBezTo>
                      <a:cubicBezTo>
                        <a:pt x="0" y="17"/>
                        <a:pt x="1" y="18"/>
                        <a:pt x="3" y="18"/>
                      </a:cubicBezTo>
                      <a:cubicBezTo>
                        <a:pt x="21" y="18"/>
                        <a:pt x="21" y="18"/>
                        <a:pt x="21" y="18"/>
                      </a:cubicBezTo>
                      <a:cubicBezTo>
                        <a:pt x="23" y="18"/>
                        <a:pt x="24" y="17"/>
                        <a:pt x="24" y="15"/>
                      </a:cubicBezTo>
                      <a:cubicBezTo>
                        <a:pt x="24" y="3"/>
                        <a:pt x="24" y="3"/>
                        <a:pt x="24" y="3"/>
                      </a:cubicBezTo>
                      <a:cubicBezTo>
                        <a:pt x="24" y="2"/>
                        <a:pt x="23" y="0"/>
                        <a:pt x="21"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chemeClr val="bg1"/>
                    </a:solidFill>
                    <a:effectLst/>
                    <a:uLnTx/>
                    <a:uFillTx/>
                    <a:latin typeface="Arial" charset="0"/>
                    <a:ea typeface="+mn-ea"/>
                    <a:cs typeface="+mn-cs"/>
                  </a:endParaRPr>
                </a:p>
              </p:txBody>
            </p:sp>
            <p:sp>
              <p:nvSpPr>
                <p:cNvPr id="21" name="Freeform 43">
                  <a:extLst>
                    <a:ext uri="{FF2B5EF4-FFF2-40B4-BE49-F238E27FC236}">
                      <a16:creationId xmlns:a16="http://schemas.microsoft.com/office/drawing/2014/main" id="{77605000-5E2E-EA07-6345-D98D1C269D4F}"/>
                    </a:ext>
                  </a:extLst>
                </p:cNvPr>
                <p:cNvSpPr>
                  <a:spLocks/>
                </p:cNvSpPr>
                <p:nvPr/>
              </p:nvSpPr>
              <p:spPr bwMode="auto">
                <a:xfrm>
                  <a:off x="1338475" y="4081832"/>
                  <a:ext cx="64086" cy="48346"/>
                </a:xfrm>
                <a:custGeom>
                  <a:avLst/>
                  <a:gdLst>
                    <a:gd name="T0" fmla="*/ 21 w 24"/>
                    <a:gd name="T1" fmla="*/ 0 h 18"/>
                    <a:gd name="T2" fmla="*/ 3 w 24"/>
                    <a:gd name="T3" fmla="*/ 0 h 18"/>
                    <a:gd name="T4" fmla="*/ 0 w 24"/>
                    <a:gd name="T5" fmla="*/ 3 h 18"/>
                    <a:gd name="T6" fmla="*/ 0 w 24"/>
                    <a:gd name="T7" fmla="*/ 14 h 18"/>
                    <a:gd name="T8" fmla="*/ 3 w 24"/>
                    <a:gd name="T9" fmla="*/ 18 h 18"/>
                    <a:gd name="T10" fmla="*/ 21 w 24"/>
                    <a:gd name="T11" fmla="*/ 18 h 18"/>
                    <a:gd name="T12" fmla="*/ 24 w 24"/>
                    <a:gd name="T13" fmla="*/ 14 h 18"/>
                    <a:gd name="T14" fmla="*/ 24 w 24"/>
                    <a:gd name="T15" fmla="*/ 3 h 18"/>
                    <a:gd name="T16" fmla="*/ 21 w 24"/>
                    <a:gd name="T1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 h="18">
                      <a:moveTo>
                        <a:pt x="21" y="0"/>
                      </a:moveTo>
                      <a:cubicBezTo>
                        <a:pt x="3" y="0"/>
                        <a:pt x="3" y="0"/>
                        <a:pt x="3" y="0"/>
                      </a:cubicBezTo>
                      <a:cubicBezTo>
                        <a:pt x="1" y="0"/>
                        <a:pt x="0" y="1"/>
                        <a:pt x="0" y="3"/>
                      </a:cubicBezTo>
                      <a:cubicBezTo>
                        <a:pt x="0" y="14"/>
                        <a:pt x="0" y="14"/>
                        <a:pt x="0" y="14"/>
                      </a:cubicBezTo>
                      <a:cubicBezTo>
                        <a:pt x="0" y="16"/>
                        <a:pt x="1" y="18"/>
                        <a:pt x="3" y="18"/>
                      </a:cubicBezTo>
                      <a:cubicBezTo>
                        <a:pt x="21" y="18"/>
                        <a:pt x="21" y="18"/>
                        <a:pt x="21" y="18"/>
                      </a:cubicBezTo>
                      <a:cubicBezTo>
                        <a:pt x="23" y="18"/>
                        <a:pt x="24" y="16"/>
                        <a:pt x="24" y="14"/>
                      </a:cubicBezTo>
                      <a:cubicBezTo>
                        <a:pt x="24" y="3"/>
                        <a:pt x="24" y="3"/>
                        <a:pt x="24" y="3"/>
                      </a:cubicBezTo>
                      <a:cubicBezTo>
                        <a:pt x="24" y="1"/>
                        <a:pt x="23" y="0"/>
                        <a:pt x="21"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chemeClr val="bg1"/>
                    </a:solidFill>
                    <a:effectLst/>
                    <a:uLnTx/>
                    <a:uFillTx/>
                    <a:latin typeface="Arial" charset="0"/>
                    <a:ea typeface="+mn-ea"/>
                    <a:cs typeface="+mn-cs"/>
                  </a:endParaRPr>
                </a:p>
              </p:txBody>
            </p:sp>
            <p:sp>
              <p:nvSpPr>
                <p:cNvPr id="22" name="Freeform 44">
                  <a:extLst>
                    <a:ext uri="{FF2B5EF4-FFF2-40B4-BE49-F238E27FC236}">
                      <a16:creationId xmlns:a16="http://schemas.microsoft.com/office/drawing/2014/main" id="{27A89755-8D15-7E3D-CAA0-4EFA041297DE}"/>
                    </a:ext>
                  </a:extLst>
                </p:cNvPr>
                <p:cNvSpPr>
                  <a:spLocks/>
                </p:cNvSpPr>
                <p:nvPr/>
              </p:nvSpPr>
              <p:spPr bwMode="auto">
                <a:xfrm>
                  <a:off x="1249654" y="4081832"/>
                  <a:ext cx="71956" cy="48346"/>
                </a:xfrm>
                <a:custGeom>
                  <a:avLst/>
                  <a:gdLst>
                    <a:gd name="T0" fmla="*/ 4 w 27"/>
                    <a:gd name="T1" fmla="*/ 18 h 18"/>
                    <a:gd name="T2" fmla="*/ 5 w 27"/>
                    <a:gd name="T3" fmla="*/ 18 h 18"/>
                    <a:gd name="T4" fmla="*/ 21 w 27"/>
                    <a:gd name="T5" fmla="*/ 18 h 18"/>
                    <a:gd name="T6" fmla="*/ 23 w 27"/>
                    <a:gd name="T7" fmla="*/ 18 h 18"/>
                    <a:gd name="T8" fmla="*/ 27 w 27"/>
                    <a:gd name="T9" fmla="*/ 14 h 18"/>
                    <a:gd name="T10" fmla="*/ 27 w 27"/>
                    <a:gd name="T11" fmla="*/ 3 h 18"/>
                    <a:gd name="T12" fmla="*/ 23 w 27"/>
                    <a:gd name="T13" fmla="*/ 0 h 18"/>
                    <a:gd name="T14" fmla="*/ 21 w 27"/>
                    <a:gd name="T15" fmla="*/ 0 h 18"/>
                    <a:gd name="T16" fmla="*/ 5 w 27"/>
                    <a:gd name="T17" fmla="*/ 0 h 18"/>
                    <a:gd name="T18" fmla="*/ 4 w 27"/>
                    <a:gd name="T19" fmla="*/ 0 h 18"/>
                    <a:gd name="T20" fmla="*/ 0 w 27"/>
                    <a:gd name="T21" fmla="*/ 3 h 18"/>
                    <a:gd name="T22" fmla="*/ 0 w 27"/>
                    <a:gd name="T23" fmla="*/ 14 h 18"/>
                    <a:gd name="T24" fmla="*/ 4 w 27"/>
                    <a:gd name="T25"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18">
                      <a:moveTo>
                        <a:pt x="4" y="18"/>
                      </a:moveTo>
                      <a:cubicBezTo>
                        <a:pt x="5" y="18"/>
                        <a:pt x="5" y="18"/>
                        <a:pt x="5" y="18"/>
                      </a:cubicBezTo>
                      <a:cubicBezTo>
                        <a:pt x="21" y="18"/>
                        <a:pt x="21" y="18"/>
                        <a:pt x="21" y="18"/>
                      </a:cubicBezTo>
                      <a:cubicBezTo>
                        <a:pt x="23" y="18"/>
                        <a:pt x="23" y="18"/>
                        <a:pt x="23" y="18"/>
                      </a:cubicBezTo>
                      <a:cubicBezTo>
                        <a:pt x="25" y="18"/>
                        <a:pt x="27" y="16"/>
                        <a:pt x="27" y="14"/>
                      </a:cubicBezTo>
                      <a:cubicBezTo>
                        <a:pt x="27" y="3"/>
                        <a:pt x="27" y="3"/>
                        <a:pt x="27" y="3"/>
                      </a:cubicBezTo>
                      <a:cubicBezTo>
                        <a:pt x="27" y="1"/>
                        <a:pt x="25" y="0"/>
                        <a:pt x="23" y="0"/>
                      </a:cubicBezTo>
                      <a:cubicBezTo>
                        <a:pt x="21" y="0"/>
                        <a:pt x="21" y="0"/>
                        <a:pt x="21" y="0"/>
                      </a:cubicBezTo>
                      <a:cubicBezTo>
                        <a:pt x="5" y="0"/>
                        <a:pt x="5" y="0"/>
                        <a:pt x="5" y="0"/>
                      </a:cubicBezTo>
                      <a:cubicBezTo>
                        <a:pt x="4" y="0"/>
                        <a:pt x="4" y="0"/>
                        <a:pt x="4" y="0"/>
                      </a:cubicBezTo>
                      <a:cubicBezTo>
                        <a:pt x="2" y="0"/>
                        <a:pt x="0" y="1"/>
                        <a:pt x="0" y="3"/>
                      </a:cubicBezTo>
                      <a:cubicBezTo>
                        <a:pt x="0" y="14"/>
                        <a:pt x="0" y="14"/>
                        <a:pt x="0" y="14"/>
                      </a:cubicBezTo>
                      <a:cubicBezTo>
                        <a:pt x="0" y="16"/>
                        <a:pt x="2" y="18"/>
                        <a:pt x="4" y="18"/>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Arial" charset="0"/>
                    <a:ea typeface="+mn-ea"/>
                    <a:cs typeface="+mn-cs"/>
                  </a:endParaRPr>
                </a:p>
              </p:txBody>
            </p:sp>
            <p:sp>
              <p:nvSpPr>
                <p:cNvPr id="23" name="Freeform 45">
                  <a:extLst>
                    <a:ext uri="{FF2B5EF4-FFF2-40B4-BE49-F238E27FC236}">
                      <a16:creationId xmlns:a16="http://schemas.microsoft.com/office/drawing/2014/main" id="{E59D46FC-48E5-C7A2-6EE8-D6808667E44D}"/>
                    </a:ext>
                  </a:extLst>
                </p:cNvPr>
                <p:cNvSpPr>
                  <a:spLocks/>
                </p:cNvSpPr>
                <p:nvPr/>
              </p:nvSpPr>
              <p:spPr bwMode="auto">
                <a:xfrm>
                  <a:off x="1249654" y="4147041"/>
                  <a:ext cx="71956" cy="48346"/>
                </a:xfrm>
                <a:custGeom>
                  <a:avLst/>
                  <a:gdLst>
                    <a:gd name="T0" fmla="*/ 5 w 27"/>
                    <a:gd name="T1" fmla="*/ 18 h 18"/>
                    <a:gd name="T2" fmla="*/ 21 w 27"/>
                    <a:gd name="T3" fmla="*/ 18 h 18"/>
                    <a:gd name="T4" fmla="*/ 23 w 27"/>
                    <a:gd name="T5" fmla="*/ 18 h 18"/>
                    <a:gd name="T6" fmla="*/ 27 w 27"/>
                    <a:gd name="T7" fmla="*/ 15 h 18"/>
                    <a:gd name="T8" fmla="*/ 27 w 27"/>
                    <a:gd name="T9" fmla="*/ 3 h 18"/>
                    <a:gd name="T10" fmla="*/ 23 w 27"/>
                    <a:gd name="T11" fmla="*/ 0 h 18"/>
                    <a:gd name="T12" fmla="*/ 21 w 27"/>
                    <a:gd name="T13" fmla="*/ 0 h 18"/>
                    <a:gd name="T14" fmla="*/ 5 w 27"/>
                    <a:gd name="T15" fmla="*/ 0 h 18"/>
                    <a:gd name="T16" fmla="*/ 4 w 27"/>
                    <a:gd name="T17" fmla="*/ 0 h 18"/>
                    <a:gd name="T18" fmla="*/ 0 w 27"/>
                    <a:gd name="T19" fmla="*/ 3 h 18"/>
                    <a:gd name="T20" fmla="*/ 0 w 27"/>
                    <a:gd name="T21" fmla="*/ 15 h 18"/>
                    <a:gd name="T22" fmla="*/ 4 w 27"/>
                    <a:gd name="T23" fmla="*/ 18 h 18"/>
                    <a:gd name="T24" fmla="*/ 5 w 27"/>
                    <a:gd name="T25"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18">
                      <a:moveTo>
                        <a:pt x="5" y="18"/>
                      </a:moveTo>
                      <a:cubicBezTo>
                        <a:pt x="21" y="18"/>
                        <a:pt x="21" y="18"/>
                        <a:pt x="21" y="18"/>
                      </a:cubicBezTo>
                      <a:cubicBezTo>
                        <a:pt x="23" y="18"/>
                        <a:pt x="23" y="18"/>
                        <a:pt x="23" y="18"/>
                      </a:cubicBezTo>
                      <a:cubicBezTo>
                        <a:pt x="25" y="18"/>
                        <a:pt x="27" y="17"/>
                        <a:pt x="27" y="15"/>
                      </a:cubicBezTo>
                      <a:cubicBezTo>
                        <a:pt x="27" y="3"/>
                        <a:pt x="27" y="3"/>
                        <a:pt x="27" y="3"/>
                      </a:cubicBezTo>
                      <a:cubicBezTo>
                        <a:pt x="27" y="1"/>
                        <a:pt x="25" y="0"/>
                        <a:pt x="23" y="0"/>
                      </a:cubicBezTo>
                      <a:cubicBezTo>
                        <a:pt x="21" y="0"/>
                        <a:pt x="21" y="0"/>
                        <a:pt x="21" y="0"/>
                      </a:cubicBezTo>
                      <a:cubicBezTo>
                        <a:pt x="5" y="0"/>
                        <a:pt x="5" y="0"/>
                        <a:pt x="5" y="0"/>
                      </a:cubicBezTo>
                      <a:cubicBezTo>
                        <a:pt x="4" y="0"/>
                        <a:pt x="4" y="0"/>
                        <a:pt x="4" y="0"/>
                      </a:cubicBezTo>
                      <a:cubicBezTo>
                        <a:pt x="2" y="0"/>
                        <a:pt x="0" y="1"/>
                        <a:pt x="0" y="3"/>
                      </a:cubicBezTo>
                      <a:cubicBezTo>
                        <a:pt x="0" y="15"/>
                        <a:pt x="0" y="15"/>
                        <a:pt x="0" y="15"/>
                      </a:cubicBezTo>
                      <a:cubicBezTo>
                        <a:pt x="0" y="17"/>
                        <a:pt x="2" y="18"/>
                        <a:pt x="4" y="18"/>
                      </a:cubicBezTo>
                      <a:lnTo>
                        <a:pt x="5" y="1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chemeClr val="bg1"/>
                    </a:solidFill>
                    <a:effectLst/>
                    <a:uLnTx/>
                    <a:uFillTx/>
                    <a:latin typeface="Arial" charset="0"/>
                    <a:ea typeface="+mn-ea"/>
                    <a:cs typeface="+mn-cs"/>
                  </a:endParaRPr>
                </a:p>
              </p:txBody>
            </p:sp>
          </p:grpSp>
          <p:grpSp>
            <p:nvGrpSpPr>
              <p:cNvPr id="11" name="Group 10">
                <a:extLst>
                  <a:ext uri="{FF2B5EF4-FFF2-40B4-BE49-F238E27FC236}">
                    <a16:creationId xmlns:a16="http://schemas.microsoft.com/office/drawing/2014/main" id="{14F72A08-EF82-BFE6-B4B2-09520B9A48EA}"/>
                  </a:ext>
                </a:extLst>
              </p:cNvPr>
              <p:cNvGrpSpPr/>
              <p:nvPr/>
            </p:nvGrpSpPr>
            <p:grpSpPr>
              <a:xfrm>
                <a:off x="9282905" y="270643"/>
                <a:ext cx="642270" cy="626936"/>
                <a:chOff x="1073137" y="3914309"/>
                <a:chExt cx="423866" cy="413746"/>
              </a:xfrm>
              <a:solidFill>
                <a:schemeClr val="bg1"/>
              </a:solidFill>
            </p:grpSpPr>
            <p:sp>
              <p:nvSpPr>
                <p:cNvPr id="12" name="Freeform 35">
                  <a:extLst>
                    <a:ext uri="{FF2B5EF4-FFF2-40B4-BE49-F238E27FC236}">
                      <a16:creationId xmlns:a16="http://schemas.microsoft.com/office/drawing/2014/main" id="{DADFC55C-0955-28D3-C15B-C7002F8C1CDB}"/>
                    </a:ext>
                  </a:extLst>
                </p:cNvPr>
                <p:cNvSpPr>
                  <a:spLocks/>
                </p:cNvSpPr>
                <p:nvPr/>
              </p:nvSpPr>
              <p:spPr bwMode="auto">
                <a:xfrm>
                  <a:off x="1170953" y="3914309"/>
                  <a:ext cx="53967" cy="80950"/>
                </a:xfrm>
                <a:custGeom>
                  <a:avLst/>
                  <a:gdLst>
                    <a:gd name="T0" fmla="*/ 7 w 20"/>
                    <a:gd name="T1" fmla="*/ 30 h 30"/>
                    <a:gd name="T2" fmla="*/ 10 w 20"/>
                    <a:gd name="T3" fmla="*/ 30 h 30"/>
                    <a:gd name="T4" fmla="*/ 12 w 20"/>
                    <a:gd name="T5" fmla="*/ 30 h 30"/>
                    <a:gd name="T6" fmla="*/ 20 w 20"/>
                    <a:gd name="T7" fmla="*/ 23 h 30"/>
                    <a:gd name="T8" fmla="*/ 20 w 20"/>
                    <a:gd name="T9" fmla="*/ 7 h 30"/>
                    <a:gd name="T10" fmla="*/ 13 w 20"/>
                    <a:gd name="T11" fmla="*/ 0 h 30"/>
                    <a:gd name="T12" fmla="*/ 11 w 20"/>
                    <a:gd name="T13" fmla="*/ 0 h 30"/>
                    <a:gd name="T14" fmla="*/ 8 w 20"/>
                    <a:gd name="T15" fmla="*/ 0 h 30"/>
                    <a:gd name="T16" fmla="*/ 0 w 20"/>
                    <a:gd name="T17" fmla="*/ 7 h 30"/>
                    <a:gd name="T18" fmla="*/ 0 w 20"/>
                    <a:gd name="T19" fmla="*/ 23 h 30"/>
                    <a:gd name="T20" fmla="*/ 7 w 20"/>
                    <a:gd name="T21" fmla="*/ 3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 h="30">
                      <a:moveTo>
                        <a:pt x="7" y="30"/>
                      </a:moveTo>
                      <a:cubicBezTo>
                        <a:pt x="8" y="30"/>
                        <a:pt x="9" y="30"/>
                        <a:pt x="10" y="30"/>
                      </a:cubicBezTo>
                      <a:cubicBezTo>
                        <a:pt x="12" y="30"/>
                        <a:pt x="12" y="30"/>
                        <a:pt x="12" y="30"/>
                      </a:cubicBezTo>
                      <a:cubicBezTo>
                        <a:pt x="16" y="30"/>
                        <a:pt x="20" y="27"/>
                        <a:pt x="20" y="23"/>
                      </a:cubicBezTo>
                      <a:cubicBezTo>
                        <a:pt x="20" y="7"/>
                        <a:pt x="20" y="7"/>
                        <a:pt x="20" y="7"/>
                      </a:cubicBezTo>
                      <a:cubicBezTo>
                        <a:pt x="20" y="3"/>
                        <a:pt x="17" y="0"/>
                        <a:pt x="13" y="0"/>
                      </a:cubicBezTo>
                      <a:cubicBezTo>
                        <a:pt x="12" y="0"/>
                        <a:pt x="11" y="0"/>
                        <a:pt x="11" y="0"/>
                      </a:cubicBezTo>
                      <a:cubicBezTo>
                        <a:pt x="8" y="0"/>
                        <a:pt x="8" y="0"/>
                        <a:pt x="8" y="0"/>
                      </a:cubicBezTo>
                      <a:cubicBezTo>
                        <a:pt x="4" y="0"/>
                        <a:pt x="0" y="3"/>
                        <a:pt x="0" y="7"/>
                      </a:cubicBezTo>
                      <a:cubicBezTo>
                        <a:pt x="0" y="23"/>
                        <a:pt x="0" y="23"/>
                        <a:pt x="0" y="23"/>
                      </a:cubicBezTo>
                      <a:cubicBezTo>
                        <a:pt x="0" y="26"/>
                        <a:pt x="3" y="30"/>
                        <a:pt x="7" y="30"/>
                      </a:cubicBezTo>
                      <a:close/>
                    </a:path>
                  </a:pathLst>
                </a:custGeom>
                <a:solidFill>
                  <a:srgbClr val="013A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3" name="Freeform 36">
                  <a:extLst>
                    <a:ext uri="{FF2B5EF4-FFF2-40B4-BE49-F238E27FC236}">
                      <a16:creationId xmlns:a16="http://schemas.microsoft.com/office/drawing/2014/main" id="{0064781B-C270-E443-7B12-4C9F48151766}"/>
                    </a:ext>
                  </a:extLst>
                </p:cNvPr>
                <p:cNvSpPr>
                  <a:spLocks/>
                </p:cNvSpPr>
                <p:nvPr/>
              </p:nvSpPr>
              <p:spPr bwMode="auto">
                <a:xfrm>
                  <a:off x="1346345" y="3914309"/>
                  <a:ext cx="51718" cy="80950"/>
                </a:xfrm>
                <a:custGeom>
                  <a:avLst/>
                  <a:gdLst>
                    <a:gd name="T0" fmla="*/ 8 w 19"/>
                    <a:gd name="T1" fmla="*/ 30 h 30"/>
                    <a:gd name="T2" fmla="*/ 10 w 19"/>
                    <a:gd name="T3" fmla="*/ 30 h 30"/>
                    <a:gd name="T4" fmla="*/ 12 w 19"/>
                    <a:gd name="T5" fmla="*/ 30 h 30"/>
                    <a:gd name="T6" fmla="*/ 19 w 19"/>
                    <a:gd name="T7" fmla="*/ 23 h 30"/>
                    <a:gd name="T8" fmla="*/ 19 w 19"/>
                    <a:gd name="T9" fmla="*/ 7 h 30"/>
                    <a:gd name="T10" fmla="*/ 12 w 19"/>
                    <a:gd name="T11" fmla="*/ 0 h 30"/>
                    <a:gd name="T12" fmla="*/ 9 w 19"/>
                    <a:gd name="T13" fmla="*/ 0 h 30"/>
                    <a:gd name="T14" fmla="*/ 7 w 19"/>
                    <a:gd name="T15" fmla="*/ 0 h 30"/>
                    <a:gd name="T16" fmla="*/ 0 w 19"/>
                    <a:gd name="T17" fmla="*/ 7 h 30"/>
                    <a:gd name="T18" fmla="*/ 0 w 19"/>
                    <a:gd name="T19" fmla="*/ 23 h 30"/>
                    <a:gd name="T20" fmla="*/ 8 w 19"/>
                    <a:gd name="T21" fmla="*/ 3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 h="30">
                      <a:moveTo>
                        <a:pt x="8" y="30"/>
                      </a:moveTo>
                      <a:cubicBezTo>
                        <a:pt x="10" y="30"/>
                        <a:pt x="10" y="30"/>
                        <a:pt x="10" y="30"/>
                      </a:cubicBezTo>
                      <a:cubicBezTo>
                        <a:pt x="11" y="30"/>
                        <a:pt x="12" y="30"/>
                        <a:pt x="12" y="30"/>
                      </a:cubicBezTo>
                      <a:cubicBezTo>
                        <a:pt x="16" y="30"/>
                        <a:pt x="19" y="26"/>
                        <a:pt x="19" y="23"/>
                      </a:cubicBezTo>
                      <a:cubicBezTo>
                        <a:pt x="19" y="7"/>
                        <a:pt x="19" y="7"/>
                        <a:pt x="19" y="7"/>
                      </a:cubicBezTo>
                      <a:cubicBezTo>
                        <a:pt x="19" y="3"/>
                        <a:pt x="16" y="0"/>
                        <a:pt x="12" y="0"/>
                      </a:cubicBezTo>
                      <a:cubicBezTo>
                        <a:pt x="9" y="0"/>
                        <a:pt x="9" y="0"/>
                        <a:pt x="9" y="0"/>
                      </a:cubicBezTo>
                      <a:cubicBezTo>
                        <a:pt x="8" y="0"/>
                        <a:pt x="8" y="0"/>
                        <a:pt x="7" y="0"/>
                      </a:cubicBezTo>
                      <a:cubicBezTo>
                        <a:pt x="3" y="0"/>
                        <a:pt x="0" y="3"/>
                        <a:pt x="0" y="7"/>
                      </a:cubicBezTo>
                      <a:cubicBezTo>
                        <a:pt x="0" y="23"/>
                        <a:pt x="0" y="23"/>
                        <a:pt x="0" y="23"/>
                      </a:cubicBezTo>
                      <a:cubicBezTo>
                        <a:pt x="0" y="27"/>
                        <a:pt x="3" y="30"/>
                        <a:pt x="8" y="30"/>
                      </a:cubicBezTo>
                      <a:close/>
                    </a:path>
                  </a:pathLst>
                </a:custGeom>
                <a:solidFill>
                  <a:srgbClr val="013A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4" name="Freeform 46">
                  <a:extLst>
                    <a:ext uri="{FF2B5EF4-FFF2-40B4-BE49-F238E27FC236}">
                      <a16:creationId xmlns:a16="http://schemas.microsoft.com/office/drawing/2014/main" id="{9DD65B30-C2FF-4387-6AB7-60B810D331AA}"/>
                    </a:ext>
                  </a:extLst>
                </p:cNvPr>
                <p:cNvSpPr>
                  <a:spLocks noEditPoints="1"/>
                </p:cNvSpPr>
                <p:nvPr/>
              </p:nvSpPr>
              <p:spPr bwMode="auto">
                <a:xfrm>
                  <a:off x="1073137" y="3957033"/>
                  <a:ext cx="423866" cy="371022"/>
                </a:xfrm>
                <a:custGeom>
                  <a:avLst/>
                  <a:gdLst>
                    <a:gd name="T0" fmla="*/ 138 w 157"/>
                    <a:gd name="T1" fmla="*/ 0 h 137"/>
                    <a:gd name="T2" fmla="*/ 126 w 157"/>
                    <a:gd name="T3" fmla="*/ 0 h 137"/>
                    <a:gd name="T4" fmla="*/ 125 w 157"/>
                    <a:gd name="T5" fmla="*/ 0 h 137"/>
                    <a:gd name="T6" fmla="*/ 125 w 157"/>
                    <a:gd name="T7" fmla="*/ 8 h 137"/>
                    <a:gd name="T8" fmla="*/ 112 w 157"/>
                    <a:gd name="T9" fmla="*/ 20 h 137"/>
                    <a:gd name="T10" fmla="*/ 107 w 157"/>
                    <a:gd name="T11" fmla="*/ 20 h 137"/>
                    <a:gd name="T12" fmla="*/ 95 w 157"/>
                    <a:gd name="T13" fmla="*/ 8 h 137"/>
                    <a:gd name="T14" fmla="*/ 95 w 157"/>
                    <a:gd name="T15" fmla="*/ 0 h 137"/>
                    <a:gd name="T16" fmla="*/ 94 w 157"/>
                    <a:gd name="T17" fmla="*/ 0 h 137"/>
                    <a:gd name="T18" fmla="*/ 63 w 157"/>
                    <a:gd name="T19" fmla="*/ 0 h 137"/>
                    <a:gd name="T20" fmla="*/ 61 w 157"/>
                    <a:gd name="T21" fmla="*/ 0 h 137"/>
                    <a:gd name="T22" fmla="*/ 61 w 157"/>
                    <a:gd name="T23" fmla="*/ 8 h 137"/>
                    <a:gd name="T24" fmla="*/ 49 w 157"/>
                    <a:gd name="T25" fmla="*/ 20 h 137"/>
                    <a:gd name="T26" fmla="*/ 45 w 157"/>
                    <a:gd name="T27" fmla="*/ 20 h 137"/>
                    <a:gd name="T28" fmla="*/ 31 w 157"/>
                    <a:gd name="T29" fmla="*/ 8 h 137"/>
                    <a:gd name="T30" fmla="*/ 31 w 157"/>
                    <a:gd name="T31" fmla="*/ 0 h 137"/>
                    <a:gd name="T32" fmla="*/ 30 w 157"/>
                    <a:gd name="T33" fmla="*/ 0 h 137"/>
                    <a:gd name="T34" fmla="*/ 18 w 157"/>
                    <a:gd name="T35" fmla="*/ 0 h 137"/>
                    <a:gd name="T36" fmla="*/ 0 w 157"/>
                    <a:gd name="T37" fmla="*/ 19 h 137"/>
                    <a:gd name="T38" fmla="*/ 0 w 157"/>
                    <a:gd name="T39" fmla="*/ 62 h 137"/>
                    <a:gd name="T40" fmla="*/ 0 w 157"/>
                    <a:gd name="T41" fmla="*/ 119 h 137"/>
                    <a:gd name="T42" fmla="*/ 18 w 157"/>
                    <a:gd name="T43" fmla="*/ 137 h 137"/>
                    <a:gd name="T44" fmla="*/ 50 w 157"/>
                    <a:gd name="T45" fmla="*/ 137 h 137"/>
                    <a:gd name="T46" fmla="*/ 107 w 157"/>
                    <a:gd name="T47" fmla="*/ 137 h 137"/>
                    <a:gd name="T48" fmla="*/ 138 w 157"/>
                    <a:gd name="T49" fmla="*/ 137 h 137"/>
                    <a:gd name="T50" fmla="*/ 157 w 157"/>
                    <a:gd name="T51" fmla="*/ 119 h 137"/>
                    <a:gd name="T52" fmla="*/ 157 w 157"/>
                    <a:gd name="T53" fmla="*/ 62 h 137"/>
                    <a:gd name="T54" fmla="*/ 157 w 157"/>
                    <a:gd name="T55" fmla="*/ 19 h 137"/>
                    <a:gd name="T56" fmla="*/ 138 w 157"/>
                    <a:gd name="T57" fmla="*/ 0 h 137"/>
                    <a:gd name="T58" fmla="*/ 144 w 157"/>
                    <a:gd name="T59" fmla="*/ 111 h 137"/>
                    <a:gd name="T60" fmla="*/ 139 w 157"/>
                    <a:gd name="T61" fmla="*/ 120 h 137"/>
                    <a:gd name="T62" fmla="*/ 131 w 157"/>
                    <a:gd name="T63" fmla="*/ 123 h 137"/>
                    <a:gd name="T64" fmla="*/ 96 w 157"/>
                    <a:gd name="T65" fmla="*/ 123 h 137"/>
                    <a:gd name="T66" fmla="*/ 61 w 157"/>
                    <a:gd name="T67" fmla="*/ 123 h 137"/>
                    <a:gd name="T68" fmla="*/ 25 w 157"/>
                    <a:gd name="T69" fmla="*/ 123 h 137"/>
                    <a:gd name="T70" fmla="*/ 18 w 157"/>
                    <a:gd name="T71" fmla="*/ 120 h 137"/>
                    <a:gd name="T72" fmla="*/ 13 w 157"/>
                    <a:gd name="T73" fmla="*/ 111 h 137"/>
                    <a:gd name="T74" fmla="*/ 13 w 157"/>
                    <a:gd name="T75" fmla="*/ 58 h 137"/>
                    <a:gd name="T76" fmla="*/ 13 w 157"/>
                    <a:gd name="T77" fmla="*/ 42 h 137"/>
                    <a:gd name="T78" fmla="*/ 24 w 157"/>
                    <a:gd name="T79" fmla="*/ 31 h 137"/>
                    <a:gd name="T80" fmla="*/ 133 w 157"/>
                    <a:gd name="T81" fmla="*/ 31 h 137"/>
                    <a:gd name="T82" fmla="*/ 144 w 157"/>
                    <a:gd name="T83" fmla="*/ 42 h 137"/>
                    <a:gd name="T84" fmla="*/ 144 w 157"/>
                    <a:gd name="T85" fmla="*/ 111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57" h="137">
                      <a:moveTo>
                        <a:pt x="138" y="0"/>
                      </a:moveTo>
                      <a:cubicBezTo>
                        <a:pt x="126" y="0"/>
                        <a:pt x="126" y="0"/>
                        <a:pt x="126" y="0"/>
                      </a:cubicBezTo>
                      <a:cubicBezTo>
                        <a:pt x="125" y="0"/>
                        <a:pt x="125" y="0"/>
                        <a:pt x="125" y="0"/>
                      </a:cubicBezTo>
                      <a:cubicBezTo>
                        <a:pt x="125" y="8"/>
                        <a:pt x="125" y="8"/>
                        <a:pt x="125" y="8"/>
                      </a:cubicBezTo>
                      <a:cubicBezTo>
                        <a:pt x="125" y="15"/>
                        <a:pt x="119" y="20"/>
                        <a:pt x="112" y="20"/>
                      </a:cubicBezTo>
                      <a:cubicBezTo>
                        <a:pt x="107" y="20"/>
                        <a:pt x="107" y="20"/>
                        <a:pt x="107" y="20"/>
                      </a:cubicBezTo>
                      <a:cubicBezTo>
                        <a:pt x="101" y="20"/>
                        <a:pt x="95" y="15"/>
                        <a:pt x="95" y="8"/>
                      </a:cubicBezTo>
                      <a:cubicBezTo>
                        <a:pt x="95" y="0"/>
                        <a:pt x="95" y="0"/>
                        <a:pt x="95" y="0"/>
                      </a:cubicBezTo>
                      <a:cubicBezTo>
                        <a:pt x="94" y="0"/>
                        <a:pt x="94" y="0"/>
                        <a:pt x="94" y="0"/>
                      </a:cubicBezTo>
                      <a:cubicBezTo>
                        <a:pt x="63" y="0"/>
                        <a:pt x="63" y="0"/>
                        <a:pt x="63" y="0"/>
                      </a:cubicBezTo>
                      <a:cubicBezTo>
                        <a:pt x="61" y="0"/>
                        <a:pt x="61" y="0"/>
                        <a:pt x="61" y="0"/>
                      </a:cubicBezTo>
                      <a:cubicBezTo>
                        <a:pt x="61" y="8"/>
                        <a:pt x="61" y="8"/>
                        <a:pt x="61" y="8"/>
                      </a:cubicBezTo>
                      <a:cubicBezTo>
                        <a:pt x="61" y="15"/>
                        <a:pt x="56" y="20"/>
                        <a:pt x="49" y="20"/>
                      </a:cubicBezTo>
                      <a:cubicBezTo>
                        <a:pt x="45" y="20"/>
                        <a:pt x="45" y="20"/>
                        <a:pt x="45" y="20"/>
                      </a:cubicBezTo>
                      <a:cubicBezTo>
                        <a:pt x="37" y="20"/>
                        <a:pt x="31" y="15"/>
                        <a:pt x="31" y="8"/>
                      </a:cubicBezTo>
                      <a:cubicBezTo>
                        <a:pt x="31" y="0"/>
                        <a:pt x="31" y="0"/>
                        <a:pt x="31" y="0"/>
                      </a:cubicBezTo>
                      <a:cubicBezTo>
                        <a:pt x="30" y="0"/>
                        <a:pt x="30" y="0"/>
                        <a:pt x="30" y="0"/>
                      </a:cubicBezTo>
                      <a:cubicBezTo>
                        <a:pt x="18" y="0"/>
                        <a:pt x="18" y="0"/>
                        <a:pt x="18" y="0"/>
                      </a:cubicBezTo>
                      <a:cubicBezTo>
                        <a:pt x="8" y="0"/>
                        <a:pt x="0" y="9"/>
                        <a:pt x="0" y="19"/>
                      </a:cubicBezTo>
                      <a:cubicBezTo>
                        <a:pt x="0" y="62"/>
                        <a:pt x="0" y="62"/>
                        <a:pt x="0" y="62"/>
                      </a:cubicBezTo>
                      <a:cubicBezTo>
                        <a:pt x="0" y="119"/>
                        <a:pt x="0" y="119"/>
                        <a:pt x="0" y="119"/>
                      </a:cubicBezTo>
                      <a:cubicBezTo>
                        <a:pt x="0" y="129"/>
                        <a:pt x="8" y="137"/>
                        <a:pt x="18" y="137"/>
                      </a:cubicBezTo>
                      <a:cubicBezTo>
                        <a:pt x="50" y="137"/>
                        <a:pt x="50" y="137"/>
                        <a:pt x="50" y="137"/>
                      </a:cubicBezTo>
                      <a:cubicBezTo>
                        <a:pt x="107" y="137"/>
                        <a:pt x="107" y="137"/>
                        <a:pt x="107" y="137"/>
                      </a:cubicBezTo>
                      <a:cubicBezTo>
                        <a:pt x="138" y="137"/>
                        <a:pt x="138" y="137"/>
                        <a:pt x="138" y="137"/>
                      </a:cubicBezTo>
                      <a:cubicBezTo>
                        <a:pt x="149" y="137"/>
                        <a:pt x="157" y="129"/>
                        <a:pt x="157" y="119"/>
                      </a:cubicBezTo>
                      <a:cubicBezTo>
                        <a:pt x="157" y="62"/>
                        <a:pt x="157" y="62"/>
                        <a:pt x="157" y="62"/>
                      </a:cubicBezTo>
                      <a:cubicBezTo>
                        <a:pt x="157" y="19"/>
                        <a:pt x="157" y="19"/>
                        <a:pt x="157" y="19"/>
                      </a:cubicBezTo>
                      <a:cubicBezTo>
                        <a:pt x="157" y="9"/>
                        <a:pt x="149" y="0"/>
                        <a:pt x="138" y="0"/>
                      </a:cubicBezTo>
                      <a:close/>
                      <a:moveTo>
                        <a:pt x="144" y="111"/>
                      </a:moveTo>
                      <a:cubicBezTo>
                        <a:pt x="144" y="115"/>
                        <a:pt x="142" y="118"/>
                        <a:pt x="139" y="120"/>
                      </a:cubicBezTo>
                      <a:cubicBezTo>
                        <a:pt x="137" y="122"/>
                        <a:pt x="134" y="123"/>
                        <a:pt x="131" y="123"/>
                      </a:cubicBezTo>
                      <a:cubicBezTo>
                        <a:pt x="96" y="123"/>
                        <a:pt x="96" y="123"/>
                        <a:pt x="96" y="123"/>
                      </a:cubicBezTo>
                      <a:cubicBezTo>
                        <a:pt x="61" y="123"/>
                        <a:pt x="61" y="123"/>
                        <a:pt x="61" y="123"/>
                      </a:cubicBezTo>
                      <a:cubicBezTo>
                        <a:pt x="25" y="123"/>
                        <a:pt x="25" y="123"/>
                        <a:pt x="25" y="123"/>
                      </a:cubicBezTo>
                      <a:cubicBezTo>
                        <a:pt x="23" y="123"/>
                        <a:pt x="20" y="122"/>
                        <a:pt x="18" y="120"/>
                      </a:cubicBezTo>
                      <a:cubicBezTo>
                        <a:pt x="15" y="118"/>
                        <a:pt x="13" y="115"/>
                        <a:pt x="13" y="111"/>
                      </a:cubicBezTo>
                      <a:cubicBezTo>
                        <a:pt x="13" y="58"/>
                        <a:pt x="13" y="58"/>
                        <a:pt x="13" y="58"/>
                      </a:cubicBezTo>
                      <a:cubicBezTo>
                        <a:pt x="13" y="42"/>
                        <a:pt x="13" y="42"/>
                        <a:pt x="13" y="42"/>
                      </a:cubicBezTo>
                      <a:cubicBezTo>
                        <a:pt x="13" y="36"/>
                        <a:pt x="18" y="31"/>
                        <a:pt x="24" y="31"/>
                      </a:cubicBezTo>
                      <a:cubicBezTo>
                        <a:pt x="133" y="31"/>
                        <a:pt x="133" y="31"/>
                        <a:pt x="133" y="31"/>
                      </a:cubicBezTo>
                      <a:cubicBezTo>
                        <a:pt x="139" y="31"/>
                        <a:pt x="144" y="36"/>
                        <a:pt x="144" y="42"/>
                      </a:cubicBezTo>
                      <a:lnTo>
                        <a:pt x="144" y="111"/>
                      </a:lnTo>
                      <a:close/>
                    </a:path>
                  </a:pathLst>
                </a:custGeom>
                <a:solidFill>
                  <a:srgbClr val="013A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grpSp>
        </p:grpSp>
      </p:grpSp>
    </p:spTree>
    <p:extLst>
      <p:ext uri="{BB962C8B-B14F-4D97-AF65-F5344CB8AC3E}">
        <p14:creationId xmlns:p14="http://schemas.microsoft.com/office/powerpoint/2010/main" val="2824906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8">
                                            <p:txEl>
                                              <p:pRg st="1" end="1"/>
                                            </p:txEl>
                                          </p:spTgt>
                                        </p:tgtEl>
                                        <p:attrNameLst>
                                          <p:attrName>style.visibility</p:attrName>
                                        </p:attrNameLst>
                                      </p:cBhvr>
                                      <p:to>
                                        <p:strVal val="visible"/>
                                      </p:to>
                                    </p:set>
                                  </p:childTnLst>
                                </p:cTn>
                              </p:par>
                            </p:childTnLst>
                          </p:cTn>
                        </p:par>
                        <p:par>
                          <p:cTn id="7" fill="hold">
                            <p:stCondLst>
                              <p:cond delay="0"/>
                            </p:stCondLst>
                            <p:childTnLst>
                              <p:par>
                                <p:cTn id="8" presetID="2" presetClass="entr" presetSubtype="4" fill="hold" nodeType="afterEffect">
                                  <p:stCondLst>
                                    <p:cond delay="0"/>
                                  </p:stCondLst>
                                  <p:childTnLst>
                                    <p:set>
                                      <p:cBhvr>
                                        <p:cTn id="9" dur="1" fill="hold">
                                          <p:stCondLst>
                                            <p:cond delay="0"/>
                                          </p:stCondLst>
                                        </p:cTn>
                                        <p:tgtEl>
                                          <p:spTgt spid="79"/>
                                        </p:tgtEl>
                                        <p:attrNameLst>
                                          <p:attrName>style.visibility</p:attrName>
                                        </p:attrNameLst>
                                      </p:cBhvr>
                                      <p:to>
                                        <p:strVal val="visible"/>
                                      </p:to>
                                    </p:set>
                                    <p:anim calcmode="lin" valueType="num">
                                      <p:cBhvr additive="base">
                                        <p:cTn id="10" dur="1000" fill="hold"/>
                                        <p:tgtEl>
                                          <p:spTgt spid="79"/>
                                        </p:tgtEl>
                                        <p:attrNameLst>
                                          <p:attrName>ppt_x</p:attrName>
                                        </p:attrNameLst>
                                      </p:cBhvr>
                                      <p:tavLst>
                                        <p:tav tm="0">
                                          <p:val>
                                            <p:strVal val="#ppt_x"/>
                                          </p:val>
                                        </p:tav>
                                        <p:tav tm="100000">
                                          <p:val>
                                            <p:strVal val="#ppt_x"/>
                                          </p:val>
                                        </p:tav>
                                      </p:tavLst>
                                    </p:anim>
                                    <p:anim calcmode="lin" valueType="num">
                                      <p:cBhvr additive="base">
                                        <p:cTn id="11" dur="1000" fill="hold"/>
                                        <p:tgtEl>
                                          <p:spTgt spid="7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p:cNvSpPr/>
          <p:nvPr/>
        </p:nvSpPr>
        <p:spPr>
          <a:xfrm>
            <a:off x="0" y="-21167"/>
            <a:ext cx="10160000" cy="5736167"/>
          </a:xfrm>
          <a:prstGeom prst="rect">
            <a:avLst/>
          </a:prstGeom>
          <a:solidFill>
            <a:schemeClr val="accent1"/>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28" name="Title 5"/>
          <p:cNvSpPr txBox="1">
            <a:spLocks/>
          </p:cNvSpPr>
          <p:nvPr/>
        </p:nvSpPr>
        <p:spPr>
          <a:xfrm>
            <a:off x="1281915" y="256417"/>
            <a:ext cx="5593995" cy="759011"/>
          </a:xfrm>
          <a:prstGeom prst="rect">
            <a:avLst/>
          </a:prstGeom>
        </p:spPr>
        <p:txBody>
          <a:bodyPr/>
          <a:lstStyle>
            <a:lvl1pPr algn="l" rtl="0" eaLnBrk="1" fontAlgn="base" hangingPunct="1">
              <a:lnSpc>
                <a:spcPct val="100000"/>
              </a:lnSpc>
              <a:spcBef>
                <a:spcPct val="0"/>
              </a:spcBef>
              <a:spcAft>
                <a:spcPct val="0"/>
              </a:spcAft>
              <a:defRPr sz="2600" b="1">
                <a:solidFill>
                  <a:schemeClr val="accent1"/>
                </a:solidFill>
                <a:latin typeface="Rockwell" panose="02060603020205020403" pitchFamily="18" charset="0"/>
                <a:ea typeface="+mj-ea"/>
                <a:cs typeface="+mj-cs"/>
              </a:defRPr>
            </a:lvl1pPr>
            <a:lvl2pPr algn="l" rtl="0" eaLnBrk="1" fontAlgn="base" hangingPunct="1">
              <a:lnSpc>
                <a:spcPct val="90000"/>
              </a:lnSpc>
              <a:spcBef>
                <a:spcPct val="0"/>
              </a:spcBef>
              <a:spcAft>
                <a:spcPct val="0"/>
              </a:spcAft>
              <a:defRPr sz="2600">
                <a:solidFill>
                  <a:schemeClr val="accent1"/>
                </a:solidFill>
                <a:latin typeface="Arial" pitchFamily="34" charset="0"/>
              </a:defRPr>
            </a:lvl2pPr>
            <a:lvl3pPr algn="l" rtl="0" eaLnBrk="1" fontAlgn="base" hangingPunct="1">
              <a:lnSpc>
                <a:spcPct val="90000"/>
              </a:lnSpc>
              <a:spcBef>
                <a:spcPct val="0"/>
              </a:spcBef>
              <a:spcAft>
                <a:spcPct val="0"/>
              </a:spcAft>
              <a:defRPr sz="2600">
                <a:solidFill>
                  <a:schemeClr val="accent1"/>
                </a:solidFill>
                <a:latin typeface="Arial" pitchFamily="34" charset="0"/>
              </a:defRPr>
            </a:lvl3pPr>
            <a:lvl4pPr algn="l" rtl="0" eaLnBrk="1" fontAlgn="base" hangingPunct="1">
              <a:lnSpc>
                <a:spcPct val="90000"/>
              </a:lnSpc>
              <a:spcBef>
                <a:spcPct val="0"/>
              </a:spcBef>
              <a:spcAft>
                <a:spcPct val="0"/>
              </a:spcAft>
              <a:defRPr sz="2600">
                <a:solidFill>
                  <a:schemeClr val="accent1"/>
                </a:solidFill>
                <a:latin typeface="Arial" pitchFamily="34" charset="0"/>
              </a:defRPr>
            </a:lvl4pPr>
            <a:lvl5pPr algn="l" rtl="0" eaLnBrk="1" fontAlgn="base" hangingPunct="1">
              <a:lnSpc>
                <a:spcPct val="90000"/>
              </a:lnSpc>
              <a:spcBef>
                <a:spcPct val="0"/>
              </a:spcBef>
              <a:spcAft>
                <a:spcPct val="0"/>
              </a:spcAft>
              <a:defRPr sz="2600">
                <a:solidFill>
                  <a:schemeClr val="accent1"/>
                </a:solidFill>
                <a:latin typeface="Arial" pitchFamily="34" charset="0"/>
              </a:defRPr>
            </a:lvl5pPr>
            <a:lvl6pPr marL="457196" algn="l" rtl="0" eaLnBrk="1" fontAlgn="base" hangingPunct="1">
              <a:lnSpc>
                <a:spcPct val="90000"/>
              </a:lnSpc>
              <a:spcBef>
                <a:spcPct val="0"/>
              </a:spcBef>
              <a:spcAft>
                <a:spcPct val="0"/>
              </a:spcAft>
              <a:defRPr sz="2600">
                <a:solidFill>
                  <a:schemeClr val="accent1"/>
                </a:solidFill>
                <a:latin typeface="Arial" pitchFamily="34" charset="0"/>
              </a:defRPr>
            </a:lvl6pPr>
            <a:lvl7pPr marL="914391" algn="l" rtl="0" eaLnBrk="1" fontAlgn="base" hangingPunct="1">
              <a:lnSpc>
                <a:spcPct val="90000"/>
              </a:lnSpc>
              <a:spcBef>
                <a:spcPct val="0"/>
              </a:spcBef>
              <a:spcAft>
                <a:spcPct val="0"/>
              </a:spcAft>
              <a:defRPr sz="2600">
                <a:solidFill>
                  <a:schemeClr val="accent1"/>
                </a:solidFill>
                <a:latin typeface="Arial" pitchFamily="34" charset="0"/>
              </a:defRPr>
            </a:lvl7pPr>
            <a:lvl8pPr marL="1371587" algn="l" rtl="0" eaLnBrk="1" fontAlgn="base" hangingPunct="1">
              <a:lnSpc>
                <a:spcPct val="90000"/>
              </a:lnSpc>
              <a:spcBef>
                <a:spcPct val="0"/>
              </a:spcBef>
              <a:spcAft>
                <a:spcPct val="0"/>
              </a:spcAft>
              <a:defRPr sz="2600">
                <a:solidFill>
                  <a:schemeClr val="accent1"/>
                </a:solidFill>
                <a:latin typeface="Arial" pitchFamily="34" charset="0"/>
              </a:defRPr>
            </a:lvl8pPr>
            <a:lvl9pPr marL="1828782" algn="l" rtl="0" eaLnBrk="1" fontAlgn="base" hangingPunct="1">
              <a:lnSpc>
                <a:spcPct val="90000"/>
              </a:lnSpc>
              <a:spcBef>
                <a:spcPct val="0"/>
              </a:spcBef>
              <a:spcAft>
                <a:spcPct val="0"/>
              </a:spcAft>
              <a:defRPr sz="2600">
                <a:solidFill>
                  <a:schemeClr val="accent1"/>
                </a:solidFill>
                <a:latin typeface="Arial" pitchFamily="34" charset="0"/>
              </a:defRPr>
            </a:lvl9pPr>
          </a:lstStyle>
          <a:p>
            <a:r>
              <a:rPr lang="en-US" sz="3600" b="0" kern="0" dirty="0">
                <a:solidFill>
                  <a:schemeClr val="bg1"/>
                </a:solidFill>
              </a:rPr>
              <a:t>Spousal Benefits</a:t>
            </a:r>
          </a:p>
        </p:txBody>
      </p:sp>
      <p:sp>
        <p:nvSpPr>
          <p:cNvPr id="30" name="Rectangle 20"/>
          <p:cNvSpPr txBox="1">
            <a:spLocks noChangeArrowheads="1"/>
          </p:cNvSpPr>
          <p:nvPr/>
        </p:nvSpPr>
        <p:spPr bwMode="auto">
          <a:xfrm>
            <a:off x="430458" y="1050008"/>
            <a:ext cx="9297742" cy="1336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45720" rIns="91440" bIns="45720" numCol="1" anchor="t" anchorCtr="0" compatLnSpc="1">
            <a:prstTxWarp prst="textNoShape">
              <a:avLst/>
            </a:prstTxWarp>
          </a:bodyPr>
          <a:lstStyle>
            <a:lvl1pPr marL="0" indent="0" algn="l" rtl="0" eaLnBrk="1" fontAlgn="base" hangingPunct="1">
              <a:lnSpc>
                <a:spcPct val="100000"/>
              </a:lnSpc>
              <a:spcBef>
                <a:spcPct val="20000"/>
              </a:spcBef>
              <a:spcAft>
                <a:spcPct val="0"/>
              </a:spcAft>
              <a:buClr>
                <a:schemeClr val="accent1"/>
              </a:buClr>
              <a:buNone/>
              <a:defRPr sz="2000">
                <a:solidFill>
                  <a:schemeClr val="tx1"/>
                </a:solidFill>
                <a:latin typeface="+mn-lt"/>
                <a:ea typeface="+mn-ea"/>
                <a:cs typeface="+mn-cs"/>
              </a:defRPr>
            </a:lvl1pPr>
            <a:lvl2pPr marL="400046" indent="-204786" algn="l" rtl="0" eaLnBrk="1" fontAlgn="base" hangingPunct="1">
              <a:lnSpc>
                <a:spcPct val="100000"/>
              </a:lnSpc>
              <a:spcBef>
                <a:spcPct val="20000"/>
              </a:spcBef>
              <a:spcAft>
                <a:spcPct val="0"/>
              </a:spcAft>
              <a:buClr>
                <a:schemeClr val="accent1"/>
              </a:buClr>
              <a:buFont typeface="Arial" charset="0"/>
              <a:buChar char="–"/>
              <a:defRPr>
                <a:solidFill>
                  <a:schemeClr val="tx1"/>
                </a:solidFill>
                <a:latin typeface="+mn-lt"/>
              </a:defRPr>
            </a:lvl2pPr>
            <a:lvl3pPr marL="606419" indent="-171448" algn="l" rtl="0" eaLnBrk="1" fontAlgn="base" hangingPunct="1">
              <a:lnSpc>
                <a:spcPct val="100000"/>
              </a:lnSpc>
              <a:spcBef>
                <a:spcPct val="20000"/>
              </a:spcBef>
              <a:spcAft>
                <a:spcPct val="0"/>
              </a:spcAft>
              <a:buClr>
                <a:schemeClr val="accent1"/>
              </a:buClr>
              <a:buChar char="•"/>
              <a:defRPr sz="1600">
                <a:solidFill>
                  <a:schemeClr val="tx1"/>
                </a:solidFill>
                <a:latin typeface="+mn-lt"/>
              </a:defRPr>
            </a:lvl3pPr>
            <a:lvl4pPr marL="823905" indent="-207961" algn="l" rtl="0" eaLnBrk="1" fontAlgn="base" hangingPunct="1">
              <a:lnSpc>
                <a:spcPct val="100000"/>
              </a:lnSpc>
              <a:spcBef>
                <a:spcPct val="20000"/>
              </a:spcBef>
              <a:spcAft>
                <a:spcPct val="0"/>
              </a:spcAft>
              <a:buClr>
                <a:schemeClr val="accent1"/>
              </a:buClr>
              <a:buFont typeface="Arial" charset="0"/>
              <a:buChar char="–"/>
              <a:defRPr sz="1400">
                <a:solidFill>
                  <a:schemeClr val="tx1"/>
                </a:solidFill>
                <a:latin typeface="+mn-lt"/>
              </a:defRPr>
            </a:lvl4pPr>
            <a:lvl5pPr marL="1031864" indent="-190499" algn="l" rtl="0" eaLnBrk="1" fontAlgn="base" hangingPunct="1">
              <a:lnSpc>
                <a:spcPct val="100000"/>
              </a:lnSpc>
              <a:spcBef>
                <a:spcPct val="20000"/>
              </a:spcBef>
              <a:spcAft>
                <a:spcPct val="0"/>
              </a:spcAft>
              <a:buClr>
                <a:schemeClr val="accent1"/>
              </a:buClr>
              <a:buFont typeface="Arial" charset="0"/>
              <a:buChar char="»"/>
              <a:defRPr sz="1400">
                <a:solidFill>
                  <a:schemeClr val="tx1"/>
                </a:solidFill>
                <a:latin typeface="+mn-lt"/>
              </a:defRPr>
            </a:lvl5pPr>
            <a:lvl6pPr marL="1489060" indent="-190499" algn="l" rtl="0" eaLnBrk="1" fontAlgn="base" hangingPunct="1">
              <a:lnSpc>
                <a:spcPct val="95000"/>
              </a:lnSpc>
              <a:spcBef>
                <a:spcPct val="20000"/>
              </a:spcBef>
              <a:spcAft>
                <a:spcPct val="0"/>
              </a:spcAft>
              <a:buClr>
                <a:schemeClr val="accent1"/>
              </a:buClr>
              <a:buFont typeface="Arial" pitchFamily="34" charset="0"/>
              <a:buChar char="»"/>
              <a:defRPr sz="1400">
                <a:solidFill>
                  <a:schemeClr val="tx1"/>
                </a:solidFill>
                <a:latin typeface="+mn-lt"/>
              </a:defRPr>
            </a:lvl6pPr>
            <a:lvl7pPr marL="1946255" indent="-190499" algn="l" rtl="0" eaLnBrk="1" fontAlgn="base" hangingPunct="1">
              <a:lnSpc>
                <a:spcPct val="95000"/>
              </a:lnSpc>
              <a:spcBef>
                <a:spcPct val="20000"/>
              </a:spcBef>
              <a:spcAft>
                <a:spcPct val="0"/>
              </a:spcAft>
              <a:buClr>
                <a:schemeClr val="accent1"/>
              </a:buClr>
              <a:buFont typeface="Arial" pitchFamily="34" charset="0"/>
              <a:buChar char="»"/>
              <a:defRPr sz="1400">
                <a:solidFill>
                  <a:schemeClr val="tx1"/>
                </a:solidFill>
                <a:latin typeface="+mn-lt"/>
              </a:defRPr>
            </a:lvl7pPr>
            <a:lvl8pPr marL="2403451" indent="-190499" algn="l" rtl="0" eaLnBrk="1" fontAlgn="base" hangingPunct="1">
              <a:lnSpc>
                <a:spcPct val="95000"/>
              </a:lnSpc>
              <a:spcBef>
                <a:spcPct val="20000"/>
              </a:spcBef>
              <a:spcAft>
                <a:spcPct val="0"/>
              </a:spcAft>
              <a:buClr>
                <a:schemeClr val="accent1"/>
              </a:buClr>
              <a:buFont typeface="Arial" pitchFamily="34" charset="0"/>
              <a:buChar char="»"/>
              <a:defRPr sz="1400">
                <a:solidFill>
                  <a:schemeClr val="tx1"/>
                </a:solidFill>
                <a:latin typeface="+mn-lt"/>
              </a:defRPr>
            </a:lvl8pPr>
            <a:lvl9pPr marL="2860646" indent="-190499" algn="l" rtl="0" eaLnBrk="1" fontAlgn="base" hangingPunct="1">
              <a:lnSpc>
                <a:spcPct val="95000"/>
              </a:lnSpc>
              <a:spcBef>
                <a:spcPct val="20000"/>
              </a:spcBef>
              <a:spcAft>
                <a:spcPct val="0"/>
              </a:spcAft>
              <a:buClr>
                <a:schemeClr val="accent1"/>
              </a:buClr>
              <a:buFont typeface="Arial" pitchFamily="34" charset="0"/>
              <a:buChar char="»"/>
              <a:defRPr sz="1400">
                <a:solidFill>
                  <a:schemeClr val="tx1"/>
                </a:solidFill>
                <a:latin typeface="+mn-lt"/>
              </a:defRPr>
            </a:lvl9pPr>
          </a:lstStyle>
          <a:p>
            <a:pPr>
              <a:spcBef>
                <a:spcPts val="1800"/>
              </a:spcBef>
            </a:pPr>
            <a:r>
              <a:rPr lang="en-US" sz="1800" kern="0" dirty="0">
                <a:solidFill>
                  <a:schemeClr val="bg1"/>
                </a:solidFill>
              </a:rPr>
              <a:t>Your spouse is entitled to receive up to 50% of your FRA benefit if age 62 or older (or if you have a qualifying child in your care)</a:t>
            </a:r>
          </a:p>
          <a:p>
            <a:pPr>
              <a:spcBef>
                <a:spcPts val="1800"/>
              </a:spcBef>
            </a:pPr>
            <a:r>
              <a:rPr lang="en-US" sz="1800" kern="0" dirty="0">
                <a:solidFill>
                  <a:schemeClr val="bg1"/>
                </a:solidFill>
              </a:rPr>
              <a:t>Your spouse would still claim their own benefit if it is higher than their spousal benefit</a:t>
            </a:r>
          </a:p>
          <a:p>
            <a:pPr>
              <a:spcBef>
                <a:spcPts val="1800"/>
              </a:spcBef>
            </a:pPr>
            <a:endParaRPr lang="en-US" sz="1800" kern="0" dirty="0">
              <a:solidFill>
                <a:schemeClr val="bg1"/>
              </a:solidFill>
            </a:endParaRPr>
          </a:p>
        </p:txBody>
      </p:sp>
      <p:cxnSp>
        <p:nvCxnSpPr>
          <p:cNvPr id="36" name="Straight Connector 35"/>
          <p:cNvCxnSpPr>
            <a:cxnSpLocks/>
          </p:cNvCxnSpPr>
          <p:nvPr/>
        </p:nvCxnSpPr>
        <p:spPr>
          <a:xfrm>
            <a:off x="347472" y="1760997"/>
            <a:ext cx="9336576"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52" name="Rectangle 51"/>
          <p:cNvSpPr/>
          <p:nvPr/>
        </p:nvSpPr>
        <p:spPr>
          <a:xfrm>
            <a:off x="0" y="2242457"/>
            <a:ext cx="5039663" cy="2735943"/>
          </a:xfrm>
          <a:prstGeom prst="rect">
            <a:avLst/>
          </a:prstGeom>
          <a:solidFill>
            <a:srgbClr val="013A94">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53" name="Rectangle 52"/>
          <p:cNvSpPr/>
          <p:nvPr/>
        </p:nvSpPr>
        <p:spPr>
          <a:xfrm>
            <a:off x="5120337" y="2242457"/>
            <a:ext cx="5039663" cy="2735943"/>
          </a:xfrm>
          <a:prstGeom prst="rect">
            <a:avLst/>
          </a:prstGeom>
          <a:solidFill>
            <a:srgbClr val="013A94">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nvGrpSpPr>
          <p:cNvPr id="2" name="Group 1">
            <a:extLst>
              <a:ext uri="{FF2B5EF4-FFF2-40B4-BE49-F238E27FC236}">
                <a16:creationId xmlns:a16="http://schemas.microsoft.com/office/drawing/2014/main" id="{1B050727-9634-3B4A-82BC-44649174C5FD}"/>
              </a:ext>
            </a:extLst>
          </p:cNvPr>
          <p:cNvGrpSpPr/>
          <p:nvPr/>
        </p:nvGrpSpPr>
        <p:grpSpPr>
          <a:xfrm>
            <a:off x="633743" y="2470818"/>
            <a:ext cx="3892695" cy="2444208"/>
            <a:chOff x="633743" y="2470818"/>
            <a:chExt cx="3892695" cy="2444208"/>
          </a:xfrm>
        </p:grpSpPr>
        <p:grpSp>
          <p:nvGrpSpPr>
            <p:cNvPr id="37" name="Group 36"/>
            <p:cNvGrpSpPr/>
            <p:nvPr/>
          </p:nvGrpSpPr>
          <p:grpSpPr>
            <a:xfrm>
              <a:off x="684899" y="2470818"/>
              <a:ext cx="3650948" cy="2444208"/>
              <a:chOff x="1637926" y="2579673"/>
              <a:chExt cx="3650948" cy="2444208"/>
            </a:xfrm>
          </p:grpSpPr>
          <p:sp>
            <p:nvSpPr>
              <p:cNvPr id="38" name="Rectangle 7"/>
              <p:cNvSpPr>
                <a:spLocks noChangeArrowheads="1"/>
              </p:cNvSpPr>
              <p:nvPr/>
            </p:nvSpPr>
            <p:spPr bwMode="auto">
              <a:xfrm>
                <a:off x="1947157" y="2579673"/>
                <a:ext cx="891646" cy="1843866"/>
              </a:xfrm>
              <a:prstGeom prst="rect">
                <a:avLst/>
              </a:prstGeom>
              <a:solidFill>
                <a:srgbClr val="013A94"/>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sz="1667" b="1" i="0" u="none" strike="noStrike" kern="1200" cap="none" spc="0" normalizeH="0" baseline="0" noProof="0" dirty="0">
                    <a:ln>
                      <a:noFill/>
                    </a:ln>
                    <a:solidFill>
                      <a:srgbClr val="FFFFFF"/>
                    </a:solidFill>
                    <a:effectLst/>
                    <a:uLnTx/>
                    <a:uFillTx/>
                    <a:latin typeface="Arial"/>
                    <a:ea typeface="+mn-ea"/>
                    <a:cs typeface="+mn-cs"/>
                  </a:rPr>
                  <a:t>$2,000</a:t>
                </a:r>
              </a:p>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sz="1167" b="0" i="0" u="none" strike="noStrike" kern="1200" cap="none" spc="0" normalizeH="0" baseline="0" noProof="0" dirty="0">
                    <a:ln>
                      <a:noFill/>
                    </a:ln>
                    <a:solidFill>
                      <a:srgbClr val="FFFFFF"/>
                    </a:solidFill>
                    <a:effectLst/>
                    <a:uLnTx/>
                    <a:uFillTx/>
                    <a:latin typeface="Arial"/>
                    <a:ea typeface="+mn-ea"/>
                    <a:cs typeface="+mn-cs"/>
                  </a:rPr>
                  <a:t>per month</a:t>
                </a:r>
              </a:p>
            </p:txBody>
          </p:sp>
          <p:sp>
            <p:nvSpPr>
              <p:cNvPr id="39" name="Rectangle 8"/>
              <p:cNvSpPr>
                <a:spLocks noChangeArrowheads="1"/>
              </p:cNvSpPr>
              <p:nvPr/>
            </p:nvSpPr>
            <p:spPr bwMode="auto">
              <a:xfrm>
                <a:off x="3771953" y="4024527"/>
                <a:ext cx="891646" cy="399012"/>
              </a:xfrm>
              <a:prstGeom prst="rect">
                <a:avLst/>
              </a:prstGeom>
              <a:solidFill>
                <a:schemeClr val="accent3"/>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sz="1667" b="1" i="0" u="none" strike="noStrike" kern="1200" cap="none" spc="0" normalizeH="0" baseline="0" noProof="0" dirty="0">
                    <a:ln>
                      <a:noFill/>
                    </a:ln>
                    <a:solidFill>
                      <a:schemeClr val="bg1"/>
                    </a:solidFill>
                    <a:effectLst/>
                    <a:uLnTx/>
                    <a:uFillTx/>
                    <a:latin typeface="Arial"/>
                    <a:ea typeface="+mn-ea"/>
                    <a:cs typeface="+mn-cs"/>
                  </a:rPr>
                  <a:t>$400</a:t>
                </a:r>
              </a:p>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sz="1167" b="0" i="0" u="none" strike="noStrike" kern="1200" cap="none" spc="0" normalizeH="0" baseline="0" noProof="0" dirty="0">
                    <a:ln>
                      <a:noFill/>
                    </a:ln>
                    <a:solidFill>
                      <a:schemeClr val="bg1"/>
                    </a:solidFill>
                    <a:effectLst/>
                    <a:uLnTx/>
                    <a:uFillTx/>
                    <a:latin typeface="Arial"/>
                    <a:ea typeface="+mn-ea"/>
                    <a:cs typeface="+mn-cs"/>
                  </a:rPr>
                  <a:t>per month</a:t>
                </a:r>
              </a:p>
            </p:txBody>
          </p:sp>
          <p:sp>
            <p:nvSpPr>
              <p:cNvPr id="40" name="Text Box 11"/>
              <p:cNvSpPr txBox="1">
                <a:spLocks noChangeArrowheads="1"/>
              </p:cNvSpPr>
              <p:nvPr/>
            </p:nvSpPr>
            <p:spPr bwMode="auto">
              <a:xfrm>
                <a:off x="1637926" y="4446800"/>
                <a:ext cx="1470526" cy="577081"/>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lvl="0" algn="ctr">
                  <a:defRPr/>
                </a:pPr>
                <a:r>
                  <a:rPr lang="en-US" sz="1050" b="1" dirty="0">
                    <a:solidFill>
                      <a:schemeClr val="bg1"/>
                    </a:solidFill>
                    <a:latin typeface="Arial"/>
                  </a:rPr>
                  <a:t>High-income earner’s </a:t>
                </a:r>
                <a:r>
                  <a:rPr kumimoji="0" lang="en-US" sz="1050" b="1" i="0" u="none" strike="noStrike" kern="1200" cap="none" spc="0" normalizeH="0" baseline="0" noProof="0" dirty="0">
                    <a:ln>
                      <a:noFill/>
                    </a:ln>
                    <a:solidFill>
                      <a:schemeClr val="bg1"/>
                    </a:solidFill>
                    <a:effectLst/>
                    <a:uLnTx/>
                    <a:uFillTx/>
                    <a:latin typeface="Arial"/>
                    <a:ea typeface="+mn-ea"/>
                    <a:cs typeface="+mn-cs"/>
                  </a:rPr>
                  <a:t>personal benefit</a:t>
                </a:r>
              </a:p>
            </p:txBody>
          </p:sp>
          <p:sp>
            <p:nvSpPr>
              <p:cNvPr id="41" name="Text Box 12"/>
              <p:cNvSpPr txBox="1">
                <a:spLocks noChangeArrowheads="1"/>
              </p:cNvSpPr>
              <p:nvPr/>
            </p:nvSpPr>
            <p:spPr bwMode="auto">
              <a:xfrm>
                <a:off x="3189126" y="4446800"/>
                <a:ext cx="2099748" cy="577081"/>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lvl="0" algn="ctr">
                  <a:defRPr/>
                </a:pPr>
                <a:r>
                  <a:rPr lang="en-US" sz="1050" b="1" dirty="0">
                    <a:solidFill>
                      <a:schemeClr val="bg1"/>
                    </a:solidFill>
                    <a:latin typeface="Arial"/>
                  </a:rPr>
                  <a:t>High-income earner’s </a:t>
                </a:r>
                <a:r>
                  <a:rPr kumimoji="0" lang="en-US" sz="1050" b="1" i="0" u="none" strike="noStrike" kern="1200" cap="none" spc="0" normalizeH="0" baseline="0" noProof="0" dirty="0">
                    <a:ln>
                      <a:noFill/>
                    </a:ln>
                    <a:solidFill>
                      <a:schemeClr val="bg1"/>
                    </a:solidFill>
                    <a:effectLst/>
                    <a:uLnTx/>
                    <a:uFillTx/>
                    <a:latin typeface="Arial"/>
                    <a:ea typeface="+mn-ea"/>
                    <a:cs typeface="+mn-cs"/>
                  </a:rPr>
                  <a:t>spousal benefit (50% of </a:t>
                </a:r>
                <a:r>
                  <a:rPr lang="en-US" sz="1050" b="1" dirty="0">
                    <a:solidFill>
                      <a:schemeClr val="bg1"/>
                    </a:solidFill>
                    <a:latin typeface="Arial"/>
                  </a:rPr>
                  <a:t>low-income earner’s </a:t>
                </a:r>
                <a:r>
                  <a:rPr kumimoji="0" lang="en-US" sz="1050" b="1" i="0" u="none" strike="noStrike" kern="1200" cap="none" spc="0" normalizeH="0" baseline="0" noProof="0" dirty="0">
                    <a:ln>
                      <a:noFill/>
                    </a:ln>
                    <a:solidFill>
                      <a:schemeClr val="bg1"/>
                    </a:solidFill>
                    <a:effectLst/>
                    <a:uLnTx/>
                    <a:uFillTx/>
                    <a:latin typeface="Arial"/>
                    <a:ea typeface="+mn-ea"/>
                    <a:cs typeface="+mn-cs"/>
                  </a:rPr>
                  <a:t>benefit)</a:t>
                </a:r>
              </a:p>
            </p:txBody>
          </p:sp>
        </p:grpSp>
        <p:cxnSp>
          <p:nvCxnSpPr>
            <p:cNvPr id="50" name="Straight Connector 49"/>
            <p:cNvCxnSpPr>
              <a:cxnSpLocks/>
            </p:cNvCxnSpPr>
            <p:nvPr/>
          </p:nvCxnSpPr>
          <p:spPr>
            <a:xfrm flipH="1" flipV="1">
              <a:off x="633743" y="4293596"/>
              <a:ext cx="3892695" cy="3155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3" name="Group 2">
            <a:extLst>
              <a:ext uri="{FF2B5EF4-FFF2-40B4-BE49-F238E27FC236}">
                <a16:creationId xmlns:a16="http://schemas.microsoft.com/office/drawing/2014/main" id="{8D3E3456-EC1E-6C45-91E3-7E33E0063130}"/>
              </a:ext>
            </a:extLst>
          </p:cNvPr>
          <p:cNvGrpSpPr/>
          <p:nvPr/>
        </p:nvGrpSpPr>
        <p:grpSpPr>
          <a:xfrm>
            <a:off x="5610084" y="3373516"/>
            <a:ext cx="3996847" cy="1541509"/>
            <a:chOff x="5610084" y="3373516"/>
            <a:chExt cx="3996847" cy="1541509"/>
          </a:xfrm>
        </p:grpSpPr>
        <p:grpSp>
          <p:nvGrpSpPr>
            <p:cNvPr id="42" name="Group 41"/>
            <p:cNvGrpSpPr/>
            <p:nvPr/>
          </p:nvGrpSpPr>
          <p:grpSpPr>
            <a:xfrm>
              <a:off x="5827184" y="3373516"/>
              <a:ext cx="3779747" cy="1541509"/>
              <a:chOff x="4806510" y="3482371"/>
              <a:chExt cx="3779747" cy="1541509"/>
            </a:xfrm>
          </p:grpSpPr>
          <p:sp>
            <p:nvSpPr>
              <p:cNvPr id="44" name="Rectangle 17"/>
              <p:cNvSpPr>
                <a:spLocks noChangeArrowheads="1"/>
              </p:cNvSpPr>
              <p:nvPr/>
            </p:nvSpPr>
            <p:spPr bwMode="auto">
              <a:xfrm>
                <a:off x="5115701" y="3686542"/>
                <a:ext cx="891646" cy="738083"/>
              </a:xfrm>
              <a:prstGeom prst="rect">
                <a:avLst/>
              </a:prstGeom>
              <a:solidFill>
                <a:srgbClr val="013A94"/>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sz="1667" b="1" i="0" u="none" strike="noStrike" kern="1200" cap="none" spc="0" normalizeH="0" baseline="0" noProof="0" dirty="0">
                    <a:ln>
                      <a:noFill/>
                    </a:ln>
                    <a:solidFill>
                      <a:schemeClr val="bg1"/>
                    </a:solidFill>
                    <a:effectLst/>
                    <a:uLnTx/>
                    <a:uFillTx/>
                    <a:latin typeface="Arial"/>
                    <a:ea typeface="+mn-ea"/>
                    <a:cs typeface="+mn-cs"/>
                  </a:rPr>
                  <a:t>$800</a:t>
                </a:r>
              </a:p>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sz="1167" b="0" i="0" u="none" strike="noStrike" kern="1200" cap="none" spc="0" normalizeH="0" baseline="0" noProof="0" dirty="0">
                    <a:ln>
                      <a:noFill/>
                    </a:ln>
                    <a:solidFill>
                      <a:schemeClr val="bg1"/>
                    </a:solidFill>
                    <a:effectLst/>
                    <a:uLnTx/>
                    <a:uFillTx/>
                    <a:latin typeface="Arial"/>
                    <a:ea typeface="+mn-ea"/>
                    <a:cs typeface="+mn-cs"/>
                  </a:rPr>
                  <a:t>per month</a:t>
                </a:r>
              </a:p>
            </p:txBody>
          </p:sp>
          <p:sp>
            <p:nvSpPr>
              <p:cNvPr id="45" name="Rectangle 18"/>
              <p:cNvSpPr>
                <a:spLocks noChangeArrowheads="1"/>
              </p:cNvSpPr>
              <p:nvPr/>
            </p:nvSpPr>
            <p:spPr bwMode="auto">
              <a:xfrm>
                <a:off x="7077347" y="3482371"/>
                <a:ext cx="891646" cy="941168"/>
              </a:xfrm>
              <a:prstGeom prst="rect">
                <a:avLst/>
              </a:prstGeom>
              <a:solidFill>
                <a:schemeClr val="accent3"/>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sz="1667" b="1" i="0" u="none" strike="noStrike" kern="1200" cap="none" spc="0" normalizeH="0" baseline="0" noProof="0" dirty="0">
                    <a:ln>
                      <a:noFill/>
                    </a:ln>
                    <a:solidFill>
                      <a:schemeClr val="bg1"/>
                    </a:solidFill>
                    <a:effectLst/>
                    <a:uLnTx/>
                    <a:uFillTx/>
                    <a:latin typeface="Arial"/>
                    <a:ea typeface="+mn-ea"/>
                    <a:cs typeface="+mn-cs"/>
                  </a:rPr>
                  <a:t>$1,000</a:t>
                </a:r>
              </a:p>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sz="1167" b="0" i="0" u="none" strike="noStrike" kern="1200" cap="none" spc="0" normalizeH="0" baseline="0" noProof="0" dirty="0">
                    <a:ln>
                      <a:noFill/>
                    </a:ln>
                    <a:solidFill>
                      <a:schemeClr val="bg1"/>
                    </a:solidFill>
                    <a:effectLst/>
                    <a:uLnTx/>
                    <a:uFillTx/>
                    <a:latin typeface="Arial"/>
                    <a:ea typeface="+mn-ea"/>
                    <a:cs typeface="+mn-cs"/>
                  </a:rPr>
                  <a:t>per month</a:t>
                </a:r>
              </a:p>
            </p:txBody>
          </p:sp>
          <p:sp>
            <p:nvSpPr>
              <p:cNvPr id="46" name="Text Box 19"/>
              <p:cNvSpPr txBox="1">
                <a:spLocks noChangeArrowheads="1"/>
              </p:cNvSpPr>
              <p:nvPr/>
            </p:nvSpPr>
            <p:spPr bwMode="auto">
              <a:xfrm>
                <a:off x="4806510" y="4446799"/>
                <a:ext cx="1510029" cy="577081"/>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lvl="0" algn="ctr">
                  <a:defRPr/>
                </a:pPr>
                <a:r>
                  <a:rPr lang="en-US" sz="1050" b="1" dirty="0">
                    <a:solidFill>
                      <a:schemeClr val="bg1"/>
                    </a:solidFill>
                    <a:latin typeface="Arial"/>
                  </a:rPr>
                  <a:t>Low-income earner’s </a:t>
                </a:r>
                <a:r>
                  <a:rPr kumimoji="0" lang="en-US" sz="1050" b="1" i="0" u="none" strike="noStrike" kern="1200" cap="none" spc="0" normalizeH="0" baseline="0" noProof="0" dirty="0">
                    <a:ln>
                      <a:noFill/>
                    </a:ln>
                    <a:solidFill>
                      <a:schemeClr val="bg1"/>
                    </a:solidFill>
                    <a:effectLst/>
                    <a:uLnTx/>
                    <a:uFillTx/>
                    <a:latin typeface="Arial"/>
                    <a:ea typeface="+mn-ea"/>
                    <a:cs typeface="+mn-cs"/>
                  </a:rPr>
                  <a:t>personal benefit</a:t>
                </a:r>
              </a:p>
            </p:txBody>
          </p:sp>
          <p:sp>
            <p:nvSpPr>
              <p:cNvPr id="47" name="Text Box 20"/>
              <p:cNvSpPr txBox="1">
                <a:spLocks noChangeArrowheads="1"/>
              </p:cNvSpPr>
              <p:nvPr/>
            </p:nvSpPr>
            <p:spPr bwMode="auto">
              <a:xfrm>
                <a:off x="6460083" y="4446799"/>
                <a:ext cx="2126174" cy="577081"/>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lvl="0" algn="ctr">
                  <a:defRPr/>
                </a:pPr>
                <a:r>
                  <a:rPr lang="en-US" sz="1050" b="1" dirty="0">
                    <a:solidFill>
                      <a:schemeClr val="bg1"/>
                    </a:solidFill>
                    <a:latin typeface="Arial"/>
                  </a:rPr>
                  <a:t>Low-income earner’s </a:t>
                </a:r>
                <a:r>
                  <a:rPr kumimoji="0" lang="en-US" sz="1050" b="1" i="0" u="none" strike="noStrike" kern="1200" cap="none" spc="0" normalizeH="0" baseline="0" noProof="0" dirty="0">
                    <a:ln>
                      <a:noFill/>
                    </a:ln>
                    <a:solidFill>
                      <a:schemeClr val="bg1"/>
                    </a:solidFill>
                    <a:effectLst/>
                    <a:uLnTx/>
                    <a:uFillTx/>
                    <a:latin typeface="Arial"/>
                    <a:ea typeface="+mn-ea"/>
                    <a:cs typeface="+mn-cs"/>
                  </a:rPr>
                  <a:t>spousal benefit (50% of </a:t>
                </a:r>
                <a:r>
                  <a:rPr lang="en-US" sz="1050" b="1" dirty="0">
                    <a:solidFill>
                      <a:schemeClr val="bg1"/>
                    </a:solidFill>
                    <a:latin typeface="Arial"/>
                  </a:rPr>
                  <a:t>high-income earner’s </a:t>
                </a:r>
                <a:r>
                  <a:rPr kumimoji="0" lang="en-US" sz="1050" b="1" i="0" u="none" strike="noStrike" kern="1200" cap="none" spc="0" normalizeH="0" baseline="0" noProof="0" dirty="0">
                    <a:ln>
                      <a:noFill/>
                    </a:ln>
                    <a:solidFill>
                      <a:schemeClr val="bg1"/>
                    </a:solidFill>
                    <a:effectLst/>
                    <a:uLnTx/>
                    <a:uFillTx/>
                    <a:latin typeface="Arial"/>
                    <a:ea typeface="+mn-ea"/>
                    <a:cs typeface="+mn-cs"/>
                  </a:rPr>
                  <a:t>benefit)</a:t>
                </a:r>
              </a:p>
            </p:txBody>
          </p:sp>
        </p:grpSp>
        <p:cxnSp>
          <p:nvCxnSpPr>
            <p:cNvPr id="51" name="Straight Connector 50"/>
            <p:cNvCxnSpPr>
              <a:cxnSpLocks/>
            </p:cNvCxnSpPr>
            <p:nvPr/>
          </p:nvCxnSpPr>
          <p:spPr>
            <a:xfrm flipH="1" flipV="1">
              <a:off x="5610084" y="4293596"/>
              <a:ext cx="3916173" cy="4434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54" name="Text Box 5"/>
          <p:cNvSpPr txBox="1">
            <a:spLocks noChangeArrowheads="1"/>
          </p:cNvSpPr>
          <p:nvPr/>
        </p:nvSpPr>
        <p:spPr bwMode="auto">
          <a:xfrm>
            <a:off x="948600" y="5315808"/>
            <a:ext cx="5788902"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tabLst>
                <a:tab pos="512763" algn="l"/>
              </a:tabLst>
              <a:defRPr sz="800">
                <a:latin typeface="Arial Narrow" panose="020B0606020202030204" pitchFamily="34" charset="0"/>
              </a:defRPr>
            </a:lvl1pPr>
            <a:lvl2pPr marL="571500">
              <a:tabLst>
                <a:tab pos="512763" algn="l"/>
              </a:tabLst>
            </a:lvl2pPr>
            <a:lvl3pPr>
              <a:tabLst>
                <a:tab pos="512763" algn="l"/>
              </a:tabLst>
            </a:lvl3pPr>
            <a:lvl4pPr>
              <a:tabLst>
                <a:tab pos="512763" algn="l"/>
              </a:tabLst>
            </a:lvl4pPr>
            <a:lvl5pPr>
              <a:tabLst>
                <a:tab pos="512763" algn="l"/>
              </a:tabLst>
            </a:lvl5pPr>
            <a:lvl6pPr fontAlgn="base">
              <a:spcBef>
                <a:spcPct val="0"/>
              </a:spcBef>
              <a:spcAft>
                <a:spcPct val="0"/>
              </a:spcAft>
              <a:tabLst>
                <a:tab pos="512763" algn="l"/>
              </a:tabLst>
            </a:lvl6pPr>
            <a:lvl7pPr fontAlgn="base">
              <a:spcBef>
                <a:spcPct val="0"/>
              </a:spcBef>
              <a:spcAft>
                <a:spcPct val="0"/>
              </a:spcAft>
              <a:tabLst>
                <a:tab pos="512763" algn="l"/>
              </a:tabLst>
            </a:lvl7pPr>
            <a:lvl8pPr fontAlgn="base">
              <a:spcBef>
                <a:spcPct val="0"/>
              </a:spcBef>
              <a:spcAft>
                <a:spcPct val="0"/>
              </a:spcAft>
              <a:tabLst>
                <a:tab pos="512763" algn="l"/>
              </a:tabLst>
            </a:lvl8pPr>
            <a:lvl9pPr fontAlgn="base">
              <a:spcBef>
                <a:spcPct val="0"/>
              </a:spcBef>
              <a:spcAft>
                <a:spcPct val="0"/>
              </a:spcAft>
              <a:tabLst>
                <a:tab pos="512763" algn="l"/>
              </a:tabLst>
            </a:lvl9pPr>
          </a:lstStyle>
          <a:p>
            <a:pPr lvl="0">
              <a:defRPr/>
            </a:pPr>
            <a:r>
              <a:rPr lang="en-US" dirty="0">
                <a:solidFill>
                  <a:schemeClr val="bg1"/>
                </a:solidFill>
                <a:latin typeface="Arial Narrow" panose="020B0604020202020204" pitchFamily="34" charset="0"/>
                <a:cs typeface="Arial Narrow" panose="020B0604020202020204" pitchFamily="34" charset="0"/>
              </a:rPr>
              <a:t>SOURCE | Social Security Administration, </a:t>
            </a:r>
            <a:r>
              <a:rPr lang="en-US" dirty="0">
                <a:solidFill>
                  <a:schemeClr val="bg1"/>
                </a:solidFill>
                <a:latin typeface="Arial Narrow" panose="020B0604020202020204" pitchFamily="34" charset="0"/>
                <a:cs typeface="Arial Narrow" panose="020B0604020202020204" pitchFamily="34" charset="0"/>
                <a:hlinkClick r:id="rId3">
                  <a:extLst>
                    <a:ext uri="{A12FA001-AC4F-418D-AE19-62706E023703}">
                      <ahyp:hlinkClr xmlns:ahyp="http://schemas.microsoft.com/office/drawing/2018/hyperlinkcolor" val="tx"/>
                    </a:ext>
                  </a:extLst>
                </a:hlinkClick>
              </a:rPr>
              <a:t>Benefits for Spouses</a:t>
            </a:r>
            <a:r>
              <a:rPr lang="en-US" dirty="0">
                <a:solidFill>
                  <a:schemeClr val="bg1"/>
                </a:solidFill>
                <a:latin typeface="Arial Narrow" panose="020B0604020202020204" pitchFamily="34" charset="0"/>
                <a:cs typeface="Arial Narrow" panose="020B0604020202020204" pitchFamily="34" charset="0"/>
              </a:rPr>
              <a:t>, undated.</a:t>
            </a:r>
            <a:endParaRPr kumimoji="0" lang="en-US" sz="800" u="none" strike="noStrike" kern="1200" cap="none" spc="0" normalizeH="0" baseline="0" noProof="0" dirty="0">
              <a:ln>
                <a:noFill/>
              </a:ln>
              <a:solidFill>
                <a:schemeClr val="bg1"/>
              </a:solidFill>
              <a:effectLst/>
              <a:uLnTx/>
              <a:uFillTx/>
              <a:latin typeface="Arial Narrow" panose="020B0604020202020204" pitchFamily="34" charset="0"/>
              <a:cs typeface="Arial Narrow" panose="020B0604020202020204" pitchFamily="34" charset="0"/>
            </a:endParaRPr>
          </a:p>
        </p:txBody>
      </p:sp>
      <p:sp>
        <p:nvSpPr>
          <p:cNvPr id="100" name="Slide Number Placeholder 15"/>
          <p:cNvSpPr>
            <a:spLocks noGrp="1"/>
          </p:cNvSpPr>
          <p:nvPr>
            <p:ph type="sldNum" sz="quarter" idx="4"/>
          </p:nvPr>
        </p:nvSpPr>
        <p:spPr>
          <a:xfrm>
            <a:off x="409780" y="5343266"/>
            <a:ext cx="217488" cy="303212"/>
          </a:xfrm>
        </p:spPr>
        <p:txBody>
          <a:bodyPr/>
          <a:lstStyle/>
          <a:p>
            <a:fld id="{B086DA8C-2EC5-4397-8842-B74E3AC9ED83}" type="slidenum">
              <a:rPr lang="en-US" smtClean="0">
                <a:solidFill>
                  <a:schemeClr val="bg1"/>
                </a:solidFill>
              </a:rPr>
              <a:pPr/>
              <a:t>27</a:t>
            </a:fld>
            <a:endParaRPr lang="en-US" dirty="0">
              <a:solidFill>
                <a:schemeClr val="bg1"/>
              </a:solidFill>
            </a:endParaRPr>
          </a:p>
        </p:txBody>
      </p:sp>
      <p:pic>
        <p:nvPicPr>
          <p:cNvPr id="29" name="Picture 28">
            <a:extLst>
              <a:ext uri="{FF2B5EF4-FFF2-40B4-BE49-F238E27FC236}">
                <a16:creationId xmlns:a16="http://schemas.microsoft.com/office/drawing/2014/main" id="{BEB76887-C024-7949-ABBA-F2510B6CAC1E}"/>
              </a:ext>
            </a:extLst>
          </p:cNvPr>
          <p:cNvPicPr>
            <a:picLocks noChangeAspect="1"/>
          </p:cNvPicPr>
          <p:nvPr/>
        </p:nvPicPr>
        <p:blipFill>
          <a:blip r:embed="rId4"/>
          <a:stretch>
            <a:fillRect/>
          </a:stretch>
        </p:blipFill>
        <p:spPr>
          <a:xfrm>
            <a:off x="8633637" y="5332012"/>
            <a:ext cx="1207090" cy="162658"/>
          </a:xfrm>
          <a:prstGeom prst="rect">
            <a:avLst/>
          </a:prstGeom>
        </p:spPr>
      </p:pic>
      <p:pic>
        <p:nvPicPr>
          <p:cNvPr id="4" name="Picture 3" descr="A picture containing drawing&#10;&#10;Description automatically generated">
            <a:extLst>
              <a:ext uri="{FF2B5EF4-FFF2-40B4-BE49-F238E27FC236}">
                <a16:creationId xmlns:a16="http://schemas.microsoft.com/office/drawing/2014/main" id="{A5A0C18D-5C27-C447-9256-1CB3A83D909A}"/>
              </a:ext>
            </a:extLst>
          </p:cNvPr>
          <p:cNvPicPr>
            <a:picLocks noChangeAspect="1"/>
          </p:cNvPicPr>
          <p:nvPr/>
        </p:nvPicPr>
        <p:blipFill>
          <a:blip r:embed="rId5"/>
          <a:stretch>
            <a:fillRect/>
          </a:stretch>
        </p:blipFill>
        <p:spPr>
          <a:xfrm>
            <a:off x="290604" y="297212"/>
            <a:ext cx="991311" cy="500985"/>
          </a:xfrm>
          <a:prstGeom prst="rect">
            <a:avLst/>
          </a:prstGeom>
        </p:spPr>
      </p:pic>
    </p:spTree>
    <p:extLst>
      <p:ext uri="{BB962C8B-B14F-4D97-AF65-F5344CB8AC3E}">
        <p14:creationId xmlns:p14="http://schemas.microsoft.com/office/powerpoint/2010/main" val="932303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childTnLst>
                                </p:cTn>
                              </p:par>
                            </p:childTnLst>
                          </p:cTn>
                        </p:par>
                        <p:par>
                          <p:cTn id="7" fill="hold">
                            <p:stCondLst>
                              <p:cond delay="0"/>
                            </p:stCondLst>
                            <p:childTnLst>
                              <p:par>
                                <p:cTn id="8" presetID="2" presetClass="entr" presetSubtype="4" fill="hold" nodeType="after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additive="base">
                                        <p:cTn id="10" dur="500" fill="hold"/>
                                        <p:tgtEl>
                                          <p:spTgt spid="2"/>
                                        </p:tgtEl>
                                        <p:attrNameLst>
                                          <p:attrName>ppt_x</p:attrName>
                                        </p:attrNameLst>
                                      </p:cBhvr>
                                      <p:tavLst>
                                        <p:tav tm="0">
                                          <p:val>
                                            <p:strVal val="#ppt_x"/>
                                          </p:val>
                                        </p:tav>
                                        <p:tav tm="100000">
                                          <p:val>
                                            <p:strVal val="#ppt_x"/>
                                          </p:val>
                                        </p:tav>
                                      </p:tavLst>
                                    </p:anim>
                                    <p:anim calcmode="lin" valueType="num">
                                      <p:cBhvr additive="base">
                                        <p:cTn id="11"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53"/>
                                        </p:tgtEl>
                                        <p:attrNameLst>
                                          <p:attrName>style.visibility</p:attrName>
                                        </p:attrNameLst>
                                      </p:cBhvr>
                                      <p:to>
                                        <p:strVal val="visible"/>
                                      </p:to>
                                    </p:set>
                                  </p:childTnLst>
                                </p:cTn>
                              </p:par>
                            </p:childTnLst>
                          </p:cTn>
                        </p:par>
                        <p:par>
                          <p:cTn id="16" fill="hold">
                            <p:stCondLst>
                              <p:cond delay="0"/>
                            </p:stCondLst>
                            <p:childTnLst>
                              <p:par>
                                <p:cTn id="17" presetID="2" presetClass="entr" presetSubtype="4"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5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7105650" y="0"/>
            <a:ext cx="3054350" cy="57508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Freeform 5"/>
          <p:cNvSpPr>
            <a:spLocks/>
          </p:cNvSpPr>
          <p:nvPr/>
        </p:nvSpPr>
        <p:spPr bwMode="auto">
          <a:xfrm flipH="1" flipV="1">
            <a:off x="4115543" y="9522"/>
            <a:ext cx="4879202" cy="5741346"/>
          </a:xfrm>
          <a:custGeom>
            <a:avLst/>
            <a:gdLst>
              <a:gd name="T0" fmla="*/ 3752 w 3752"/>
              <a:gd name="T1" fmla="*/ 4345 h 4345"/>
              <a:gd name="T2" fmla="*/ 0 w 3752"/>
              <a:gd name="T3" fmla="*/ 4345 h 4345"/>
              <a:gd name="T4" fmla="*/ 1094 w 3752"/>
              <a:gd name="T5" fmla="*/ 0 h 4345"/>
              <a:gd name="T6" fmla="*/ 3752 w 3752"/>
              <a:gd name="T7" fmla="*/ 0 h 4345"/>
              <a:gd name="T8" fmla="*/ 3752 w 3752"/>
              <a:gd name="T9" fmla="*/ 4345 h 4345"/>
              <a:gd name="connsiteX0" fmla="*/ 7771 w 10000"/>
              <a:gd name="connsiteY0" fmla="*/ 10000 h 10000"/>
              <a:gd name="connsiteX1" fmla="*/ 0 w 10000"/>
              <a:gd name="connsiteY1" fmla="*/ 10000 h 10000"/>
              <a:gd name="connsiteX2" fmla="*/ 2916 w 10000"/>
              <a:gd name="connsiteY2" fmla="*/ 0 h 10000"/>
              <a:gd name="connsiteX3" fmla="*/ 10000 w 10000"/>
              <a:gd name="connsiteY3" fmla="*/ 0 h 10000"/>
              <a:gd name="connsiteX4" fmla="*/ 7771 w 10000"/>
              <a:gd name="connsiteY4" fmla="*/ 10000 h 10000"/>
              <a:gd name="connsiteX0" fmla="*/ 7771 w 8754"/>
              <a:gd name="connsiteY0" fmla="*/ 10000 h 10000"/>
              <a:gd name="connsiteX1" fmla="*/ 0 w 8754"/>
              <a:gd name="connsiteY1" fmla="*/ 10000 h 10000"/>
              <a:gd name="connsiteX2" fmla="*/ 2916 w 8754"/>
              <a:gd name="connsiteY2" fmla="*/ 0 h 10000"/>
              <a:gd name="connsiteX3" fmla="*/ 8754 w 8754"/>
              <a:gd name="connsiteY3" fmla="*/ 11 h 10000"/>
              <a:gd name="connsiteX4" fmla="*/ 7771 w 8754"/>
              <a:gd name="connsiteY4" fmla="*/ 1000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54" h="10000">
                <a:moveTo>
                  <a:pt x="7771" y="10000"/>
                </a:moveTo>
                <a:lnTo>
                  <a:pt x="0" y="10000"/>
                </a:lnTo>
                <a:lnTo>
                  <a:pt x="2916" y="0"/>
                </a:lnTo>
                <a:lnTo>
                  <a:pt x="8754" y="11"/>
                </a:lnTo>
                <a:lnTo>
                  <a:pt x="7771" y="10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sp>
        <p:nvSpPr>
          <p:cNvPr id="19" name="Text Box 5"/>
          <p:cNvSpPr txBox="1">
            <a:spLocks noChangeArrowheads="1"/>
          </p:cNvSpPr>
          <p:nvPr/>
        </p:nvSpPr>
        <p:spPr bwMode="auto">
          <a:xfrm>
            <a:off x="948600" y="5315808"/>
            <a:ext cx="6680649"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tabLst>
                <a:tab pos="512763" algn="l"/>
              </a:tabLst>
              <a:defRPr sz="800">
                <a:latin typeface="Arial Narrow" panose="020B0606020202030204" pitchFamily="34" charset="0"/>
              </a:defRPr>
            </a:lvl1pPr>
            <a:lvl2pPr marL="571500">
              <a:tabLst>
                <a:tab pos="512763" algn="l"/>
              </a:tabLst>
            </a:lvl2pPr>
            <a:lvl3pPr>
              <a:tabLst>
                <a:tab pos="512763" algn="l"/>
              </a:tabLst>
            </a:lvl3pPr>
            <a:lvl4pPr>
              <a:tabLst>
                <a:tab pos="512763" algn="l"/>
              </a:tabLst>
            </a:lvl4pPr>
            <a:lvl5pPr>
              <a:tabLst>
                <a:tab pos="512763" algn="l"/>
              </a:tabLst>
            </a:lvl5pPr>
            <a:lvl6pPr fontAlgn="base">
              <a:spcBef>
                <a:spcPct val="0"/>
              </a:spcBef>
              <a:spcAft>
                <a:spcPct val="0"/>
              </a:spcAft>
              <a:tabLst>
                <a:tab pos="512763" algn="l"/>
              </a:tabLst>
            </a:lvl6pPr>
            <a:lvl7pPr fontAlgn="base">
              <a:spcBef>
                <a:spcPct val="0"/>
              </a:spcBef>
              <a:spcAft>
                <a:spcPct val="0"/>
              </a:spcAft>
              <a:tabLst>
                <a:tab pos="512763" algn="l"/>
              </a:tabLst>
            </a:lvl7pPr>
            <a:lvl8pPr fontAlgn="base">
              <a:spcBef>
                <a:spcPct val="0"/>
              </a:spcBef>
              <a:spcAft>
                <a:spcPct val="0"/>
              </a:spcAft>
              <a:tabLst>
                <a:tab pos="512763" algn="l"/>
              </a:tabLst>
            </a:lvl8pPr>
            <a:lvl9pPr fontAlgn="base">
              <a:spcBef>
                <a:spcPct val="0"/>
              </a:spcBef>
              <a:spcAft>
                <a:spcPct val="0"/>
              </a:spcAft>
              <a:tabLst>
                <a:tab pos="512763" algn="l"/>
              </a:tabLst>
            </a:lvl9pPr>
          </a:lstStyle>
          <a:p>
            <a:pPr lvl="0">
              <a:tabLst>
                <a:tab pos="622300" algn="l"/>
              </a:tabLst>
              <a:defRPr/>
            </a:pPr>
            <a:r>
              <a:rPr lang="en-US" dirty="0">
                <a:solidFill>
                  <a:schemeClr val="tx1">
                    <a:lumMod val="75000"/>
                    <a:lumOff val="25000"/>
                  </a:schemeClr>
                </a:solidFill>
                <a:latin typeface="Arial Narrow" panose="020B0604020202020204" pitchFamily="34" charset="0"/>
                <a:cs typeface="Arial Narrow" panose="020B0604020202020204" pitchFamily="34" charset="0"/>
              </a:rPr>
              <a:t>SOURCE | Social Security Administration, </a:t>
            </a:r>
            <a:r>
              <a:rPr lang="en-US" dirty="0">
                <a:solidFill>
                  <a:schemeClr val="tx1">
                    <a:lumMod val="75000"/>
                    <a:lumOff val="25000"/>
                  </a:schemeClr>
                </a:solidFill>
                <a:latin typeface="Arial Narrow" panose="020B0604020202020204" pitchFamily="34" charset="0"/>
                <a:cs typeface="Arial Narrow" panose="020B0604020202020204" pitchFamily="34" charset="0"/>
                <a:hlinkClick r:id="rId3"/>
              </a:rPr>
              <a:t>Benefits for Your Family</a:t>
            </a:r>
            <a:r>
              <a:rPr lang="en-US" dirty="0">
                <a:solidFill>
                  <a:schemeClr val="tx1">
                    <a:lumMod val="75000"/>
                    <a:lumOff val="25000"/>
                  </a:schemeClr>
                </a:solidFill>
                <a:latin typeface="Arial Narrow" panose="020B0604020202020204" pitchFamily="34" charset="0"/>
                <a:cs typeface="Arial Narrow" panose="020B0604020202020204" pitchFamily="34" charset="0"/>
              </a:rPr>
              <a:t>, undated.</a:t>
            </a:r>
            <a:endParaRPr kumimoji="0" lang="en-US" sz="800" u="none" strike="noStrike" kern="1200" cap="none" spc="0" normalizeH="0" baseline="0" noProof="0" dirty="0">
              <a:ln>
                <a:noFill/>
              </a:ln>
              <a:solidFill>
                <a:srgbClr val="000000"/>
              </a:solidFill>
              <a:effectLst/>
              <a:uLnTx/>
              <a:uFillTx/>
              <a:latin typeface="Arial Narrow" panose="020B0604020202020204" pitchFamily="34" charset="0"/>
              <a:cs typeface="Arial Narrow" panose="020B0604020202020204" pitchFamily="34" charset="0"/>
            </a:endParaRPr>
          </a:p>
        </p:txBody>
      </p:sp>
      <p:sp>
        <p:nvSpPr>
          <p:cNvPr id="972853" name="Rectangle 53"/>
          <p:cNvSpPr>
            <a:spLocks noGrp="1" noChangeArrowheads="1"/>
          </p:cNvSpPr>
          <p:nvPr>
            <p:ph type="title"/>
          </p:nvPr>
        </p:nvSpPr>
        <p:spPr/>
        <p:txBody>
          <a:bodyPr/>
          <a:lstStyle/>
          <a:p>
            <a:r>
              <a:rPr lang="en-US" b="0" dirty="0"/>
              <a:t>Rules for Spousal Benefits</a:t>
            </a:r>
          </a:p>
        </p:txBody>
      </p:sp>
      <p:sp>
        <p:nvSpPr>
          <p:cNvPr id="972854" name="Rectangle 54"/>
          <p:cNvSpPr>
            <a:spLocks noGrp="1" noChangeArrowheads="1"/>
          </p:cNvSpPr>
          <p:nvPr>
            <p:ph idx="1"/>
          </p:nvPr>
        </p:nvSpPr>
        <p:spPr>
          <a:xfrm>
            <a:off x="430212" y="930743"/>
            <a:ext cx="7080931" cy="3434472"/>
          </a:xfrm>
        </p:spPr>
        <p:txBody>
          <a:bodyPr/>
          <a:lstStyle/>
          <a:p>
            <a:pPr marL="0" indent="0">
              <a:spcBef>
                <a:spcPts val="1800"/>
              </a:spcBef>
              <a:buNone/>
            </a:pPr>
            <a:r>
              <a:rPr lang="en-US" dirty="0"/>
              <a:t>Spouse receives higher of own benefit or spousal benefit</a:t>
            </a:r>
            <a:endParaRPr lang="en-US" baseline="30000" dirty="0"/>
          </a:p>
          <a:p>
            <a:pPr marL="0" indent="0">
              <a:spcBef>
                <a:spcPts val="1800"/>
              </a:spcBef>
              <a:buNone/>
            </a:pPr>
            <a:r>
              <a:rPr lang="en-US" dirty="0"/>
              <a:t>Primary worker must have applied for benefits before </a:t>
            </a:r>
            <a:br>
              <a:rPr lang="en-US" dirty="0"/>
            </a:br>
            <a:r>
              <a:rPr lang="en-US" dirty="0"/>
              <a:t>spouse can claim spousal benefits</a:t>
            </a:r>
            <a:endParaRPr lang="en-US" baseline="30000" dirty="0"/>
          </a:p>
          <a:p>
            <a:pPr marL="0" indent="0">
              <a:spcBef>
                <a:spcPts val="1800"/>
              </a:spcBef>
              <a:buNone/>
            </a:pPr>
            <a:r>
              <a:rPr lang="en-US" dirty="0"/>
              <a:t>Same age rules apply when receiving spousal benefits – </a:t>
            </a:r>
            <a:br>
              <a:rPr lang="en-US" dirty="0"/>
            </a:br>
            <a:r>
              <a:rPr lang="en-US" dirty="0"/>
              <a:t>spouse must be at least 62 for reduced benefits or full </a:t>
            </a:r>
            <a:br>
              <a:rPr lang="en-US" dirty="0"/>
            </a:br>
            <a:r>
              <a:rPr lang="en-US" dirty="0"/>
              <a:t>retirement age for full benefits</a:t>
            </a:r>
            <a:endParaRPr lang="en-US" baseline="30000" dirty="0"/>
          </a:p>
          <a:p>
            <a:pPr marL="0" indent="0">
              <a:spcBef>
                <a:spcPts val="1800"/>
              </a:spcBef>
              <a:buNone/>
            </a:pPr>
            <a:r>
              <a:rPr lang="en-US" dirty="0"/>
              <a:t>No opportunity for delayed retirement credits </a:t>
            </a:r>
            <a:br>
              <a:rPr lang="en-US" dirty="0"/>
            </a:br>
            <a:r>
              <a:rPr lang="en-US" dirty="0"/>
              <a:t>on a spousal benefit</a:t>
            </a:r>
            <a:endParaRPr lang="en-US" baseline="30000" dirty="0"/>
          </a:p>
        </p:txBody>
      </p:sp>
      <p:sp>
        <p:nvSpPr>
          <p:cNvPr id="17" name="Slide Number Placeholder 2"/>
          <p:cNvSpPr>
            <a:spLocks noGrp="1"/>
          </p:cNvSpPr>
          <p:nvPr>
            <p:ph type="sldNum" sz="quarter" idx="4"/>
          </p:nvPr>
        </p:nvSpPr>
        <p:spPr>
          <a:xfrm>
            <a:off x="404672" y="5343266"/>
            <a:ext cx="217488" cy="303212"/>
          </a:xfrm>
        </p:spPr>
        <p:txBody>
          <a:bodyPr/>
          <a:lstStyle>
            <a:lvl1pPr>
              <a:defRPr lang="en-US" sz="1050" smtClean="0"/>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B086DA8C-2EC5-4397-8842-B74E3AC9ED83}" type="slidenum">
              <a:rPr kumimoji="0" lang="en-US" sz="1050" b="1" i="0" u="none" strike="noStrike" kern="1200" cap="none" spc="0" normalizeH="0" baseline="0" noProof="0" smtClean="0">
                <a:ln>
                  <a:noFill/>
                </a:ln>
                <a:solidFill>
                  <a:srgbClr val="000000"/>
                </a:solidFill>
                <a:effectLst/>
                <a:uLnTx/>
                <a:uFillTx/>
                <a:latin typeface="Arial"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28</a:t>
            </a:fld>
            <a:endParaRPr kumimoji="0" lang="en-US" sz="1050" b="1" i="0" u="none" strike="noStrike" kern="1200" cap="none" spc="0" normalizeH="0" baseline="0" noProof="0" dirty="0">
              <a:ln>
                <a:noFill/>
              </a:ln>
              <a:solidFill>
                <a:srgbClr val="000000"/>
              </a:solidFill>
              <a:effectLst/>
              <a:uLnTx/>
              <a:uFillTx/>
              <a:latin typeface="Arial" charset="0"/>
              <a:ea typeface="+mn-ea"/>
              <a:cs typeface="+mn-cs"/>
            </a:endParaRPr>
          </a:p>
        </p:txBody>
      </p:sp>
      <p:cxnSp>
        <p:nvCxnSpPr>
          <p:cNvPr id="43" name="Straight Connector 42"/>
          <p:cNvCxnSpPr>
            <a:cxnSpLocks/>
          </p:cNvCxnSpPr>
          <p:nvPr/>
        </p:nvCxnSpPr>
        <p:spPr>
          <a:xfrm>
            <a:off x="426096" y="1409801"/>
            <a:ext cx="6787504" cy="0"/>
          </a:xfrm>
          <a:prstGeom prst="line">
            <a:avLst/>
          </a:prstGeom>
          <a:ln>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a:cxnSpLocks/>
          </p:cNvCxnSpPr>
          <p:nvPr/>
        </p:nvCxnSpPr>
        <p:spPr>
          <a:xfrm>
            <a:off x="426096" y="2262205"/>
            <a:ext cx="6460933" cy="0"/>
          </a:xfrm>
          <a:prstGeom prst="line">
            <a:avLst/>
          </a:prstGeom>
          <a:ln>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a:cxnSpLocks/>
          </p:cNvCxnSpPr>
          <p:nvPr/>
        </p:nvCxnSpPr>
        <p:spPr>
          <a:xfrm>
            <a:off x="426096" y="3399025"/>
            <a:ext cx="6235962" cy="0"/>
          </a:xfrm>
          <a:prstGeom prst="line">
            <a:avLst/>
          </a:prstGeom>
          <a:ln>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78" name="Text Placeholder 8"/>
          <p:cNvSpPr txBox="1">
            <a:spLocks/>
          </p:cNvSpPr>
          <p:nvPr/>
        </p:nvSpPr>
        <p:spPr>
          <a:xfrm>
            <a:off x="8553451" y="948107"/>
            <a:ext cx="1432298" cy="758551"/>
          </a:xfrm>
          <a:prstGeom prst="rect">
            <a:avLst/>
          </a:prstGeom>
        </p:spPr>
        <p:txBody>
          <a:bodyPr/>
          <a:lstStyle>
            <a:lvl1pPr marL="177799" indent="-177799" algn="l" rtl="0" eaLnBrk="1" fontAlgn="base" hangingPunct="1">
              <a:lnSpc>
                <a:spcPct val="100000"/>
              </a:lnSpc>
              <a:spcBef>
                <a:spcPct val="20000"/>
              </a:spcBef>
              <a:spcAft>
                <a:spcPct val="0"/>
              </a:spcAft>
              <a:buClr>
                <a:schemeClr val="accent1"/>
              </a:buClr>
              <a:buChar char="•"/>
              <a:defRPr sz="2000">
                <a:solidFill>
                  <a:schemeClr val="tx1"/>
                </a:solidFill>
                <a:latin typeface="+mn-lt"/>
                <a:ea typeface="+mn-ea"/>
                <a:cs typeface="+mn-cs"/>
              </a:defRPr>
            </a:lvl1pPr>
            <a:lvl2pPr marL="400046" indent="-204786" algn="l" rtl="0" eaLnBrk="1" fontAlgn="base" hangingPunct="1">
              <a:lnSpc>
                <a:spcPct val="100000"/>
              </a:lnSpc>
              <a:spcBef>
                <a:spcPct val="20000"/>
              </a:spcBef>
              <a:spcAft>
                <a:spcPct val="0"/>
              </a:spcAft>
              <a:buClr>
                <a:schemeClr val="accent1"/>
              </a:buClr>
              <a:buFont typeface="Arial" charset="0"/>
              <a:buChar char="–"/>
              <a:defRPr>
                <a:solidFill>
                  <a:schemeClr val="tx1"/>
                </a:solidFill>
                <a:latin typeface="+mn-lt"/>
              </a:defRPr>
            </a:lvl2pPr>
            <a:lvl3pPr marL="606419" indent="-171448" algn="l" rtl="0" eaLnBrk="1" fontAlgn="base" hangingPunct="1">
              <a:lnSpc>
                <a:spcPct val="100000"/>
              </a:lnSpc>
              <a:spcBef>
                <a:spcPct val="20000"/>
              </a:spcBef>
              <a:spcAft>
                <a:spcPct val="0"/>
              </a:spcAft>
              <a:buClr>
                <a:schemeClr val="accent1"/>
              </a:buClr>
              <a:buChar char="•"/>
              <a:defRPr sz="1600">
                <a:solidFill>
                  <a:schemeClr val="tx1"/>
                </a:solidFill>
                <a:latin typeface="+mn-lt"/>
              </a:defRPr>
            </a:lvl3pPr>
            <a:lvl4pPr marL="823905" indent="-207961" algn="l" rtl="0" eaLnBrk="1" fontAlgn="base" hangingPunct="1">
              <a:lnSpc>
                <a:spcPct val="100000"/>
              </a:lnSpc>
              <a:spcBef>
                <a:spcPct val="20000"/>
              </a:spcBef>
              <a:spcAft>
                <a:spcPct val="0"/>
              </a:spcAft>
              <a:buClr>
                <a:schemeClr val="accent1"/>
              </a:buClr>
              <a:buFont typeface="Arial" charset="0"/>
              <a:buChar char="–"/>
              <a:defRPr sz="1400">
                <a:solidFill>
                  <a:schemeClr val="tx1"/>
                </a:solidFill>
                <a:latin typeface="+mn-lt"/>
              </a:defRPr>
            </a:lvl4pPr>
            <a:lvl5pPr marL="1031864" indent="-190499" algn="l" rtl="0" eaLnBrk="1" fontAlgn="base" hangingPunct="1">
              <a:lnSpc>
                <a:spcPct val="100000"/>
              </a:lnSpc>
              <a:spcBef>
                <a:spcPct val="20000"/>
              </a:spcBef>
              <a:spcAft>
                <a:spcPct val="0"/>
              </a:spcAft>
              <a:buClr>
                <a:schemeClr val="accent1"/>
              </a:buClr>
              <a:buFont typeface="Arial" charset="0"/>
              <a:buChar char="»"/>
              <a:defRPr sz="1400">
                <a:solidFill>
                  <a:schemeClr val="tx1"/>
                </a:solidFill>
                <a:latin typeface="+mn-lt"/>
              </a:defRPr>
            </a:lvl5pPr>
            <a:lvl6pPr marL="1489060" indent="-190499" algn="l" rtl="0" eaLnBrk="1" fontAlgn="base" hangingPunct="1">
              <a:lnSpc>
                <a:spcPct val="95000"/>
              </a:lnSpc>
              <a:spcBef>
                <a:spcPct val="20000"/>
              </a:spcBef>
              <a:spcAft>
                <a:spcPct val="0"/>
              </a:spcAft>
              <a:buClr>
                <a:schemeClr val="accent1"/>
              </a:buClr>
              <a:buFont typeface="Arial" pitchFamily="34" charset="0"/>
              <a:buChar char="»"/>
              <a:defRPr sz="1400">
                <a:solidFill>
                  <a:schemeClr val="tx1"/>
                </a:solidFill>
                <a:latin typeface="+mn-lt"/>
              </a:defRPr>
            </a:lvl6pPr>
            <a:lvl7pPr marL="1946255" indent="-190499" algn="l" rtl="0" eaLnBrk="1" fontAlgn="base" hangingPunct="1">
              <a:lnSpc>
                <a:spcPct val="95000"/>
              </a:lnSpc>
              <a:spcBef>
                <a:spcPct val="20000"/>
              </a:spcBef>
              <a:spcAft>
                <a:spcPct val="0"/>
              </a:spcAft>
              <a:buClr>
                <a:schemeClr val="accent1"/>
              </a:buClr>
              <a:buFont typeface="Arial" pitchFamily="34" charset="0"/>
              <a:buChar char="»"/>
              <a:defRPr sz="1400">
                <a:solidFill>
                  <a:schemeClr val="tx1"/>
                </a:solidFill>
                <a:latin typeface="+mn-lt"/>
              </a:defRPr>
            </a:lvl7pPr>
            <a:lvl8pPr marL="2403451" indent="-190499" algn="l" rtl="0" eaLnBrk="1" fontAlgn="base" hangingPunct="1">
              <a:lnSpc>
                <a:spcPct val="95000"/>
              </a:lnSpc>
              <a:spcBef>
                <a:spcPct val="20000"/>
              </a:spcBef>
              <a:spcAft>
                <a:spcPct val="0"/>
              </a:spcAft>
              <a:buClr>
                <a:schemeClr val="accent1"/>
              </a:buClr>
              <a:buFont typeface="Arial" pitchFamily="34" charset="0"/>
              <a:buChar char="»"/>
              <a:defRPr sz="1400">
                <a:solidFill>
                  <a:schemeClr val="tx1"/>
                </a:solidFill>
                <a:latin typeface="+mn-lt"/>
              </a:defRPr>
            </a:lvl8pPr>
            <a:lvl9pPr marL="2860646" indent="-190499" algn="l" rtl="0" eaLnBrk="1" fontAlgn="base" hangingPunct="1">
              <a:lnSpc>
                <a:spcPct val="95000"/>
              </a:lnSpc>
              <a:spcBef>
                <a:spcPct val="20000"/>
              </a:spcBef>
              <a:spcAft>
                <a:spcPct val="0"/>
              </a:spcAft>
              <a:buClr>
                <a:schemeClr val="accent1"/>
              </a:buClr>
              <a:buFont typeface="Arial" pitchFamily="34" charset="0"/>
              <a:buChar char="»"/>
              <a:defRPr sz="1400">
                <a:solidFill>
                  <a:schemeClr val="tx1"/>
                </a:solidFill>
                <a:latin typeface="+mn-lt"/>
              </a:defRPr>
            </a:lvl9pPr>
          </a:lstStyle>
          <a:p>
            <a:pPr marL="0" marR="0" lvl="0" indent="0" algn="r" defTabSz="914400" rtl="0" eaLnBrk="1" fontAlgn="base" latinLnBrk="0" hangingPunct="1">
              <a:lnSpc>
                <a:spcPct val="90000"/>
              </a:lnSpc>
              <a:spcBef>
                <a:spcPts val="0"/>
              </a:spcBef>
              <a:spcAft>
                <a:spcPct val="0"/>
              </a:spcAft>
              <a:buClr>
                <a:srgbClr val="007AC2"/>
              </a:buClr>
              <a:buSzTx/>
              <a:buFontTx/>
              <a:buNone/>
              <a:tabLst/>
              <a:defRPr/>
            </a:pPr>
            <a:r>
              <a:rPr kumimoji="0" lang="en-US" sz="1200" b="0" i="0" u="none" strike="noStrike" kern="0" cap="none" spc="0" normalizeH="0" baseline="0" noProof="0" dirty="0">
                <a:ln>
                  <a:noFill/>
                </a:ln>
                <a:solidFill>
                  <a:schemeClr val="bg1"/>
                </a:solidFill>
                <a:effectLst/>
                <a:uLnTx/>
                <a:uFillTx/>
                <a:latin typeface="Rockwell" panose="02060603020205020403" pitchFamily="18" charset="0"/>
                <a:ea typeface="+mn-ea"/>
                <a:cs typeface="+mn-cs"/>
              </a:rPr>
              <a:t>Spousal </a:t>
            </a:r>
            <a:br>
              <a:rPr kumimoji="0" lang="en-US" sz="1200" b="0" i="0" u="none" strike="noStrike" kern="0" cap="none" spc="0" normalizeH="0" baseline="0" noProof="0" dirty="0">
                <a:ln>
                  <a:noFill/>
                </a:ln>
                <a:solidFill>
                  <a:schemeClr val="bg1"/>
                </a:solidFill>
                <a:effectLst/>
                <a:uLnTx/>
                <a:uFillTx/>
                <a:latin typeface="Rockwell" panose="02060603020205020403" pitchFamily="18" charset="0"/>
                <a:ea typeface="+mn-ea"/>
                <a:cs typeface="+mn-cs"/>
              </a:rPr>
            </a:br>
            <a:r>
              <a:rPr kumimoji="0" lang="en-US" sz="1200" b="0" i="0" u="none" strike="noStrike" kern="0" cap="none" spc="0" normalizeH="0" baseline="0" noProof="0" dirty="0">
                <a:ln>
                  <a:noFill/>
                </a:ln>
                <a:solidFill>
                  <a:schemeClr val="bg1"/>
                </a:solidFill>
                <a:effectLst/>
                <a:uLnTx/>
                <a:uFillTx/>
                <a:latin typeface="Rockwell" panose="02060603020205020403" pitchFamily="18" charset="0"/>
                <a:ea typeface="+mn-ea"/>
                <a:cs typeface="+mn-cs"/>
              </a:rPr>
              <a:t>Benefits</a:t>
            </a:r>
          </a:p>
        </p:txBody>
      </p:sp>
      <p:pic>
        <p:nvPicPr>
          <p:cNvPr id="23" name="Picture 22">
            <a:extLst>
              <a:ext uri="{FF2B5EF4-FFF2-40B4-BE49-F238E27FC236}">
                <a16:creationId xmlns:a16="http://schemas.microsoft.com/office/drawing/2014/main" id="{BC4FCA57-04C4-DF45-9D6B-79CEC9F74C1F}"/>
              </a:ext>
            </a:extLst>
          </p:cNvPr>
          <p:cNvPicPr>
            <a:picLocks noChangeAspect="1"/>
          </p:cNvPicPr>
          <p:nvPr/>
        </p:nvPicPr>
        <p:blipFill>
          <a:blip r:embed="rId4"/>
          <a:stretch>
            <a:fillRect/>
          </a:stretch>
        </p:blipFill>
        <p:spPr>
          <a:xfrm>
            <a:off x="8633637" y="5332012"/>
            <a:ext cx="1207090" cy="162658"/>
          </a:xfrm>
          <a:prstGeom prst="rect">
            <a:avLst/>
          </a:prstGeom>
        </p:spPr>
      </p:pic>
      <p:pic>
        <p:nvPicPr>
          <p:cNvPr id="3" name="Picture 2" descr="A picture containing drawing&#10;&#10;Description automatically generated">
            <a:extLst>
              <a:ext uri="{FF2B5EF4-FFF2-40B4-BE49-F238E27FC236}">
                <a16:creationId xmlns:a16="http://schemas.microsoft.com/office/drawing/2014/main" id="{A657B062-0940-934A-B08D-A64ADE86D4CB}"/>
              </a:ext>
            </a:extLst>
          </p:cNvPr>
          <p:cNvPicPr>
            <a:picLocks noChangeAspect="1"/>
          </p:cNvPicPr>
          <p:nvPr/>
        </p:nvPicPr>
        <p:blipFill>
          <a:blip r:embed="rId5"/>
          <a:stretch>
            <a:fillRect/>
          </a:stretch>
        </p:blipFill>
        <p:spPr>
          <a:xfrm>
            <a:off x="8994745" y="355205"/>
            <a:ext cx="974411" cy="492444"/>
          </a:xfrm>
          <a:prstGeom prst="rect">
            <a:avLst/>
          </a:prstGeom>
        </p:spPr>
      </p:pic>
    </p:spTree>
    <p:extLst>
      <p:ext uri="{BB962C8B-B14F-4D97-AF65-F5344CB8AC3E}">
        <p14:creationId xmlns:p14="http://schemas.microsoft.com/office/powerpoint/2010/main" val="1794439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209436" y="-1"/>
            <a:ext cx="6974109" cy="5771687"/>
          </a:xfrm>
          <a:prstGeom prst="rect">
            <a:avLst/>
          </a:prstGeom>
        </p:spPr>
      </p:pic>
      <p:sp>
        <p:nvSpPr>
          <p:cNvPr id="972853" name="Rectangle 53"/>
          <p:cNvSpPr>
            <a:spLocks noGrp="1" noChangeArrowheads="1"/>
          </p:cNvSpPr>
          <p:nvPr>
            <p:ph type="title"/>
          </p:nvPr>
        </p:nvSpPr>
        <p:spPr/>
        <p:txBody>
          <a:bodyPr/>
          <a:lstStyle/>
          <a:p>
            <a:r>
              <a:rPr lang="en-US" b="0" dirty="0"/>
              <a:t>Divorced Spouses</a:t>
            </a:r>
          </a:p>
        </p:txBody>
      </p:sp>
      <p:sp>
        <p:nvSpPr>
          <p:cNvPr id="972854" name="Rectangle 54"/>
          <p:cNvSpPr>
            <a:spLocks noGrp="1" noChangeArrowheads="1"/>
          </p:cNvSpPr>
          <p:nvPr>
            <p:ph idx="1"/>
          </p:nvPr>
        </p:nvSpPr>
        <p:spPr>
          <a:xfrm>
            <a:off x="430212" y="954243"/>
            <a:ext cx="9297988" cy="708339"/>
          </a:xfrm>
        </p:spPr>
        <p:txBody>
          <a:bodyPr/>
          <a:lstStyle/>
          <a:p>
            <a:pPr>
              <a:defRPr/>
            </a:pPr>
            <a:r>
              <a:rPr lang="en-US" sz="1800" b="1" kern="1200" spc="100" dirty="0">
                <a:latin typeface="+mj-lt"/>
              </a:rPr>
              <a:t>DIVORCED SPOUSES CAN ALSO CLAIM </a:t>
            </a:r>
            <a:br>
              <a:rPr lang="en-US" sz="1800" b="1" kern="1200" spc="100" dirty="0">
                <a:latin typeface="+mj-lt"/>
              </a:rPr>
            </a:br>
            <a:r>
              <a:rPr lang="en-US" sz="1800" b="1" kern="1200" spc="100" dirty="0">
                <a:latin typeface="+mj-lt"/>
              </a:rPr>
              <a:t>SPOUSAL BENEFITS AS LONG AS:</a:t>
            </a:r>
          </a:p>
        </p:txBody>
      </p:sp>
      <p:sp>
        <p:nvSpPr>
          <p:cNvPr id="17" name="Slide Number Placeholder 2"/>
          <p:cNvSpPr>
            <a:spLocks noGrp="1"/>
          </p:cNvSpPr>
          <p:nvPr>
            <p:ph type="sldNum" sz="quarter" idx="4"/>
          </p:nvPr>
        </p:nvSpPr>
        <p:spPr>
          <a:xfrm>
            <a:off x="404672" y="5343266"/>
            <a:ext cx="217488" cy="303212"/>
          </a:xfrm>
        </p:spPr>
        <p:txBody>
          <a:bodyPr/>
          <a:lstStyle>
            <a:lvl1pPr>
              <a:defRPr lang="en-US" sz="1050" smtClean="0"/>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B086DA8C-2EC5-4397-8842-B74E3AC9ED83}" type="slidenum">
              <a:rPr kumimoji="0" lang="en-US" sz="1050" b="1" i="0" u="none" strike="noStrike" kern="1200" cap="none" spc="0" normalizeH="0" baseline="0" noProof="0" smtClean="0">
                <a:ln>
                  <a:noFill/>
                </a:ln>
                <a:solidFill>
                  <a:srgbClr val="000000"/>
                </a:solidFill>
                <a:effectLst/>
                <a:uLnTx/>
                <a:uFillTx/>
                <a:latin typeface="Arial"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29</a:t>
            </a:fld>
            <a:endParaRPr kumimoji="0" lang="en-US" sz="1050" b="1"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39" name="Rectangle 54"/>
          <p:cNvSpPr txBox="1">
            <a:spLocks noChangeArrowheads="1"/>
          </p:cNvSpPr>
          <p:nvPr/>
        </p:nvSpPr>
        <p:spPr bwMode="auto">
          <a:xfrm>
            <a:off x="430212" y="1784153"/>
            <a:ext cx="6237024" cy="2640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45720" rIns="91440" bIns="45720" numCol="1" anchor="t" anchorCtr="0" compatLnSpc="1">
            <a:prstTxWarp prst="textNoShape">
              <a:avLst/>
            </a:prstTxWarp>
          </a:bodyPr>
          <a:lstStyle>
            <a:lvl1pPr marL="0" indent="0" algn="l" rtl="0" eaLnBrk="1" fontAlgn="base" hangingPunct="1">
              <a:lnSpc>
                <a:spcPct val="100000"/>
              </a:lnSpc>
              <a:spcBef>
                <a:spcPct val="20000"/>
              </a:spcBef>
              <a:spcAft>
                <a:spcPct val="0"/>
              </a:spcAft>
              <a:buClr>
                <a:schemeClr val="accent1"/>
              </a:buClr>
              <a:buNone/>
              <a:defRPr sz="2000">
                <a:solidFill>
                  <a:schemeClr val="tx1"/>
                </a:solidFill>
                <a:latin typeface="+mn-lt"/>
                <a:ea typeface="+mn-ea"/>
                <a:cs typeface="+mn-cs"/>
              </a:defRPr>
            </a:lvl1pPr>
            <a:lvl2pPr marL="400046" indent="-204786" algn="l" rtl="0" eaLnBrk="1" fontAlgn="base" hangingPunct="1">
              <a:lnSpc>
                <a:spcPct val="100000"/>
              </a:lnSpc>
              <a:spcBef>
                <a:spcPct val="20000"/>
              </a:spcBef>
              <a:spcAft>
                <a:spcPct val="0"/>
              </a:spcAft>
              <a:buClr>
                <a:schemeClr val="accent1"/>
              </a:buClr>
              <a:buFont typeface="Arial" charset="0"/>
              <a:buChar char="–"/>
              <a:defRPr>
                <a:solidFill>
                  <a:schemeClr val="tx1"/>
                </a:solidFill>
                <a:latin typeface="+mn-lt"/>
              </a:defRPr>
            </a:lvl2pPr>
            <a:lvl3pPr marL="606419" indent="-171448" algn="l" rtl="0" eaLnBrk="1" fontAlgn="base" hangingPunct="1">
              <a:lnSpc>
                <a:spcPct val="100000"/>
              </a:lnSpc>
              <a:spcBef>
                <a:spcPct val="20000"/>
              </a:spcBef>
              <a:spcAft>
                <a:spcPct val="0"/>
              </a:spcAft>
              <a:buClr>
                <a:schemeClr val="accent1"/>
              </a:buClr>
              <a:buChar char="•"/>
              <a:defRPr sz="1600">
                <a:solidFill>
                  <a:schemeClr val="tx1"/>
                </a:solidFill>
                <a:latin typeface="+mn-lt"/>
              </a:defRPr>
            </a:lvl3pPr>
            <a:lvl4pPr marL="823905" indent="-207961" algn="l" rtl="0" eaLnBrk="1" fontAlgn="base" hangingPunct="1">
              <a:lnSpc>
                <a:spcPct val="100000"/>
              </a:lnSpc>
              <a:spcBef>
                <a:spcPct val="20000"/>
              </a:spcBef>
              <a:spcAft>
                <a:spcPct val="0"/>
              </a:spcAft>
              <a:buClr>
                <a:schemeClr val="accent1"/>
              </a:buClr>
              <a:buFont typeface="Arial" charset="0"/>
              <a:buChar char="–"/>
              <a:defRPr sz="1400">
                <a:solidFill>
                  <a:schemeClr val="tx1"/>
                </a:solidFill>
                <a:latin typeface="+mn-lt"/>
              </a:defRPr>
            </a:lvl4pPr>
            <a:lvl5pPr marL="1031864" indent="-190499" algn="l" rtl="0" eaLnBrk="1" fontAlgn="base" hangingPunct="1">
              <a:lnSpc>
                <a:spcPct val="100000"/>
              </a:lnSpc>
              <a:spcBef>
                <a:spcPct val="20000"/>
              </a:spcBef>
              <a:spcAft>
                <a:spcPct val="0"/>
              </a:spcAft>
              <a:buClr>
                <a:schemeClr val="accent1"/>
              </a:buClr>
              <a:buFont typeface="Arial" charset="0"/>
              <a:buChar char="»"/>
              <a:defRPr sz="1400">
                <a:solidFill>
                  <a:schemeClr val="tx1"/>
                </a:solidFill>
                <a:latin typeface="+mn-lt"/>
              </a:defRPr>
            </a:lvl5pPr>
            <a:lvl6pPr marL="1489060" indent="-190499" algn="l" rtl="0" eaLnBrk="1" fontAlgn="base" hangingPunct="1">
              <a:lnSpc>
                <a:spcPct val="95000"/>
              </a:lnSpc>
              <a:spcBef>
                <a:spcPct val="20000"/>
              </a:spcBef>
              <a:spcAft>
                <a:spcPct val="0"/>
              </a:spcAft>
              <a:buClr>
                <a:schemeClr val="accent1"/>
              </a:buClr>
              <a:buFont typeface="Arial" pitchFamily="34" charset="0"/>
              <a:buChar char="»"/>
              <a:defRPr sz="1400">
                <a:solidFill>
                  <a:schemeClr val="tx1"/>
                </a:solidFill>
                <a:latin typeface="+mn-lt"/>
              </a:defRPr>
            </a:lvl6pPr>
            <a:lvl7pPr marL="1946255" indent="-190499" algn="l" rtl="0" eaLnBrk="1" fontAlgn="base" hangingPunct="1">
              <a:lnSpc>
                <a:spcPct val="95000"/>
              </a:lnSpc>
              <a:spcBef>
                <a:spcPct val="20000"/>
              </a:spcBef>
              <a:spcAft>
                <a:spcPct val="0"/>
              </a:spcAft>
              <a:buClr>
                <a:schemeClr val="accent1"/>
              </a:buClr>
              <a:buFont typeface="Arial" pitchFamily="34" charset="0"/>
              <a:buChar char="»"/>
              <a:defRPr sz="1400">
                <a:solidFill>
                  <a:schemeClr val="tx1"/>
                </a:solidFill>
                <a:latin typeface="+mn-lt"/>
              </a:defRPr>
            </a:lvl7pPr>
            <a:lvl8pPr marL="2403451" indent="-190499" algn="l" rtl="0" eaLnBrk="1" fontAlgn="base" hangingPunct="1">
              <a:lnSpc>
                <a:spcPct val="95000"/>
              </a:lnSpc>
              <a:spcBef>
                <a:spcPct val="20000"/>
              </a:spcBef>
              <a:spcAft>
                <a:spcPct val="0"/>
              </a:spcAft>
              <a:buClr>
                <a:schemeClr val="accent1"/>
              </a:buClr>
              <a:buFont typeface="Arial" pitchFamily="34" charset="0"/>
              <a:buChar char="»"/>
              <a:defRPr sz="1400">
                <a:solidFill>
                  <a:schemeClr val="tx1"/>
                </a:solidFill>
                <a:latin typeface="+mn-lt"/>
              </a:defRPr>
            </a:lvl8pPr>
            <a:lvl9pPr marL="2860646" indent="-190499" algn="l" rtl="0" eaLnBrk="1" fontAlgn="base" hangingPunct="1">
              <a:lnSpc>
                <a:spcPct val="95000"/>
              </a:lnSpc>
              <a:spcBef>
                <a:spcPct val="20000"/>
              </a:spcBef>
              <a:spcAft>
                <a:spcPct val="0"/>
              </a:spcAft>
              <a:buClr>
                <a:schemeClr val="accent1"/>
              </a:buClr>
              <a:buFont typeface="Arial" pitchFamily="34" charset="0"/>
              <a:buChar char="»"/>
              <a:defRPr sz="1400">
                <a:solidFill>
                  <a:schemeClr val="tx1"/>
                </a:solidFill>
                <a:latin typeface="+mn-lt"/>
              </a:defRPr>
            </a:lvl9pPr>
          </a:lstStyle>
          <a:p>
            <a:pPr marL="0" marR="0" lvl="0" indent="0" algn="l" defTabSz="914400" rtl="0" eaLnBrk="1" fontAlgn="base" latinLnBrk="0" hangingPunct="1">
              <a:lnSpc>
                <a:spcPct val="100000"/>
              </a:lnSpc>
              <a:spcBef>
                <a:spcPts val="1800"/>
              </a:spcBef>
              <a:spcAft>
                <a:spcPct val="0"/>
              </a:spcAft>
              <a:buClr>
                <a:srgbClr val="007AC2"/>
              </a:buClr>
              <a:buSzTx/>
              <a:buFontTx/>
              <a:buNone/>
              <a:tabLst/>
              <a:defRPr/>
            </a:pPr>
            <a:r>
              <a:rPr kumimoji="0" lang="en-US" sz="2000" b="0" i="0" u="none" strike="noStrike" kern="1200" cap="none" spc="0" normalizeH="0" baseline="0" noProof="0" dirty="0">
                <a:ln>
                  <a:noFill/>
                </a:ln>
                <a:solidFill>
                  <a:srgbClr val="000000"/>
                </a:solidFill>
                <a:effectLst/>
                <a:uLnTx/>
                <a:uFillTx/>
                <a:latin typeface="Arial"/>
                <a:ea typeface="+mn-ea"/>
                <a:cs typeface="+mn-cs"/>
              </a:rPr>
              <a:t>The marriage </a:t>
            </a:r>
            <a:r>
              <a:rPr kumimoji="0" lang="en-US" b="0" i="0" u="none" strike="noStrike" kern="1200" cap="none" spc="0" normalizeH="0" baseline="0" noProof="0" dirty="0">
                <a:ln>
                  <a:noFill/>
                </a:ln>
                <a:solidFill>
                  <a:srgbClr val="000000"/>
                </a:solidFill>
                <a:effectLst/>
                <a:uLnTx/>
                <a:uFillTx/>
                <a:latin typeface="+mj-lt"/>
                <a:ea typeface="+mn-ea"/>
                <a:cs typeface="+mn-cs"/>
              </a:rPr>
              <a:t>lasted </a:t>
            </a:r>
            <a:r>
              <a:rPr kumimoji="0" lang="en-US" b="1" i="0" u="none" strike="noStrike" kern="1200" cap="none" spc="0" normalizeH="0" baseline="0" noProof="0" dirty="0">
                <a:ln>
                  <a:noFill/>
                </a:ln>
                <a:solidFill>
                  <a:schemeClr val="accent1"/>
                </a:solidFill>
                <a:effectLst/>
                <a:uLnTx/>
                <a:uFillTx/>
                <a:latin typeface="+mj-lt"/>
                <a:ea typeface="+mn-ea"/>
                <a:cs typeface="+mn-cs"/>
              </a:rPr>
              <a:t>10 years </a:t>
            </a:r>
            <a:r>
              <a:rPr kumimoji="0" lang="en-US" b="0" i="0" u="none" strike="noStrike" kern="1200" cap="none" spc="0" normalizeH="0" baseline="0" noProof="0" dirty="0">
                <a:ln>
                  <a:noFill/>
                </a:ln>
                <a:solidFill>
                  <a:srgbClr val="000000"/>
                </a:solidFill>
                <a:effectLst/>
                <a:uLnTx/>
                <a:uFillTx/>
                <a:latin typeface="+mj-lt"/>
                <a:ea typeface="+mn-ea"/>
                <a:cs typeface="+mn-cs"/>
              </a:rPr>
              <a:t>or more</a:t>
            </a:r>
          </a:p>
          <a:p>
            <a:pPr marL="0" marR="0" lvl="0" indent="0" algn="l" defTabSz="914400" rtl="0" eaLnBrk="1" fontAlgn="base" latinLnBrk="0" hangingPunct="1">
              <a:lnSpc>
                <a:spcPct val="100000"/>
              </a:lnSpc>
              <a:spcBef>
                <a:spcPts val="1800"/>
              </a:spcBef>
              <a:spcAft>
                <a:spcPct val="0"/>
              </a:spcAft>
              <a:buClr>
                <a:srgbClr val="007AC2"/>
              </a:buClr>
              <a:buSzTx/>
              <a:buFontTx/>
              <a:buNone/>
              <a:tabLst/>
              <a:defRPr/>
            </a:pPr>
            <a:r>
              <a:rPr kumimoji="0" lang="en-US" b="0" i="0" u="none" strike="noStrike" kern="1200" cap="none" spc="0" normalizeH="0" baseline="0" noProof="0" dirty="0">
                <a:ln>
                  <a:noFill/>
                </a:ln>
                <a:solidFill>
                  <a:srgbClr val="000000"/>
                </a:solidFill>
                <a:effectLst/>
                <a:uLnTx/>
                <a:uFillTx/>
                <a:latin typeface="+mj-lt"/>
                <a:ea typeface="+mn-ea"/>
                <a:cs typeface="+mn-cs"/>
              </a:rPr>
              <a:t>Person receiving divorced </a:t>
            </a:r>
            <a:r>
              <a:rPr kumimoji="0" lang="en-US" b="1" i="0" u="none" strike="noStrike" kern="1200" cap="none" spc="0" normalizeH="0" baseline="0" noProof="0" dirty="0">
                <a:ln>
                  <a:noFill/>
                </a:ln>
                <a:solidFill>
                  <a:schemeClr val="accent1"/>
                </a:solidFill>
                <a:effectLst/>
                <a:uLnTx/>
                <a:uFillTx/>
                <a:latin typeface="+mj-lt"/>
                <a:ea typeface="+mn-ea"/>
                <a:cs typeface="+mn-cs"/>
              </a:rPr>
              <a:t>spouse benefits </a:t>
            </a:r>
            <a:br>
              <a:rPr kumimoji="0" lang="en-US" b="1" i="0" u="none" strike="noStrike" kern="1200" cap="none" spc="0" normalizeH="0" baseline="0" noProof="0" dirty="0">
                <a:ln>
                  <a:noFill/>
                </a:ln>
                <a:solidFill>
                  <a:schemeClr val="tx2"/>
                </a:solidFill>
                <a:effectLst/>
                <a:uLnTx/>
                <a:uFillTx/>
                <a:latin typeface="+mj-lt"/>
                <a:ea typeface="+mn-ea"/>
                <a:cs typeface="+mn-cs"/>
              </a:rPr>
            </a:br>
            <a:r>
              <a:rPr kumimoji="0" lang="en-US" b="0" i="0" u="none" strike="noStrike" kern="1200" cap="none" spc="0" normalizeH="0" baseline="0" noProof="0" dirty="0">
                <a:ln>
                  <a:noFill/>
                </a:ln>
                <a:solidFill>
                  <a:srgbClr val="000000"/>
                </a:solidFill>
                <a:effectLst/>
                <a:uLnTx/>
                <a:uFillTx/>
                <a:latin typeface="+mj-lt"/>
                <a:ea typeface="+mn-ea"/>
                <a:cs typeface="+mn-cs"/>
              </a:rPr>
              <a:t>remains unmarried</a:t>
            </a:r>
          </a:p>
          <a:p>
            <a:pPr marL="0" marR="0" lvl="0" indent="0" algn="l" defTabSz="914400" rtl="0" eaLnBrk="1" fontAlgn="base" latinLnBrk="0" hangingPunct="1">
              <a:lnSpc>
                <a:spcPct val="100000"/>
              </a:lnSpc>
              <a:spcBef>
                <a:spcPts val="1800"/>
              </a:spcBef>
              <a:spcAft>
                <a:spcPct val="0"/>
              </a:spcAft>
              <a:buClr>
                <a:srgbClr val="007AC2"/>
              </a:buClr>
              <a:buSzTx/>
              <a:buFontTx/>
              <a:buNone/>
              <a:tabLst/>
              <a:defRPr/>
            </a:pPr>
            <a:r>
              <a:rPr lang="en-US" noProof="0" dirty="0">
                <a:solidFill>
                  <a:srgbClr val="000000"/>
                </a:solidFill>
                <a:latin typeface="+mj-lt"/>
              </a:rPr>
              <a:t>The ex-spouse is 62 or older</a:t>
            </a:r>
          </a:p>
          <a:p>
            <a:pPr marL="0" marR="0" lvl="0" indent="0" algn="l" defTabSz="914400" rtl="0" eaLnBrk="1" fontAlgn="base" latinLnBrk="0" hangingPunct="1">
              <a:lnSpc>
                <a:spcPct val="100000"/>
              </a:lnSpc>
              <a:spcBef>
                <a:spcPts val="1800"/>
              </a:spcBef>
              <a:spcAft>
                <a:spcPct val="0"/>
              </a:spcAft>
              <a:buClr>
                <a:srgbClr val="007AC2"/>
              </a:buClr>
              <a:buSzTx/>
              <a:buFontTx/>
              <a:buNone/>
              <a:tabLst/>
              <a:defRPr/>
            </a:pPr>
            <a:r>
              <a:rPr kumimoji="0" lang="en-US" b="0" i="0" u="none" strike="noStrike" kern="1200" cap="none" spc="0" normalizeH="0" baseline="0" dirty="0">
                <a:ln>
                  <a:noFill/>
                </a:ln>
                <a:solidFill>
                  <a:srgbClr val="000000"/>
                </a:solidFill>
                <a:effectLst/>
                <a:uLnTx/>
                <a:uFillTx/>
                <a:latin typeface="+mj-lt"/>
                <a:ea typeface="+mn-ea"/>
                <a:cs typeface="+mn-cs"/>
              </a:rPr>
              <a:t>The benefit the ex-spouse would receive on their own record is</a:t>
            </a:r>
            <a:r>
              <a:rPr lang="en-US" dirty="0">
                <a:solidFill>
                  <a:srgbClr val="000000"/>
                </a:solidFill>
                <a:latin typeface="+mj-lt"/>
              </a:rPr>
              <a:t> less than the spousal benefit</a:t>
            </a:r>
            <a:endParaRPr kumimoji="0" lang="en-US" b="0" i="0" u="none" strike="noStrike" kern="1200" cap="none" spc="0" normalizeH="0" baseline="0" noProof="0" dirty="0">
              <a:ln>
                <a:noFill/>
              </a:ln>
              <a:solidFill>
                <a:srgbClr val="000000"/>
              </a:solidFill>
              <a:effectLst/>
              <a:uLnTx/>
              <a:uFillTx/>
              <a:latin typeface="+mj-lt"/>
              <a:ea typeface="+mn-ea"/>
              <a:cs typeface="+mn-cs"/>
            </a:endParaRPr>
          </a:p>
          <a:p>
            <a:pPr marL="0" marR="0" lvl="0" indent="0" algn="l" defTabSz="914400" rtl="0" eaLnBrk="1" fontAlgn="base" latinLnBrk="0" hangingPunct="1">
              <a:lnSpc>
                <a:spcPct val="100000"/>
              </a:lnSpc>
              <a:spcBef>
                <a:spcPts val="1800"/>
              </a:spcBef>
              <a:spcAft>
                <a:spcPct val="0"/>
              </a:spcAft>
              <a:buClr>
                <a:srgbClr val="007AC2"/>
              </a:buClr>
              <a:buSzTx/>
              <a:buFontTx/>
              <a:buNone/>
              <a:tabLst/>
              <a:defRPr/>
            </a:pPr>
            <a:endParaRPr kumimoji="0" lang="en-US" sz="2000" b="0" i="0" u="none" strike="noStrike" kern="1200" cap="none" spc="0" normalizeH="0" baseline="0" noProof="0" dirty="0">
              <a:ln>
                <a:noFill/>
              </a:ln>
              <a:solidFill>
                <a:srgbClr val="000000"/>
              </a:solidFill>
              <a:effectLst/>
              <a:uLnTx/>
              <a:uFillTx/>
              <a:latin typeface="Arial"/>
              <a:ea typeface="+mn-ea"/>
              <a:cs typeface="+mn-cs"/>
            </a:endParaRPr>
          </a:p>
        </p:txBody>
      </p:sp>
      <p:cxnSp>
        <p:nvCxnSpPr>
          <p:cNvPr id="41" name="Straight Connector 40"/>
          <p:cNvCxnSpPr>
            <a:cxnSpLocks/>
          </p:cNvCxnSpPr>
          <p:nvPr/>
        </p:nvCxnSpPr>
        <p:spPr>
          <a:xfrm>
            <a:off x="430212" y="2197105"/>
            <a:ext cx="5271341" cy="0"/>
          </a:xfrm>
          <a:prstGeom prst="line">
            <a:avLst/>
          </a:prstGeom>
          <a:ln>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20" name="Text Box 5"/>
          <p:cNvSpPr txBox="1">
            <a:spLocks noChangeArrowheads="1"/>
          </p:cNvSpPr>
          <p:nvPr/>
        </p:nvSpPr>
        <p:spPr bwMode="auto">
          <a:xfrm>
            <a:off x="948600" y="5315808"/>
            <a:ext cx="6177686"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tabLst>
                <a:tab pos="512763" algn="l"/>
              </a:tabLst>
              <a:defRPr sz="800">
                <a:latin typeface="Arial Narrow" panose="020B0606020202030204" pitchFamily="34" charset="0"/>
              </a:defRPr>
            </a:lvl1pPr>
            <a:lvl2pPr marL="571500">
              <a:tabLst>
                <a:tab pos="512763" algn="l"/>
              </a:tabLst>
            </a:lvl2pPr>
            <a:lvl3pPr>
              <a:tabLst>
                <a:tab pos="512763" algn="l"/>
              </a:tabLst>
            </a:lvl3pPr>
            <a:lvl4pPr>
              <a:tabLst>
                <a:tab pos="512763" algn="l"/>
              </a:tabLst>
            </a:lvl4pPr>
            <a:lvl5pPr>
              <a:tabLst>
                <a:tab pos="512763" algn="l"/>
              </a:tabLst>
            </a:lvl5pPr>
            <a:lvl6pPr fontAlgn="base">
              <a:spcBef>
                <a:spcPct val="0"/>
              </a:spcBef>
              <a:spcAft>
                <a:spcPct val="0"/>
              </a:spcAft>
              <a:tabLst>
                <a:tab pos="512763" algn="l"/>
              </a:tabLst>
            </a:lvl6pPr>
            <a:lvl7pPr fontAlgn="base">
              <a:spcBef>
                <a:spcPct val="0"/>
              </a:spcBef>
              <a:spcAft>
                <a:spcPct val="0"/>
              </a:spcAft>
              <a:tabLst>
                <a:tab pos="512763" algn="l"/>
              </a:tabLst>
            </a:lvl7pPr>
            <a:lvl8pPr fontAlgn="base">
              <a:spcBef>
                <a:spcPct val="0"/>
              </a:spcBef>
              <a:spcAft>
                <a:spcPct val="0"/>
              </a:spcAft>
              <a:tabLst>
                <a:tab pos="512763" algn="l"/>
              </a:tabLst>
            </a:lvl8pPr>
            <a:lvl9pPr fontAlgn="base">
              <a:spcBef>
                <a:spcPct val="0"/>
              </a:spcBef>
              <a:spcAft>
                <a:spcPct val="0"/>
              </a:spcAft>
              <a:tabLst>
                <a:tab pos="512763" algn="l"/>
              </a:tabLst>
            </a:lvl9pPr>
          </a:lstStyle>
          <a:p>
            <a:pPr lvl="0">
              <a:defRPr/>
            </a:pPr>
            <a:r>
              <a:rPr lang="en-US" dirty="0">
                <a:solidFill>
                  <a:schemeClr val="tx1">
                    <a:lumMod val="75000"/>
                    <a:lumOff val="25000"/>
                  </a:schemeClr>
                </a:solidFill>
                <a:latin typeface="Arial Narrow" panose="020B0604020202020204" pitchFamily="34" charset="0"/>
                <a:cs typeface="Arial Narrow" panose="020B0604020202020204" pitchFamily="34" charset="0"/>
              </a:rPr>
              <a:t>SOURCE | Social Security Administration, </a:t>
            </a:r>
            <a:r>
              <a:rPr lang="en-US" dirty="0">
                <a:solidFill>
                  <a:schemeClr val="tx1">
                    <a:lumMod val="75000"/>
                    <a:lumOff val="25000"/>
                  </a:schemeClr>
                </a:solidFill>
                <a:latin typeface="Arial Narrow" panose="020B0604020202020204" pitchFamily="34" charset="0"/>
                <a:cs typeface="Arial Narrow" panose="020B0604020202020204" pitchFamily="34" charset="0"/>
                <a:hlinkClick r:id="rId4"/>
              </a:rPr>
              <a:t>Benefits for Your Family</a:t>
            </a:r>
            <a:r>
              <a:rPr lang="en-US" dirty="0">
                <a:solidFill>
                  <a:schemeClr val="tx1">
                    <a:lumMod val="75000"/>
                    <a:lumOff val="25000"/>
                  </a:schemeClr>
                </a:solidFill>
                <a:latin typeface="Arial Narrow" panose="020B0604020202020204" pitchFamily="34" charset="0"/>
                <a:cs typeface="Arial Narrow" panose="020B0604020202020204" pitchFamily="34" charset="0"/>
              </a:rPr>
              <a:t>, undated.</a:t>
            </a:r>
            <a:endParaRPr lang="en-US" dirty="0">
              <a:solidFill>
                <a:srgbClr val="000000"/>
              </a:solidFill>
              <a:latin typeface="Arial Narrow" panose="020B0604020202020204" pitchFamily="34" charset="0"/>
              <a:cs typeface="Arial Narrow" panose="020B0604020202020204" pitchFamily="34" charset="0"/>
            </a:endParaRPr>
          </a:p>
        </p:txBody>
      </p:sp>
      <p:sp>
        <p:nvSpPr>
          <p:cNvPr id="5" name="Right Triangle 4">
            <a:extLst>
              <a:ext uri="{FF2B5EF4-FFF2-40B4-BE49-F238E27FC236}">
                <a16:creationId xmlns:a16="http://schemas.microsoft.com/office/drawing/2014/main" id="{E2764F34-B956-DB41-8BF4-CCF9528F044C}"/>
              </a:ext>
            </a:extLst>
          </p:cNvPr>
          <p:cNvSpPr/>
          <p:nvPr/>
        </p:nvSpPr>
        <p:spPr>
          <a:xfrm rot="10800000">
            <a:off x="8203962" y="-4"/>
            <a:ext cx="1956035" cy="2434763"/>
          </a:xfrm>
          <a:prstGeom prst="rtTriangle">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Text Placeholder 8"/>
          <p:cNvSpPr txBox="1">
            <a:spLocks/>
          </p:cNvSpPr>
          <p:nvPr/>
        </p:nvSpPr>
        <p:spPr>
          <a:xfrm>
            <a:off x="8553451" y="770807"/>
            <a:ext cx="1432298" cy="758551"/>
          </a:xfrm>
          <a:prstGeom prst="rect">
            <a:avLst/>
          </a:prstGeom>
        </p:spPr>
        <p:txBody>
          <a:bodyPr/>
          <a:lstStyle>
            <a:lvl1pPr marL="177799" indent="-177799" algn="l" rtl="0" eaLnBrk="1" fontAlgn="base" hangingPunct="1">
              <a:lnSpc>
                <a:spcPct val="100000"/>
              </a:lnSpc>
              <a:spcBef>
                <a:spcPct val="20000"/>
              </a:spcBef>
              <a:spcAft>
                <a:spcPct val="0"/>
              </a:spcAft>
              <a:buClr>
                <a:schemeClr val="accent1"/>
              </a:buClr>
              <a:buChar char="•"/>
              <a:defRPr sz="2000">
                <a:solidFill>
                  <a:schemeClr val="tx1"/>
                </a:solidFill>
                <a:latin typeface="+mn-lt"/>
                <a:ea typeface="+mn-ea"/>
                <a:cs typeface="+mn-cs"/>
              </a:defRPr>
            </a:lvl1pPr>
            <a:lvl2pPr marL="400046" indent="-204786" algn="l" rtl="0" eaLnBrk="1" fontAlgn="base" hangingPunct="1">
              <a:lnSpc>
                <a:spcPct val="100000"/>
              </a:lnSpc>
              <a:spcBef>
                <a:spcPct val="20000"/>
              </a:spcBef>
              <a:spcAft>
                <a:spcPct val="0"/>
              </a:spcAft>
              <a:buClr>
                <a:schemeClr val="accent1"/>
              </a:buClr>
              <a:buFont typeface="Arial" charset="0"/>
              <a:buChar char="–"/>
              <a:defRPr>
                <a:solidFill>
                  <a:schemeClr val="tx1"/>
                </a:solidFill>
                <a:latin typeface="+mn-lt"/>
              </a:defRPr>
            </a:lvl2pPr>
            <a:lvl3pPr marL="606419" indent="-171448" algn="l" rtl="0" eaLnBrk="1" fontAlgn="base" hangingPunct="1">
              <a:lnSpc>
                <a:spcPct val="100000"/>
              </a:lnSpc>
              <a:spcBef>
                <a:spcPct val="20000"/>
              </a:spcBef>
              <a:spcAft>
                <a:spcPct val="0"/>
              </a:spcAft>
              <a:buClr>
                <a:schemeClr val="accent1"/>
              </a:buClr>
              <a:buChar char="•"/>
              <a:defRPr sz="1600">
                <a:solidFill>
                  <a:schemeClr val="tx1"/>
                </a:solidFill>
                <a:latin typeface="+mn-lt"/>
              </a:defRPr>
            </a:lvl3pPr>
            <a:lvl4pPr marL="823905" indent="-207961" algn="l" rtl="0" eaLnBrk="1" fontAlgn="base" hangingPunct="1">
              <a:lnSpc>
                <a:spcPct val="100000"/>
              </a:lnSpc>
              <a:spcBef>
                <a:spcPct val="20000"/>
              </a:spcBef>
              <a:spcAft>
                <a:spcPct val="0"/>
              </a:spcAft>
              <a:buClr>
                <a:schemeClr val="accent1"/>
              </a:buClr>
              <a:buFont typeface="Arial" charset="0"/>
              <a:buChar char="–"/>
              <a:defRPr sz="1400">
                <a:solidFill>
                  <a:schemeClr val="tx1"/>
                </a:solidFill>
                <a:latin typeface="+mn-lt"/>
              </a:defRPr>
            </a:lvl4pPr>
            <a:lvl5pPr marL="1031864" indent="-190499" algn="l" rtl="0" eaLnBrk="1" fontAlgn="base" hangingPunct="1">
              <a:lnSpc>
                <a:spcPct val="100000"/>
              </a:lnSpc>
              <a:spcBef>
                <a:spcPct val="20000"/>
              </a:spcBef>
              <a:spcAft>
                <a:spcPct val="0"/>
              </a:spcAft>
              <a:buClr>
                <a:schemeClr val="accent1"/>
              </a:buClr>
              <a:buFont typeface="Arial" charset="0"/>
              <a:buChar char="»"/>
              <a:defRPr sz="1400">
                <a:solidFill>
                  <a:schemeClr val="tx1"/>
                </a:solidFill>
                <a:latin typeface="+mn-lt"/>
              </a:defRPr>
            </a:lvl5pPr>
            <a:lvl6pPr marL="1489060" indent="-190499" algn="l" rtl="0" eaLnBrk="1" fontAlgn="base" hangingPunct="1">
              <a:lnSpc>
                <a:spcPct val="95000"/>
              </a:lnSpc>
              <a:spcBef>
                <a:spcPct val="20000"/>
              </a:spcBef>
              <a:spcAft>
                <a:spcPct val="0"/>
              </a:spcAft>
              <a:buClr>
                <a:schemeClr val="accent1"/>
              </a:buClr>
              <a:buFont typeface="Arial" pitchFamily="34" charset="0"/>
              <a:buChar char="»"/>
              <a:defRPr sz="1400">
                <a:solidFill>
                  <a:schemeClr val="tx1"/>
                </a:solidFill>
                <a:latin typeface="+mn-lt"/>
              </a:defRPr>
            </a:lvl6pPr>
            <a:lvl7pPr marL="1946255" indent="-190499" algn="l" rtl="0" eaLnBrk="1" fontAlgn="base" hangingPunct="1">
              <a:lnSpc>
                <a:spcPct val="95000"/>
              </a:lnSpc>
              <a:spcBef>
                <a:spcPct val="20000"/>
              </a:spcBef>
              <a:spcAft>
                <a:spcPct val="0"/>
              </a:spcAft>
              <a:buClr>
                <a:schemeClr val="accent1"/>
              </a:buClr>
              <a:buFont typeface="Arial" pitchFamily="34" charset="0"/>
              <a:buChar char="»"/>
              <a:defRPr sz="1400">
                <a:solidFill>
                  <a:schemeClr val="tx1"/>
                </a:solidFill>
                <a:latin typeface="+mn-lt"/>
              </a:defRPr>
            </a:lvl7pPr>
            <a:lvl8pPr marL="2403451" indent="-190499" algn="l" rtl="0" eaLnBrk="1" fontAlgn="base" hangingPunct="1">
              <a:lnSpc>
                <a:spcPct val="95000"/>
              </a:lnSpc>
              <a:spcBef>
                <a:spcPct val="20000"/>
              </a:spcBef>
              <a:spcAft>
                <a:spcPct val="0"/>
              </a:spcAft>
              <a:buClr>
                <a:schemeClr val="accent1"/>
              </a:buClr>
              <a:buFont typeface="Arial" pitchFamily="34" charset="0"/>
              <a:buChar char="»"/>
              <a:defRPr sz="1400">
                <a:solidFill>
                  <a:schemeClr val="tx1"/>
                </a:solidFill>
                <a:latin typeface="+mn-lt"/>
              </a:defRPr>
            </a:lvl8pPr>
            <a:lvl9pPr marL="2860646" indent="-190499" algn="l" rtl="0" eaLnBrk="1" fontAlgn="base" hangingPunct="1">
              <a:lnSpc>
                <a:spcPct val="95000"/>
              </a:lnSpc>
              <a:spcBef>
                <a:spcPct val="20000"/>
              </a:spcBef>
              <a:spcAft>
                <a:spcPct val="0"/>
              </a:spcAft>
              <a:buClr>
                <a:schemeClr val="accent1"/>
              </a:buClr>
              <a:buFont typeface="Arial" pitchFamily="34" charset="0"/>
              <a:buChar char="»"/>
              <a:defRPr sz="1400">
                <a:solidFill>
                  <a:schemeClr val="tx1"/>
                </a:solidFill>
                <a:latin typeface="+mn-lt"/>
              </a:defRPr>
            </a:lvl9pPr>
          </a:lstStyle>
          <a:p>
            <a:pPr marL="0" marR="0" lvl="0" indent="0" algn="r" defTabSz="914400" rtl="0" eaLnBrk="1" fontAlgn="base" latinLnBrk="0" hangingPunct="1">
              <a:lnSpc>
                <a:spcPct val="90000"/>
              </a:lnSpc>
              <a:spcBef>
                <a:spcPts val="0"/>
              </a:spcBef>
              <a:spcAft>
                <a:spcPct val="0"/>
              </a:spcAft>
              <a:buClr>
                <a:srgbClr val="007AC2"/>
              </a:buClr>
              <a:buSzTx/>
              <a:buFontTx/>
              <a:buNone/>
              <a:tabLst/>
              <a:defRPr/>
            </a:pPr>
            <a:r>
              <a:rPr kumimoji="0" lang="en-US" sz="1200" b="0" i="0" u="none" strike="noStrike" kern="0" cap="none" spc="0" normalizeH="0" baseline="0" noProof="0" dirty="0">
                <a:ln>
                  <a:noFill/>
                </a:ln>
                <a:solidFill>
                  <a:schemeClr val="bg1"/>
                </a:solidFill>
                <a:effectLst/>
                <a:uLnTx/>
                <a:uFillTx/>
                <a:latin typeface="Rockwell" panose="02060603020205020403" pitchFamily="18" charset="0"/>
                <a:ea typeface="+mn-ea"/>
                <a:cs typeface="+mn-cs"/>
              </a:rPr>
              <a:t>Spousal </a:t>
            </a:r>
            <a:br>
              <a:rPr kumimoji="0" lang="en-US" sz="1200" b="0" i="0" u="none" strike="noStrike" kern="0" cap="none" spc="0" normalizeH="0" baseline="0" noProof="0" dirty="0">
                <a:ln>
                  <a:noFill/>
                </a:ln>
                <a:solidFill>
                  <a:schemeClr val="bg1"/>
                </a:solidFill>
                <a:effectLst/>
                <a:uLnTx/>
                <a:uFillTx/>
                <a:latin typeface="Rockwell" panose="02060603020205020403" pitchFamily="18" charset="0"/>
                <a:ea typeface="+mn-ea"/>
                <a:cs typeface="+mn-cs"/>
              </a:rPr>
            </a:br>
            <a:r>
              <a:rPr kumimoji="0" lang="en-US" sz="1200" b="0" i="0" u="none" strike="noStrike" kern="0" cap="none" spc="0" normalizeH="0" baseline="0" noProof="0" dirty="0">
                <a:ln>
                  <a:noFill/>
                </a:ln>
                <a:solidFill>
                  <a:schemeClr val="bg1"/>
                </a:solidFill>
                <a:effectLst/>
                <a:uLnTx/>
                <a:uFillTx/>
                <a:latin typeface="Rockwell" panose="02060603020205020403" pitchFamily="18" charset="0"/>
                <a:ea typeface="+mn-ea"/>
                <a:cs typeface="+mn-cs"/>
              </a:rPr>
              <a:t>Benefits</a:t>
            </a:r>
          </a:p>
        </p:txBody>
      </p:sp>
      <p:cxnSp>
        <p:nvCxnSpPr>
          <p:cNvPr id="7" name="Straight Connector 6">
            <a:extLst>
              <a:ext uri="{FF2B5EF4-FFF2-40B4-BE49-F238E27FC236}">
                <a16:creationId xmlns:a16="http://schemas.microsoft.com/office/drawing/2014/main" id="{CC36F11E-214A-104F-BA86-48941F1BEAF7}"/>
              </a:ext>
            </a:extLst>
          </p:cNvPr>
          <p:cNvCxnSpPr>
            <a:cxnSpLocks/>
          </p:cNvCxnSpPr>
          <p:nvPr/>
        </p:nvCxnSpPr>
        <p:spPr>
          <a:xfrm>
            <a:off x="8050138" y="0"/>
            <a:ext cx="2125408" cy="264065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pic>
        <p:nvPicPr>
          <p:cNvPr id="12" name="Picture 11" descr="A picture containing drawing&#10;&#10;Description automatically generated">
            <a:extLst>
              <a:ext uri="{FF2B5EF4-FFF2-40B4-BE49-F238E27FC236}">
                <a16:creationId xmlns:a16="http://schemas.microsoft.com/office/drawing/2014/main" id="{C1A68259-B196-B24E-9E94-519866086397}"/>
              </a:ext>
            </a:extLst>
          </p:cNvPr>
          <p:cNvPicPr>
            <a:picLocks noChangeAspect="1"/>
          </p:cNvPicPr>
          <p:nvPr/>
        </p:nvPicPr>
        <p:blipFill>
          <a:blip r:embed="rId5"/>
          <a:stretch>
            <a:fillRect/>
          </a:stretch>
        </p:blipFill>
        <p:spPr>
          <a:xfrm>
            <a:off x="8862692" y="352519"/>
            <a:ext cx="1209014" cy="357892"/>
          </a:xfrm>
          <a:prstGeom prst="rect">
            <a:avLst/>
          </a:prstGeom>
        </p:spPr>
      </p:pic>
      <p:cxnSp>
        <p:nvCxnSpPr>
          <p:cNvPr id="13" name="Straight Connector 12">
            <a:extLst>
              <a:ext uri="{FF2B5EF4-FFF2-40B4-BE49-F238E27FC236}">
                <a16:creationId xmlns:a16="http://schemas.microsoft.com/office/drawing/2014/main" id="{F5EA368E-4511-5F47-A51F-DD5FA605E1DA}"/>
              </a:ext>
            </a:extLst>
          </p:cNvPr>
          <p:cNvCxnSpPr>
            <a:cxnSpLocks/>
          </p:cNvCxnSpPr>
          <p:nvPr/>
        </p:nvCxnSpPr>
        <p:spPr>
          <a:xfrm>
            <a:off x="430212" y="3093785"/>
            <a:ext cx="5271341" cy="0"/>
          </a:xfrm>
          <a:prstGeom prst="line">
            <a:avLst/>
          </a:prstGeom>
          <a:ln>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F3E943C-72B2-CF49-9268-882E9325B940}"/>
              </a:ext>
            </a:extLst>
          </p:cNvPr>
          <p:cNvCxnSpPr>
            <a:cxnSpLocks/>
          </p:cNvCxnSpPr>
          <p:nvPr/>
        </p:nvCxnSpPr>
        <p:spPr>
          <a:xfrm>
            <a:off x="430212" y="3623356"/>
            <a:ext cx="5271341" cy="0"/>
          </a:xfrm>
          <a:prstGeom prst="line">
            <a:avLst/>
          </a:prstGeom>
          <a:ln>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92617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764D52-8EF2-4679-B552-C104896CD436}"/>
              </a:ext>
            </a:extLst>
          </p:cNvPr>
          <p:cNvSpPr>
            <a:spLocks noGrp="1"/>
          </p:cNvSpPr>
          <p:nvPr>
            <p:ph type="title"/>
          </p:nvPr>
        </p:nvSpPr>
        <p:spPr/>
        <p:txBody>
          <a:bodyPr/>
          <a:lstStyle/>
          <a:p>
            <a:r>
              <a:rPr lang="en-US" dirty="0"/>
              <a:t>Presented By</a:t>
            </a:r>
          </a:p>
        </p:txBody>
      </p:sp>
      <p:pic>
        <p:nvPicPr>
          <p:cNvPr id="7" name="Picture Placeholder 6" descr="A person wearing glasses and a tie&#10;&#10;Description automatically generated with medium confidence">
            <a:extLst>
              <a:ext uri="{FF2B5EF4-FFF2-40B4-BE49-F238E27FC236}">
                <a16:creationId xmlns:a16="http://schemas.microsoft.com/office/drawing/2014/main" id="{E5BFACCF-7F56-43FD-9A05-553CA3991C05}"/>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1" t="2781" r="11137" b="25448"/>
          <a:stretch/>
        </p:blipFill>
        <p:spPr>
          <a:xfrm>
            <a:off x="2233672" y="1432075"/>
            <a:ext cx="2185967" cy="2648351"/>
          </a:xfrm>
        </p:spPr>
      </p:pic>
      <p:sp>
        <p:nvSpPr>
          <p:cNvPr id="4" name="Text Placeholder 3">
            <a:extLst>
              <a:ext uri="{FF2B5EF4-FFF2-40B4-BE49-F238E27FC236}">
                <a16:creationId xmlns:a16="http://schemas.microsoft.com/office/drawing/2014/main" id="{6162AB6F-2BD7-4D87-B714-8EF08311C7C0}"/>
              </a:ext>
            </a:extLst>
          </p:cNvPr>
          <p:cNvSpPr>
            <a:spLocks noGrp="1"/>
          </p:cNvSpPr>
          <p:nvPr>
            <p:ph type="body" sz="quarter" idx="11"/>
          </p:nvPr>
        </p:nvSpPr>
        <p:spPr>
          <a:xfrm>
            <a:off x="4750536" y="1986699"/>
            <a:ext cx="4672870" cy="492818"/>
          </a:xfrm>
        </p:spPr>
        <p:txBody>
          <a:bodyPr/>
          <a:lstStyle/>
          <a:p>
            <a:r>
              <a:rPr lang="en-US" dirty="0"/>
              <a:t>Thomas E. Mitchell, CFP</a:t>
            </a:r>
            <a:r>
              <a:rPr lang="en-US" dirty="0">
                <a:solidFill>
                  <a:srgbClr val="333333"/>
                </a:solidFill>
                <a:latin typeface="Calibri" panose="020F0502020204030204" pitchFamily="34" charset="0"/>
                <a:ea typeface="Calibri" panose="020F0502020204030204" pitchFamily="34" charset="0"/>
              </a:rPr>
              <a:t>®</a:t>
            </a:r>
            <a:endParaRPr lang="en-US" dirty="0"/>
          </a:p>
        </p:txBody>
      </p:sp>
      <p:sp>
        <p:nvSpPr>
          <p:cNvPr id="5" name="Text Placeholder 4">
            <a:extLst>
              <a:ext uri="{FF2B5EF4-FFF2-40B4-BE49-F238E27FC236}">
                <a16:creationId xmlns:a16="http://schemas.microsoft.com/office/drawing/2014/main" id="{293AC0C4-9E18-4F15-9252-0F03C5FDAAC8}"/>
              </a:ext>
            </a:extLst>
          </p:cNvPr>
          <p:cNvSpPr>
            <a:spLocks noGrp="1"/>
          </p:cNvSpPr>
          <p:nvPr>
            <p:ph type="body" sz="quarter" idx="12"/>
          </p:nvPr>
        </p:nvSpPr>
        <p:spPr>
          <a:xfrm>
            <a:off x="4750536" y="2469991"/>
            <a:ext cx="4672870" cy="1101772"/>
          </a:xfrm>
        </p:spPr>
        <p:txBody>
          <a:bodyPr>
            <a:normAutofit/>
          </a:bodyPr>
          <a:lstStyle/>
          <a:p>
            <a:pPr marL="0" indent="0">
              <a:buNone/>
            </a:pPr>
            <a:r>
              <a:rPr lang="en-US" sz="1833" i="1" dirty="0"/>
              <a:t>Senior Vice President</a:t>
            </a:r>
          </a:p>
          <a:p>
            <a:pPr marL="0" indent="0">
              <a:buNone/>
            </a:pPr>
            <a:r>
              <a:rPr lang="en-US" sz="1833" dirty="0"/>
              <a:t>OneAZ Wealth Management</a:t>
            </a:r>
          </a:p>
          <a:p>
            <a:pPr marL="0" indent="0">
              <a:buNone/>
            </a:pPr>
            <a:r>
              <a:rPr lang="en-US" sz="1833" dirty="0"/>
              <a:t>TMitchell@OneAZcu.com</a:t>
            </a:r>
          </a:p>
        </p:txBody>
      </p:sp>
      <p:pic>
        <p:nvPicPr>
          <p:cNvPr id="3" name="Picture 2" descr="Icon&#10;&#10;Description automatically generated">
            <a:extLst>
              <a:ext uri="{FF2B5EF4-FFF2-40B4-BE49-F238E27FC236}">
                <a16:creationId xmlns:a16="http://schemas.microsoft.com/office/drawing/2014/main" id="{DB2AE26F-5EEB-29CF-8D9B-3E2B75F4826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15863" y="3589566"/>
            <a:ext cx="352770" cy="352770"/>
          </a:xfrm>
          <a:prstGeom prst="rect">
            <a:avLst/>
          </a:prstGeom>
        </p:spPr>
      </p:pic>
    </p:spTree>
    <p:extLst>
      <p:ext uri="{BB962C8B-B14F-4D97-AF65-F5344CB8AC3E}">
        <p14:creationId xmlns:p14="http://schemas.microsoft.com/office/powerpoint/2010/main" val="2944199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104912" y="0"/>
            <a:ext cx="5055088" cy="5715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Freeform 5"/>
          <p:cNvSpPr>
            <a:spLocks/>
          </p:cNvSpPr>
          <p:nvPr/>
        </p:nvSpPr>
        <p:spPr bwMode="auto">
          <a:xfrm flipH="1" flipV="1">
            <a:off x="3106017" y="-8220"/>
            <a:ext cx="4879202" cy="5741346"/>
          </a:xfrm>
          <a:custGeom>
            <a:avLst/>
            <a:gdLst>
              <a:gd name="T0" fmla="*/ 3752 w 3752"/>
              <a:gd name="T1" fmla="*/ 4345 h 4345"/>
              <a:gd name="T2" fmla="*/ 0 w 3752"/>
              <a:gd name="T3" fmla="*/ 4345 h 4345"/>
              <a:gd name="T4" fmla="*/ 1094 w 3752"/>
              <a:gd name="T5" fmla="*/ 0 h 4345"/>
              <a:gd name="T6" fmla="*/ 3752 w 3752"/>
              <a:gd name="T7" fmla="*/ 0 h 4345"/>
              <a:gd name="T8" fmla="*/ 3752 w 3752"/>
              <a:gd name="T9" fmla="*/ 4345 h 4345"/>
              <a:gd name="connsiteX0" fmla="*/ 7771 w 10000"/>
              <a:gd name="connsiteY0" fmla="*/ 10000 h 10000"/>
              <a:gd name="connsiteX1" fmla="*/ 0 w 10000"/>
              <a:gd name="connsiteY1" fmla="*/ 10000 h 10000"/>
              <a:gd name="connsiteX2" fmla="*/ 2916 w 10000"/>
              <a:gd name="connsiteY2" fmla="*/ 0 h 10000"/>
              <a:gd name="connsiteX3" fmla="*/ 10000 w 10000"/>
              <a:gd name="connsiteY3" fmla="*/ 0 h 10000"/>
              <a:gd name="connsiteX4" fmla="*/ 7771 w 10000"/>
              <a:gd name="connsiteY4" fmla="*/ 10000 h 10000"/>
              <a:gd name="connsiteX0" fmla="*/ 7771 w 8754"/>
              <a:gd name="connsiteY0" fmla="*/ 10000 h 10000"/>
              <a:gd name="connsiteX1" fmla="*/ 0 w 8754"/>
              <a:gd name="connsiteY1" fmla="*/ 10000 h 10000"/>
              <a:gd name="connsiteX2" fmla="*/ 2916 w 8754"/>
              <a:gd name="connsiteY2" fmla="*/ 0 h 10000"/>
              <a:gd name="connsiteX3" fmla="*/ 8754 w 8754"/>
              <a:gd name="connsiteY3" fmla="*/ 11 h 10000"/>
              <a:gd name="connsiteX4" fmla="*/ 7771 w 8754"/>
              <a:gd name="connsiteY4" fmla="*/ 1000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54" h="10000">
                <a:moveTo>
                  <a:pt x="7771" y="10000"/>
                </a:moveTo>
                <a:lnTo>
                  <a:pt x="0" y="10000"/>
                </a:lnTo>
                <a:lnTo>
                  <a:pt x="2916" y="0"/>
                </a:lnTo>
                <a:lnTo>
                  <a:pt x="8754" y="11"/>
                </a:lnTo>
                <a:lnTo>
                  <a:pt x="7771" y="10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sp>
        <p:nvSpPr>
          <p:cNvPr id="972854" name="Rectangle 54"/>
          <p:cNvSpPr>
            <a:spLocks noGrp="1" noChangeArrowheads="1"/>
          </p:cNvSpPr>
          <p:nvPr>
            <p:ph idx="1"/>
          </p:nvPr>
        </p:nvSpPr>
        <p:spPr>
          <a:xfrm>
            <a:off x="430212" y="923815"/>
            <a:ext cx="4669940" cy="4146555"/>
          </a:xfrm>
        </p:spPr>
        <p:txBody>
          <a:bodyPr/>
          <a:lstStyle/>
          <a:p>
            <a:pPr>
              <a:spcBef>
                <a:spcPts val="1800"/>
              </a:spcBef>
            </a:pPr>
            <a:r>
              <a:rPr lang="en-US" dirty="0"/>
              <a:t>Same spousal benefit calculations </a:t>
            </a:r>
            <a:br>
              <a:rPr lang="en-US" dirty="0"/>
            </a:br>
            <a:r>
              <a:rPr lang="en-US" dirty="0"/>
              <a:t>apply when determining benefits for </a:t>
            </a:r>
            <a:br>
              <a:rPr lang="en-US" dirty="0"/>
            </a:br>
            <a:r>
              <a:rPr lang="en-US" dirty="0"/>
              <a:t>an ex-spouse </a:t>
            </a:r>
          </a:p>
          <a:p>
            <a:pPr>
              <a:spcBef>
                <a:spcPts val="600"/>
              </a:spcBef>
            </a:pPr>
            <a:r>
              <a:rPr lang="en-US" sz="1400" i="1" dirty="0"/>
              <a:t>(Note: worker isn’t notified when an ex-spouse </a:t>
            </a:r>
            <a:br>
              <a:rPr lang="en-US" sz="1400" i="1" dirty="0"/>
            </a:br>
            <a:r>
              <a:rPr lang="en-US" sz="1400" i="1" dirty="0"/>
              <a:t>applies for benefits on their earnings record)</a:t>
            </a:r>
          </a:p>
          <a:p>
            <a:pPr>
              <a:spcBef>
                <a:spcPts val="3000"/>
              </a:spcBef>
            </a:pPr>
            <a:r>
              <a:rPr lang="en-US" b="1" kern="1200" dirty="0">
                <a:solidFill>
                  <a:schemeClr val="accent1"/>
                </a:solidFill>
                <a:latin typeface="+mj-lt"/>
              </a:rPr>
              <a:t>An ex-spouse can claim benefits </a:t>
            </a:r>
            <a:r>
              <a:rPr lang="en-US" dirty="0">
                <a:latin typeface="+mj-lt"/>
              </a:rPr>
              <a:t>if divorced more than 2 years, both worker and ex-spouse are 62+ (even if the worker hasn’t retired), and the benefit based on the ex-spouse’s work is less than the benefit he/she would receive based on the worker</a:t>
            </a:r>
            <a:endParaRPr lang="en-US" dirty="0"/>
          </a:p>
          <a:p>
            <a:pPr>
              <a:spcBef>
                <a:spcPts val="1800"/>
              </a:spcBef>
            </a:pPr>
            <a:endParaRPr lang="en-US" dirty="0"/>
          </a:p>
          <a:p>
            <a:pPr>
              <a:spcBef>
                <a:spcPts val="1800"/>
              </a:spcBef>
            </a:pPr>
            <a:endParaRPr lang="en-US" dirty="0"/>
          </a:p>
        </p:txBody>
      </p:sp>
      <p:sp>
        <p:nvSpPr>
          <p:cNvPr id="19" name="Text Box 5"/>
          <p:cNvSpPr txBox="1">
            <a:spLocks noChangeArrowheads="1"/>
          </p:cNvSpPr>
          <p:nvPr/>
        </p:nvSpPr>
        <p:spPr bwMode="auto">
          <a:xfrm>
            <a:off x="948600" y="5315808"/>
            <a:ext cx="7823844"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tabLst>
                <a:tab pos="512763" algn="l"/>
              </a:tabLst>
              <a:defRPr sz="800">
                <a:latin typeface="Arial Narrow" panose="020B0606020202030204" pitchFamily="34" charset="0"/>
              </a:defRPr>
            </a:lvl1pPr>
            <a:lvl2pPr marL="571500">
              <a:tabLst>
                <a:tab pos="512763" algn="l"/>
              </a:tabLst>
            </a:lvl2pPr>
            <a:lvl3pPr>
              <a:tabLst>
                <a:tab pos="512763" algn="l"/>
              </a:tabLst>
            </a:lvl3pPr>
            <a:lvl4pPr>
              <a:tabLst>
                <a:tab pos="512763" algn="l"/>
              </a:tabLst>
            </a:lvl4pPr>
            <a:lvl5pPr>
              <a:tabLst>
                <a:tab pos="512763" algn="l"/>
              </a:tabLst>
            </a:lvl5pPr>
            <a:lvl6pPr fontAlgn="base">
              <a:spcBef>
                <a:spcPct val="0"/>
              </a:spcBef>
              <a:spcAft>
                <a:spcPct val="0"/>
              </a:spcAft>
              <a:tabLst>
                <a:tab pos="512763" algn="l"/>
              </a:tabLst>
            </a:lvl6pPr>
            <a:lvl7pPr fontAlgn="base">
              <a:spcBef>
                <a:spcPct val="0"/>
              </a:spcBef>
              <a:spcAft>
                <a:spcPct val="0"/>
              </a:spcAft>
              <a:tabLst>
                <a:tab pos="512763" algn="l"/>
              </a:tabLst>
            </a:lvl7pPr>
            <a:lvl8pPr fontAlgn="base">
              <a:spcBef>
                <a:spcPct val="0"/>
              </a:spcBef>
              <a:spcAft>
                <a:spcPct val="0"/>
              </a:spcAft>
              <a:tabLst>
                <a:tab pos="512763" algn="l"/>
              </a:tabLst>
            </a:lvl8pPr>
            <a:lvl9pPr fontAlgn="base">
              <a:spcBef>
                <a:spcPct val="0"/>
              </a:spcBef>
              <a:spcAft>
                <a:spcPct val="0"/>
              </a:spcAft>
              <a:tabLst>
                <a:tab pos="512763" algn="l"/>
              </a:tabLst>
            </a:lvl9pPr>
          </a:lstStyle>
          <a:p>
            <a:pPr lvl="0">
              <a:defRPr/>
            </a:pPr>
            <a:r>
              <a:rPr lang="en-US" dirty="0">
                <a:solidFill>
                  <a:schemeClr val="tx1">
                    <a:lumMod val="75000"/>
                    <a:lumOff val="25000"/>
                  </a:schemeClr>
                </a:solidFill>
                <a:latin typeface="Arial Narrow" panose="020B0604020202020204" pitchFamily="34" charset="0"/>
                <a:cs typeface="Arial Narrow" panose="020B0604020202020204" pitchFamily="34" charset="0"/>
              </a:rPr>
              <a:t>SOURCE | Social Security Administration, </a:t>
            </a:r>
            <a:r>
              <a:rPr lang="en-US" dirty="0">
                <a:solidFill>
                  <a:schemeClr val="tx1">
                    <a:lumMod val="75000"/>
                    <a:lumOff val="25000"/>
                  </a:schemeClr>
                </a:solidFill>
                <a:latin typeface="Arial Narrow" panose="020B0604020202020204" pitchFamily="34" charset="0"/>
                <a:cs typeface="Arial Narrow" panose="020B0604020202020204" pitchFamily="34" charset="0"/>
                <a:hlinkClick r:id="rId3"/>
              </a:rPr>
              <a:t>Benefits for Your Family</a:t>
            </a:r>
            <a:r>
              <a:rPr lang="en-US" dirty="0">
                <a:solidFill>
                  <a:schemeClr val="tx1">
                    <a:lumMod val="75000"/>
                    <a:lumOff val="25000"/>
                  </a:schemeClr>
                </a:solidFill>
                <a:latin typeface="Arial Narrow" panose="020B0604020202020204" pitchFamily="34" charset="0"/>
                <a:cs typeface="Arial Narrow" panose="020B0604020202020204" pitchFamily="34" charset="0"/>
              </a:rPr>
              <a:t>, undated.</a:t>
            </a:r>
            <a:endParaRPr lang="en-US" dirty="0">
              <a:solidFill>
                <a:srgbClr val="000000"/>
              </a:solidFill>
              <a:latin typeface="Arial Narrow" panose="020B0604020202020204" pitchFamily="34" charset="0"/>
              <a:cs typeface="Arial Narrow" panose="020B0604020202020204" pitchFamily="34" charset="0"/>
            </a:endParaRPr>
          </a:p>
        </p:txBody>
      </p:sp>
      <p:sp>
        <p:nvSpPr>
          <p:cNvPr id="972853" name="Rectangle 53"/>
          <p:cNvSpPr>
            <a:spLocks noGrp="1" noChangeArrowheads="1"/>
          </p:cNvSpPr>
          <p:nvPr>
            <p:ph type="title"/>
          </p:nvPr>
        </p:nvSpPr>
        <p:spPr/>
        <p:txBody>
          <a:bodyPr/>
          <a:lstStyle/>
          <a:p>
            <a:r>
              <a:rPr lang="en-US" b="0" dirty="0"/>
              <a:t>Rules for Ex-Spouses</a:t>
            </a:r>
          </a:p>
        </p:txBody>
      </p:sp>
      <p:sp>
        <p:nvSpPr>
          <p:cNvPr id="17" name="Slide Number Placeholder 2"/>
          <p:cNvSpPr>
            <a:spLocks noGrp="1"/>
          </p:cNvSpPr>
          <p:nvPr>
            <p:ph type="sldNum" sz="quarter" idx="4"/>
          </p:nvPr>
        </p:nvSpPr>
        <p:spPr>
          <a:xfrm>
            <a:off x="404672" y="5343266"/>
            <a:ext cx="217488" cy="303212"/>
          </a:xfrm>
        </p:spPr>
        <p:txBody>
          <a:bodyPr/>
          <a:lstStyle>
            <a:lvl1pPr>
              <a:defRPr lang="en-US" sz="1050" smtClean="0"/>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B086DA8C-2EC5-4397-8842-B74E3AC9ED83}" type="slidenum">
              <a:rPr kumimoji="0" lang="en-US" sz="1050" b="1" i="0" u="none" strike="noStrike" kern="1200" cap="none" spc="0" normalizeH="0" baseline="0" noProof="0" smtClean="0">
                <a:ln>
                  <a:noFill/>
                </a:ln>
                <a:solidFill>
                  <a:srgbClr val="000000"/>
                </a:solidFill>
                <a:effectLst/>
                <a:uLnTx/>
                <a:uFillTx/>
                <a:latin typeface="Arial"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30</a:t>
            </a:fld>
            <a:endParaRPr kumimoji="0" lang="en-US" sz="1050" b="1" i="0" u="none" strike="noStrike" kern="1200" cap="none" spc="0" normalizeH="0" baseline="0" noProof="0" dirty="0">
              <a:ln>
                <a:noFill/>
              </a:ln>
              <a:solidFill>
                <a:srgbClr val="000000"/>
              </a:solidFill>
              <a:effectLst/>
              <a:uLnTx/>
              <a:uFillTx/>
              <a:latin typeface="Arial" charset="0"/>
              <a:ea typeface="+mn-ea"/>
              <a:cs typeface="+mn-cs"/>
            </a:endParaRPr>
          </a:p>
        </p:txBody>
      </p:sp>
      <p:cxnSp>
        <p:nvCxnSpPr>
          <p:cNvPr id="44" name="Straight Connector 43"/>
          <p:cNvCxnSpPr>
            <a:cxnSpLocks/>
          </p:cNvCxnSpPr>
          <p:nvPr/>
        </p:nvCxnSpPr>
        <p:spPr>
          <a:xfrm>
            <a:off x="455124" y="2622757"/>
            <a:ext cx="4624876" cy="0"/>
          </a:xfrm>
          <a:prstGeom prst="line">
            <a:avLst/>
          </a:prstGeom>
          <a:ln>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39" name="Text Box 69"/>
          <p:cNvSpPr txBox="1">
            <a:spLocks noChangeArrowheads="1"/>
          </p:cNvSpPr>
          <p:nvPr/>
        </p:nvSpPr>
        <p:spPr bwMode="auto">
          <a:xfrm>
            <a:off x="5327335" y="4252848"/>
            <a:ext cx="1459194" cy="41562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lvl="0" algn="ctr">
              <a:lnSpc>
                <a:spcPct val="90000"/>
              </a:lnSpc>
              <a:defRPr/>
            </a:pPr>
            <a:r>
              <a:rPr lang="en-US" sz="1167" dirty="0">
                <a:solidFill>
                  <a:srgbClr val="000000"/>
                </a:solidFill>
                <a:latin typeface="Arial"/>
              </a:rPr>
              <a:t>Worker </a:t>
            </a:r>
            <a:r>
              <a:rPr kumimoji="0" lang="en-US" sz="1167" b="0" i="0" u="none" strike="noStrike" kern="1200" cap="none" spc="0" normalizeH="0" baseline="0" noProof="0" dirty="0">
                <a:ln>
                  <a:noFill/>
                </a:ln>
                <a:solidFill>
                  <a:srgbClr val="000000"/>
                </a:solidFill>
                <a:effectLst/>
                <a:uLnTx/>
                <a:uFillTx/>
                <a:latin typeface="Arial"/>
                <a:ea typeface="+mn-ea"/>
                <a:cs typeface="+mn-cs"/>
              </a:rPr>
              <a:t>benefit</a:t>
            </a:r>
          </a:p>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1167" b="0" i="0" u="none" strike="noStrike" kern="1200" cap="none" spc="0" normalizeH="0" baseline="0" noProof="0" dirty="0">
                <a:ln>
                  <a:noFill/>
                </a:ln>
                <a:solidFill>
                  <a:srgbClr val="000000"/>
                </a:solidFill>
                <a:effectLst/>
                <a:uLnTx/>
                <a:uFillTx/>
                <a:latin typeface="Arial"/>
                <a:ea typeface="+mn-ea"/>
                <a:cs typeface="+mn-cs"/>
              </a:rPr>
              <a:t>$2,000</a:t>
            </a:r>
          </a:p>
        </p:txBody>
      </p:sp>
      <p:sp>
        <p:nvSpPr>
          <p:cNvPr id="40" name="Text Box 70"/>
          <p:cNvSpPr txBox="1">
            <a:spLocks noChangeArrowheads="1"/>
          </p:cNvSpPr>
          <p:nvPr/>
        </p:nvSpPr>
        <p:spPr bwMode="auto">
          <a:xfrm>
            <a:off x="7274933" y="4252848"/>
            <a:ext cx="1546804" cy="41562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lvl="0" algn="ctr">
              <a:lnSpc>
                <a:spcPct val="90000"/>
              </a:lnSpc>
              <a:defRPr/>
            </a:pPr>
            <a:r>
              <a:rPr lang="en-US" sz="1167" dirty="0">
                <a:solidFill>
                  <a:schemeClr val="bg1"/>
                </a:solidFill>
                <a:latin typeface="Arial"/>
              </a:rPr>
              <a:t>Ex-spouse </a:t>
            </a:r>
            <a:r>
              <a:rPr kumimoji="0" lang="en-US" sz="1167" b="0" i="0" u="none" strike="noStrike" kern="1200" cap="none" spc="0" normalizeH="0" baseline="0" noProof="0" dirty="0">
                <a:ln>
                  <a:noFill/>
                </a:ln>
                <a:solidFill>
                  <a:schemeClr val="bg1"/>
                </a:solidFill>
                <a:effectLst/>
                <a:uLnTx/>
                <a:uFillTx/>
                <a:latin typeface="Arial"/>
                <a:ea typeface="+mn-ea"/>
                <a:cs typeface="+mn-cs"/>
              </a:rPr>
              <a:t>benefit</a:t>
            </a:r>
          </a:p>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1167" b="0" i="0" u="none" strike="noStrike" kern="1200" cap="none" spc="0" normalizeH="0" baseline="0" noProof="0" dirty="0">
                <a:ln>
                  <a:noFill/>
                </a:ln>
                <a:solidFill>
                  <a:schemeClr val="bg1"/>
                </a:solidFill>
                <a:effectLst/>
                <a:uLnTx/>
                <a:uFillTx/>
                <a:latin typeface="Arial"/>
                <a:ea typeface="+mn-ea"/>
                <a:cs typeface="+mn-cs"/>
              </a:rPr>
              <a:t>$1,000</a:t>
            </a:r>
          </a:p>
        </p:txBody>
      </p:sp>
      <p:sp>
        <p:nvSpPr>
          <p:cNvPr id="38" name="Text Placeholder 8"/>
          <p:cNvSpPr txBox="1">
            <a:spLocks/>
          </p:cNvSpPr>
          <p:nvPr/>
        </p:nvSpPr>
        <p:spPr>
          <a:xfrm>
            <a:off x="8553451" y="837306"/>
            <a:ext cx="1432298" cy="758551"/>
          </a:xfrm>
          <a:prstGeom prst="rect">
            <a:avLst/>
          </a:prstGeom>
        </p:spPr>
        <p:txBody>
          <a:bodyPr/>
          <a:lstStyle>
            <a:lvl1pPr marL="177799" indent="-177799" algn="l" rtl="0" eaLnBrk="1" fontAlgn="base" hangingPunct="1">
              <a:lnSpc>
                <a:spcPct val="100000"/>
              </a:lnSpc>
              <a:spcBef>
                <a:spcPct val="20000"/>
              </a:spcBef>
              <a:spcAft>
                <a:spcPct val="0"/>
              </a:spcAft>
              <a:buClr>
                <a:schemeClr val="accent1"/>
              </a:buClr>
              <a:buChar char="•"/>
              <a:defRPr sz="2000">
                <a:solidFill>
                  <a:schemeClr val="tx1"/>
                </a:solidFill>
                <a:latin typeface="+mn-lt"/>
                <a:ea typeface="+mn-ea"/>
                <a:cs typeface="+mn-cs"/>
              </a:defRPr>
            </a:lvl1pPr>
            <a:lvl2pPr marL="400046" indent="-204786" algn="l" rtl="0" eaLnBrk="1" fontAlgn="base" hangingPunct="1">
              <a:lnSpc>
                <a:spcPct val="100000"/>
              </a:lnSpc>
              <a:spcBef>
                <a:spcPct val="20000"/>
              </a:spcBef>
              <a:spcAft>
                <a:spcPct val="0"/>
              </a:spcAft>
              <a:buClr>
                <a:schemeClr val="accent1"/>
              </a:buClr>
              <a:buFont typeface="Arial" charset="0"/>
              <a:buChar char="–"/>
              <a:defRPr>
                <a:solidFill>
                  <a:schemeClr val="tx1"/>
                </a:solidFill>
                <a:latin typeface="+mn-lt"/>
              </a:defRPr>
            </a:lvl2pPr>
            <a:lvl3pPr marL="606419" indent="-171448" algn="l" rtl="0" eaLnBrk="1" fontAlgn="base" hangingPunct="1">
              <a:lnSpc>
                <a:spcPct val="100000"/>
              </a:lnSpc>
              <a:spcBef>
                <a:spcPct val="20000"/>
              </a:spcBef>
              <a:spcAft>
                <a:spcPct val="0"/>
              </a:spcAft>
              <a:buClr>
                <a:schemeClr val="accent1"/>
              </a:buClr>
              <a:buChar char="•"/>
              <a:defRPr sz="1600">
                <a:solidFill>
                  <a:schemeClr val="tx1"/>
                </a:solidFill>
                <a:latin typeface="+mn-lt"/>
              </a:defRPr>
            </a:lvl3pPr>
            <a:lvl4pPr marL="823905" indent="-207961" algn="l" rtl="0" eaLnBrk="1" fontAlgn="base" hangingPunct="1">
              <a:lnSpc>
                <a:spcPct val="100000"/>
              </a:lnSpc>
              <a:spcBef>
                <a:spcPct val="20000"/>
              </a:spcBef>
              <a:spcAft>
                <a:spcPct val="0"/>
              </a:spcAft>
              <a:buClr>
                <a:schemeClr val="accent1"/>
              </a:buClr>
              <a:buFont typeface="Arial" charset="0"/>
              <a:buChar char="–"/>
              <a:defRPr sz="1400">
                <a:solidFill>
                  <a:schemeClr val="tx1"/>
                </a:solidFill>
                <a:latin typeface="+mn-lt"/>
              </a:defRPr>
            </a:lvl4pPr>
            <a:lvl5pPr marL="1031864" indent="-190499" algn="l" rtl="0" eaLnBrk="1" fontAlgn="base" hangingPunct="1">
              <a:lnSpc>
                <a:spcPct val="100000"/>
              </a:lnSpc>
              <a:spcBef>
                <a:spcPct val="20000"/>
              </a:spcBef>
              <a:spcAft>
                <a:spcPct val="0"/>
              </a:spcAft>
              <a:buClr>
                <a:schemeClr val="accent1"/>
              </a:buClr>
              <a:buFont typeface="Arial" charset="0"/>
              <a:buChar char="»"/>
              <a:defRPr sz="1400">
                <a:solidFill>
                  <a:schemeClr val="tx1"/>
                </a:solidFill>
                <a:latin typeface="+mn-lt"/>
              </a:defRPr>
            </a:lvl5pPr>
            <a:lvl6pPr marL="1489060" indent="-190499" algn="l" rtl="0" eaLnBrk="1" fontAlgn="base" hangingPunct="1">
              <a:lnSpc>
                <a:spcPct val="95000"/>
              </a:lnSpc>
              <a:spcBef>
                <a:spcPct val="20000"/>
              </a:spcBef>
              <a:spcAft>
                <a:spcPct val="0"/>
              </a:spcAft>
              <a:buClr>
                <a:schemeClr val="accent1"/>
              </a:buClr>
              <a:buFont typeface="Arial" pitchFamily="34" charset="0"/>
              <a:buChar char="»"/>
              <a:defRPr sz="1400">
                <a:solidFill>
                  <a:schemeClr val="tx1"/>
                </a:solidFill>
                <a:latin typeface="+mn-lt"/>
              </a:defRPr>
            </a:lvl6pPr>
            <a:lvl7pPr marL="1946255" indent="-190499" algn="l" rtl="0" eaLnBrk="1" fontAlgn="base" hangingPunct="1">
              <a:lnSpc>
                <a:spcPct val="95000"/>
              </a:lnSpc>
              <a:spcBef>
                <a:spcPct val="20000"/>
              </a:spcBef>
              <a:spcAft>
                <a:spcPct val="0"/>
              </a:spcAft>
              <a:buClr>
                <a:schemeClr val="accent1"/>
              </a:buClr>
              <a:buFont typeface="Arial" pitchFamily="34" charset="0"/>
              <a:buChar char="»"/>
              <a:defRPr sz="1400">
                <a:solidFill>
                  <a:schemeClr val="tx1"/>
                </a:solidFill>
                <a:latin typeface="+mn-lt"/>
              </a:defRPr>
            </a:lvl7pPr>
            <a:lvl8pPr marL="2403451" indent="-190499" algn="l" rtl="0" eaLnBrk="1" fontAlgn="base" hangingPunct="1">
              <a:lnSpc>
                <a:spcPct val="95000"/>
              </a:lnSpc>
              <a:spcBef>
                <a:spcPct val="20000"/>
              </a:spcBef>
              <a:spcAft>
                <a:spcPct val="0"/>
              </a:spcAft>
              <a:buClr>
                <a:schemeClr val="accent1"/>
              </a:buClr>
              <a:buFont typeface="Arial" pitchFamily="34" charset="0"/>
              <a:buChar char="»"/>
              <a:defRPr sz="1400">
                <a:solidFill>
                  <a:schemeClr val="tx1"/>
                </a:solidFill>
                <a:latin typeface="+mn-lt"/>
              </a:defRPr>
            </a:lvl8pPr>
            <a:lvl9pPr marL="2860646" indent="-190499" algn="l" rtl="0" eaLnBrk="1" fontAlgn="base" hangingPunct="1">
              <a:lnSpc>
                <a:spcPct val="95000"/>
              </a:lnSpc>
              <a:spcBef>
                <a:spcPct val="20000"/>
              </a:spcBef>
              <a:spcAft>
                <a:spcPct val="0"/>
              </a:spcAft>
              <a:buClr>
                <a:schemeClr val="accent1"/>
              </a:buClr>
              <a:buFont typeface="Arial" pitchFamily="34" charset="0"/>
              <a:buChar char="»"/>
              <a:defRPr sz="1400">
                <a:solidFill>
                  <a:schemeClr val="tx1"/>
                </a:solidFill>
                <a:latin typeface="+mn-lt"/>
              </a:defRPr>
            </a:lvl9pPr>
          </a:lstStyle>
          <a:p>
            <a:pPr marL="0" marR="0" lvl="0" indent="0" algn="r" defTabSz="914400" rtl="0" eaLnBrk="1" fontAlgn="base" latinLnBrk="0" hangingPunct="1">
              <a:lnSpc>
                <a:spcPct val="90000"/>
              </a:lnSpc>
              <a:spcBef>
                <a:spcPts val="0"/>
              </a:spcBef>
              <a:spcAft>
                <a:spcPct val="0"/>
              </a:spcAft>
              <a:buClr>
                <a:srgbClr val="007AC2"/>
              </a:buClr>
              <a:buSzTx/>
              <a:buFontTx/>
              <a:buNone/>
              <a:tabLst/>
              <a:defRPr/>
            </a:pPr>
            <a:r>
              <a:rPr kumimoji="0" lang="en-US" sz="1200" b="0" i="0" u="none" strike="noStrike" kern="0" cap="none" spc="0" normalizeH="0" baseline="0" noProof="0" dirty="0">
                <a:ln>
                  <a:noFill/>
                </a:ln>
                <a:solidFill>
                  <a:schemeClr val="bg1"/>
                </a:solidFill>
                <a:effectLst/>
                <a:uLnTx/>
                <a:uFillTx/>
                <a:latin typeface="Rockwell" panose="02060603020205020403" pitchFamily="18" charset="0"/>
                <a:ea typeface="+mn-ea"/>
                <a:cs typeface="+mn-cs"/>
              </a:rPr>
              <a:t>Spousal </a:t>
            </a:r>
            <a:br>
              <a:rPr kumimoji="0" lang="en-US" sz="1200" b="0" i="0" u="none" strike="noStrike" kern="0" cap="none" spc="0" normalizeH="0" baseline="0" noProof="0" dirty="0">
                <a:ln>
                  <a:noFill/>
                </a:ln>
                <a:solidFill>
                  <a:schemeClr val="bg1"/>
                </a:solidFill>
                <a:effectLst/>
                <a:uLnTx/>
                <a:uFillTx/>
                <a:latin typeface="Rockwell" panose="02060603020205020403" pitchFamily="18" charset="0"/>
                <a:ea typeface="+mn-ea"/>
                <a:cs typeface="+mn-cs"/>
              </a:rPr>
            </a:br>
            <a:r>
              <a:rPr kumimoji="0" lang="en-US" sz="1200" b="0" i="0" u="none" strike="noStrike" kern="0" cap="none" spc="0" normalizeH="0" baseline="0" noProof="0" dirty="0">
                <a:ln>
                  <a:noFill/>
                </a:ln>
                <a:solidFill>
                  <a:schemeClr val="bg1"/>
                </a:solidFill>
                <a:effectLst/>
                <a:uLnTx/>
                <a:uFillTx/>
                <a:latin typeface="Rockwell" panose="02060603020205020403" pitchFamily="18" charset="0"/>
                <a:ea typeface="+mn-ea"/>
                <a:cs typeface="+mn-cs"/>
              </a:rPr>
              <a:t>Benefits</a:t>
            </a:r>
          </a:p>
        </p:txBody>
      </p:sp>
      <p:pic>
        <p:nvPicPr>
          <p:cNvPr id="29" name="Picture 28">
            <a:extLst>
              <a:ext uri="{FF2B5EF4-FFF2-40B4-BE49-F238E27FC236}">
                <a16:creationId xmlns:a16="http://schemas.microsoft.com/office/drawing/2014/main" id="{3973FDAF-6899-1E48-88F5-AD2C64563FD1}"/>
              </a:ext>
            </a:extLst>
          </p:cNvPr>
          <p:cNvPicPr>
            <a:picLocks noChangeAspect="1"/>
          </p:cNvPicPr>
          <p:nvPr/>
        </p:nvPicPr>
        <p:blipFill>
          <a:blip r:embed="rId4"/>
          <a:stretch>
            <a:fillRect/>
          </a:stretch>
        </p:blipFill>
        <p:spPr>
          <a:xfrm>
            <a:off x="8633637" y="5332012"/>
            <a:ext cx="1207090" cy="162658"/>
          </a:xfrm>
          <a:prstGeom prst="rect">
            <a:avLst/>
          </a:prstGeom>
        </p:spPr>
      </p:pic>
      <p:pic>
        <p:nvPicPr>
          <p:cNvPr id="27" name="Picture 26" descr="A picture containing drawing&#10;&#10;Description automatically generated">
            <a:extLst>
              <a:ext uri="{FF2B5EF4-FFF2-40B4-BE49-F238E27FC236}">
                <a16:creationId xmlns:a16="http://schemas.microsoft.com/office/drawing/2014/main" id="{2ABFBDE5-896F-4142-84C4-ADCFACB1C533}"/>
              </a:ext>
            </a:extLst>
          </p:cNvPr>
          <p:cNvPicPr>
            <a:picLocks noChangeAspect="1"/>
          </p:cNvPicPr>
          <p:nvPr/>
        </p:nvPicPr>
        <p:blipFill>
          <a:blip r:embed="rId5"/>
          <a:stretch>
            <a:fillRect/>
          </a:stretch>
        </p:blipFill>
        <p:spPr>
          <a:xfrm>
            <a:off x="8862692" y="352519"/>
            <a:ext cx="1209014" cy="357892"/>
          </a:xfrm>
          <a:prstGeom prst="rect">
            <a:avLst/>
          </a:prstGeom>
        </p:spPr>
      </p:pic>
      <p:pic>
        <p:nvPicPr>
          <p:cNvPr id="11" name="Picture 10" descr="A picture containing clock&#10;&#10;Description automatically generated">
            <a:extLst>
              <a:ext uri="{FF2B5EF4-FFF2-40B4-BE49-F238E27FC236}">
                <a16:creationId xmlns:a16="http://schemas.microsoft.com/office/drawing/2014/main" id="{D8A81808-1893-124C-88D8-BBA1FA9DF78B}"/>
              </a:ext>
            </a:extLst>
          </p:cNvPr>
          <p:cNvPicPr>
            <a:picLocks noChangeAspect="1"/>
          </p:cNvPicPr>
          <p:nvPr/>
        </p:nvPicPr>
        <p:blipFill>
          <a:blip r:embed="rId6"/>
          <a:stretch>
            <a:fillRect/>
          </a:stretch>
        </p:blipFill>
        <p:spPr>
          <a:xfrm>
            <a:off x="5547249" y="1700522"/>
            <a:ext cx="1025405" cy="2526360"/>
          </a:xfrm>
          <a:prstGeom prst="rect">
            <a:avLst/>
          </a:prstGeom>
        </p:spPr>
      </p:pic>
      <p:pic>
        <p:nvPicPr>
          <p:cNvPr id="14" name="Picture 13" descr="A picture containing drawing&#10;&#10;Description automatically generated">
            <a:extLst>
              <a:ext uri="{FF2B5EF4-FFF2-40B4-BE49-F238E27FC236}">
                <a16:creationId xmlns:a16="http://schemas.microsoft.com/office/drawing/2014/main" id="{CFF96029-6711-0349-A5AA-E069DFB85C10}"/>
              </a:ext>
            </a:extLst>
          </p:cNvPr>
          <p:cNvPicPr>
            <a:picLocks noChangeAspect="1"/>
          </p:cNvPicPr>
          <p:nvPr/>
        </p:nvPicPr>
        <p:blipFill>
          <a:blip r:embed="rId7"/>
          <a:stretch>
            <a:fillRect/>
          </a:stretch>
        </p:blipFill>
        <p:spPr>
          <a:xfrm>
            <a:off x="7547547" y="1676772"/>
            <a:ext cx="1025405" cy="2526360"/>
          </a:xfrm>
          <a:prstGeom prst="rect">
            <a:avLst/>
          </a:prstGeom>
        </p:spPr>
      </p:pic>
    </p:spTree>
    <p:extLst>
      <p:ext uri="{BB962C8B-B14F-4D97-AF65-F5344CB8AC3E}">
        <p14:creationId xmlns:p14="http://schemas.microsoft.com/office/powerpoint/2010/main" val="2120815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72854">
                                            <p:txEl>
                                              <p:pRg st="0" end="0"/>
                                            </p:txEl>
                                          </p:spTgt>
                                        </p:tgtEl>
                                        <p:attrNameLst>
                                          <p:attrName>style.visibility</p:attrName>
                                        </p:attrNameLst>
                                      </p:cBhvr>
                                      <p:to>
                                        <p:strVal val="visible"/>
                                      </p:to>
                                    </p:set>
                                    <p:animEffect transition="in" filter="fade">
                                      <p:cBhvr>
                                        <p:cTn id="7" dur="750"/>
                                        <p:tgtEl>
                                          <p:spTgt spid="97285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972854">
                                            <p:txEl>
                                              <p:pRg st="1" end="1"/>
                                            </p:txEl>
                                          </p:spTgt>
                                        </p:tgtEl>
                                        <p:attrNameLst>
                                          <p:attrName>style.visibility</p:attrName>
                                        </p:attrNameLst>
                                      </p:cBhvr>
                                      <p:to>
                                        <p:strVal val="visible"/>
                                      </p:to>
                                    </p:set>
                                    <p:animEffect transition="in" filter="fade">
                                      <p:cBhvr>
                                        <p:cTn id="10" dur="750"/>
                                        <p:tgtEl>
                                          <p:spTgt spid="972854">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4"/>
                                        </p:tgtEl>
                                        <p:attrNameLst>
                                          <p:attrName>style.visibility</p:attrName>
                                        </p:attrNameLst>
                                      </p:cBhvr>
                                      <p:to>
                                        <p:strVal val="visible"/>
                                      </p:to>
                                    </p:set>
                                    <p:animEffect transition="in" filter="fade">
                                      <p:cBhvr>
                                        <p:cTn id="15" dur="500"/>
                                        <p:tgtEl>
                                          <p:spTgt spid="44"/>
                                        </p:tgtEl>
                                      </p:cBhvr>
                                    </p:animEffect>
                                  </p:childTnLst>
                                </p:cTn>
                              </p:par>
                            </p:childTnLst>
                          </p:cTn>
                        </p:par>
                        <p:par>
                          <p:cTn id="16" fill="hold">
                            <p:stCondLst>
                              <p:cond delay="500"/>
                            </p:stCondLst>
                            <p:childTnLst>
                              <p:par>
                                <p:cTn id="17" presetID="10" presetClass="entr" presetSubtype="0" fill="hold" nodeType="afterEffect">
                                  <p:stCondLst>
                                    <p:cond delay="0"/>
                                  </p:stCondLst>
                                  <p:childTnLst>
                                    <p:set>
                                      <p:cBhvr>
                                        <p:cTn id="18" dur="1" fill="hold">
                                          <p:stCondLst>
                                            <p:cond delay="0"/>
                                          </p:stCondLst>
                                        </p:cTn>
                                        <p:tgtEl>
                                          <p:spTgt spid="972854">
                                            <p:txEl>
                                              <p:pRg st="2" end="2"/>
                                            </p:txEl>
                                          </p:spTgt>
                                        </p:tgtEl>
                                        <p:attrNameLst>
                                          <p:attrName>style.visibility</p:attrName>
                                        </p:attrNameLst>
                                      </p:cBhvr>
                                      <p:to>
                                        <p:strVal val="visible"/>
                                      </p:to>
                                    </p:set>
                                    <p:animEffect transition="in" filter="fade">
                                      <p:cBhvr>
                                        <p:cTn id="19" dur="750"/>
                                        <p:tgtEl>
                                          <p:spTgt spid="972854">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39"/>
                                        </p:tgtEl>
                                        <p:attrNameLst>
                                          <p:attrName>style.visibility</p:attrName>
                                        </p:attrNameLst>
                                      </p:cBhvr>
                                      <p:to>
                                        <p:strVal val="visible"/>
                                      </p:to>
                                    </p:set>
                                    <p:animEffect transition="in" filter="dissolve">
                                      <p:cBhvr>
                                        <p:cTn id="24" dur="500"/>
                                        <p:tgtEl>
                                          <p:spTgt spid="39"/>
                                        </p:tgtEl>
                                      </p:cBhvr>
                                    </p:animEffect>
                                  </p:childTnLst>
                                </p:cTn>
                              </p:par>
                              <p:par>
                                <p:cTn id="25" presetID="9"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dissolve">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dissolve">
                                      <p:cBhvr>
                                        <p:cTn id="32" dur="500"/>
                                        <p:tgtEl>
                                          <p:spTgt spid="14"/>
                                        </p:tgtEl>
                                      </p:cBhvr>
                                    </p:animEffect>
                                  </p:childTnLst>
                                </p:cTn>
                              </p:par>
                              <p:par>
                                <p:cTn id="33" presetID="9" presetClass="entr" presetSubtype="0" fill="hold" grpId="0" nodeType="withEffect">
                                  <p:stCondLst>
                                    <p:cond delay="0"/>
                                  </p:stCondLst>
                                  <p:childTnLst>
                                    <p:set>
                                      <p:cBhvr>
                                        <p:cTn id="34" dur="1" fill="hold">
                                          <p:stCondLst>
                                            <p:cond delay="0"/>
                                          </p:stCondLst>
                                        </p:cTn>
                                        <p:tgtEl>
                                          <p:spTgt spid="40"/>
                                        </p:tgtEl>
                                        <p:attrNameLst>
                                          <p:attrName>style.visibility</p:attrName>
                                        </p:attrNameLst>
                                      </p:cBhvr>
                                      <p:to>
                                        <p:strVal val="visible"/>
                                      </p:to>
                                    </p:set>
                                    <p:animEffect transition="in" filter="dissolve">
                                      <p:cBhvr>
                                        <p:cTn id="35"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p:cNvSpPr/>
          <p:nvPr/>
        </p:nvSpPr>
        <p:spPr>
          <a:xfrm>
            <a:off x="5104912" y="0"/>
            <a:ext cx="5055088" cy="5715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9" name="Freeform 5"/>
          <p:cNvSpPr>
            <a:spLocks/>
          </p:cNvSpPr>
          <p:nvPr/>
        </p:nvSpPr>
        <p:spPr bwMode="auto">
          <a:xfrm flipH="1" flipV="1">
            <a:off x="3106017" y="-8220"/>
            <a:ext cx="4879202" cy="5741346"/>
          </a:xfrm>
          <a:custGeom>
            <a:avLst/>
            <a:gdLst>
              <a:gd name="T0" fmla="*/ 3752 w 3752"/>
              <a:gd name="T1" fmla="*/ 4345 h 4345"/>
              <a:gd name="T2" fmla="*/ 0 w 3752"/>
              <a:gd name="T3" fmla="*/ 4345 h 4345"/>
              <a:gd name="T4" fmla="*/ 1094 w 3752"/>
              <a:gd name="T5" fmla="*/ 0 h 4345"/>
              <a:gd name="T6" fmla="*/ 3752 w 3752"/>
              <a:gd name="T7" fmla="*/ 0 h 4345"/>
              <a:gd name="T8" fmla="*/ 3752 w 3752"/>
              <a:gd name="T9" fmla="*/ 4345 h 4345"/>
              <a:gd name="connsiteX0" fmla="*/ 7771 w 10000"/>
              <a:gd name="connsiteY0" fmla="*/ 10000 h 10000"/>
              <a:gd name="connsiteX1" fmla="*/ 0 w 10000"/>
              <a:gd name="connsiteY1" fmla="*/ 10000 h 10000"/>
              <a:gd name="connsiteX2" fmla="*/ 2916 w 10000"/>
              <a:gd name="connsiteY2" fmla="*/ 0 h 10000"/>
              <a:gd name="connsiteX3" fmla="*/ 10000 w 10000"/>
              <a:gd name="connsiteY3" fmla="*/ 0 h 10000"/>
              <a:gd name="connsiteX4" fmla="*/ 7771 w 10000"/>
              <a:gd name="connsiteY4" fmla="*/ 10000 h 10000"/>
              <a:gd name="connsiteX0" fmla="*/ 7771 w 8754"/>
              <a:gd name="connsiteY0" fmla="*/ 10000 h 10000"/>
              <a:gd name="connsiteX1" fmla="*/ 0 w 8754"/>
              <a:gd name="connsiteY1" fmla="*/ 10000 h 10000"/>
              <a:gd name="connsiteX2" fmla="*/ 2916 w 8754"/>
              <a:gd name="connsiteY2" fmla="*/ 0 h 10000"/>
              <a:gd name="connsiteX3" fmla="*/ 8754 w 8754"/>
              <a:gd name="connsiteY3" fmla="*/ 11 h 10000"/>
              <a:gd name="connsiteX4" fmla="*/ 7771 w 8754"/>
              <a:gd name="connsiteY4" fmla="*/ 1000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54" h="10000">
                <a:moveTo>
                  <a:pt x="7771" y="10000"/>
                </a:moveTo>
                <a:lnTo>
                  <a:pt x="0" y="10000"/>
                </a:lnTo>
                <a:lnTo>
                  <a:pt x="2916" y="0"/>
                </a:lnTo>
                <a:lnTo>
                  <a:pt x="8754" y="11"/>
                </a:lnTo>
                <a:lnTo>
                  <a:pt x="7771" y="10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sp>
        <p:nvSpPr>
          <p:cNvPr id="972854" name="Rectangle 54"/>
          <p:cNvSpPr>
            <a:spLocks noGrp="1" noChangeArrowheads="1"/>
          </p:cNvSpPr>
          <p:nvPr>
            <p:ph idx="1"/>
          </p:nvPr>
        </p:nvSpPr>
        <p:spPr>
          <a:xfrm>
            <a:off x="430211" y="936007"/>
            <a:ext cx="4665176" cy="4146555"/>
          </a:xfrm>
        </p:spPr>
        <p:txBody>
          <a:bodyPr/>
          <a:lstStyle/>
          <a:p>
            <a:r>
              <a:rPr lang="en-US" dirty="0"/>
              <a:t>To qualify, you must be </a:t>
            </a:r>
            <a:r>
              <a:rPr lang="en-US" kern="1200" dirty="0">
                <a:latin typeface="Arial" pitchFamily="34" charset="0"/>
              </a:rPr>
              <a:t>age </a:t>
            </a:r>
            <a:r>
              <a:rPr lang="en-US" b="1" kern="1200" dirty="0">
                <a:solidFill>
                  <a:schemeClr val="accent1"/>
                </a:solidFill>
                <a:latin typeface="+mj-lt"/>
              </a:rPr>
              <a:t>62 or older</a:t>
            </a:r>
            <a:r>
              <a:rPr lang="en-US" kern="1200" dirty="0">
                <a:latin typeface="Arial" pitchFamily="34" charset="0"/>
              </a:rPr>
              <a:t>, unmarried, your ex-spouse is eligible for Social Security retirement or disability benefits — and the benefit you would receive based on your ex-spouse’s work is more than you are entitled to receive based on your own work.</a:t>
            </a:r>
          </a:p>
          <a:p>
            <a:endParaRPr lang="en-US" kern="1200" dirty="0">
              <a:latin typeface="Arial" pitchFamily="34" charset="0"/>
            </a:endParaRPr>
          </a:p>
          <a:p>
            <a:r>
              <a:rPr lang="en-US" kern="1200" dirty="0">
                <a:latin typeface="Arial" pitchFamily="34" charset="0"/>
              </a:rPr>
              <a:t>Note that the </a:t>
            </a:r>
            <a:r>
              <a:rPr lang="en-US" b="1" kern="1200" dirty="0">
                <a:solidFill>
                  <a:schemeClr val="accent1"/>
                </a:solidFill>
                <a:latin typeface="+mj-lt"/>
              </a:rPr>
              <a:t>benefits do not include any delayed retirement credits </a:t>
            </a:r>
            <a:r>
              <a:rPr lang="en-US" kern="1200" dirty="0">
                <a:latin typeface="Arial" pitchFamily="34" charset="0"/>
              </a:rPr>
              <a:t>your ex-spouse may receive.</a:t>
            </a:r>
            <a:endParaRPr lang="en-US" dirty="0">
              <a:latin typeface="+mj-lt"/>
            </a:endParaRPr>
          </a:p>
          <a:p>
            <a:pPr>
              <a:spcBef>
                <a:spcPts val="1800"/>
              </a:spcBef>
            </a:pPr>
            <a:endParaRPr lang="en-US" dirty="0"/>
          </a:p>
          <a:p>
            <a:pPr>
              <a:spcBef>
                <a:spcPts val="1800"/>
              </a:spcBef>
            </a:pPr>
            <a:endParaRPr lang="en-US" dirty="0"/>
          </a:p>
        </p:txBody>
      </p:sp>
      <p:sp>
        <p:nvSpPr>
          <p:cNvPr id="19" name="Text Box 5"/>
          <p:cNvSpPr txBox="1">
            <a:spLocks noChangeArrowheads="1"/>
          </p:cNvSpPr>
          <p:nvPr/>
        </p:nvSpPr>
        <p:spPr bwMode="auto">
          <a:xfrm>
            <a:off x="948600" y="5315808"/>
            <a:ext cx="6439058"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tabLst>
                <a:tab pos="512763" algn="l"/>
              </a:tabLst>
              <a:defRPr sz="800">
                <a:latin typeface="Arial Narrow" panose="020B0606020202030204" pitchFamily="34" charset="0"/>
              </a:defRPr>
            </a:lvl1pPr>
            <a:lvl2pPr marL="571500">
              <a:tabLst>
                <a:tab pos="512763" algn="l"/>
              </a:tabLst>
            </a:lvl2pPr>
            <a:lvl3pPr>
              <a:tabLst>
                <a:tab pos="512763" algn="l"/>
              </a:tabLst>
            </a:lvl3pPr>
            <a:lvl4pPr>
              <a:tabLst>
                <a:tab pos="512763" algn="l"/>
              </a:tabLst>
            </a:lvl4pPr>
            <a:lvl5pPr>
              <a:tabLst>
                <a:tab pos="512763" algn="l"/>
              </a:tabLst>
            </a:lvl5pPr>
            <a:lvl6pPr fontAlgn="base">
              <a:spcBef>
                <a:spcPct val="0"/>
              </a:spcBef>
              <a:spcAft>
                <a:spcPct val="0"/>
              </a:spcAft>
              <a:tabLst>
                <a:tab pos="512763" algn="l"/>
              </a:tabLst>
            </a:lvl6pPr>
            <a:lvl7pPr fontAlgn="base">
              <a:spcBef>
                <a:spcPct val="0"/>
              </a:spcBef>
              <a:spcAft>
                <a:spcPct val="0"/>
              </a:spcAft>
              <a:tabLst>
                <a:tab pos="512763" algn="l"/>
              </a:tabLst>
            </a:lvl7pPr>
            <a:lvl8pPr fontAlgn="base">
              <a:spcBef>
                <a:spcPct val="0"/>
              </a:spcBef>
              <a:spcAft>
                <a:spcPct val="0"/>
              </a:spcAft>
              <a:tabLst>
                <a:tab pos="512763" algn="l"/>
              </a:tabLst>
            </a:lvl8pPr>
            <a:lvl9pPr fontAlgn="base">
              <a:spcBef>
                <a:spcPct val="0"/>
              </a:spcBef>
              <a:spcAft>
                <a:spcPct val="0"/>
              </a:spcAft>
              <a:tabLst>
                <a:tab pos="512763" algn="l"/>
              </a:tabLst>
            </a:lvl9pPr>
          </a:lstStyle>
          <a:p>
            <a:pPr lvl="0">
              <a:defRPr/>
            </a:pPr>
            <a:r>
              <a:rPr lang="en-US" dirty="0">
                <a:solidFill>
                  <a:schemeClr val="tx1">
                    <a:lumMod val="75000"/>
                    <a:lumOff val="25000"/>
                  </a:schemeClr>
                </a:solidFill>
                <a:latin typeface="Arial Narrow" panose="020B0604020202020204" pitchFamily="34" charset="0"/>
                <a:cs typeface="Arial Narrow" panose="020B0604020202020204" pitchFamily="34" charset="0"/>
              </a:rPr>
              <a:t>SOURCE | Social Security Administration, </a:t>
            </a:r>
            <a:r>
              <a:rPr lang="en-US" dirty="0">
                <a:solidFill>
                  <a:schemeClr val="tx1">
                    <a:lumMod val="75000"/>
                    <a:lumOff val="25000"/>
                  </a:schemeClr>
                </a:solidFill>
                <a:latin typeface="Arial Narrow" panose="020B0604020202020204" pitchFamily="34" charset="0"/>
                <a:cs typeface="Arial Narrow" panose="020B0604020202020204" pitchFamily="34" charset="0"/>
                <a:hlinkClick r:id="rId3"/>
              </a:rPr>
              <a:t>Benefits for Your Family</a:t>
            </a:r>
            <a:r>
              <a:rPr lang="en-US" dirty="0">
                <a:solidFill>
                  <a:schemeClr val="tx1">
                    <a:lumMod val="75000"/>
                    <a:lumOff val="25000"/>
                  </a:schemeClr>
                </a:solidFill>
                <a:latin typeface="Arial Narrow" panose="020B0604020202020204" pitchFamily="34" charset="0"/>
                <a:cs typeface="Arial Narrow" panose="020B0604020202020204" pitchFamily="34" charset="0"/>
              </a:rPr>
              <a:t>, undated.</a:t>
            </a:r>
            <a:endParaRPr lang="en-US" dirty="0">
              <a:solidFill>
                <a:srgbClr val="000000"/>
              </a:solidFill>
              <a:latin typeface="Arial Narrow" panose="020B0604020202020204" pitchFamily="34" charset="0"/>
              <a:cs typeface="Arial Narrow" panose="020B0604020202020204" pitchFamily="34" charset="0"/>
            </a:endParaRPr>
          </a:p>
        </p:txBody>
      </p:sp>
      <p:sp>
        <p:nvSpPr>
          <p:cNvPr id="972853" name="Rectangle 53"/>
          <p:cNvSpPr>
            <a:spLocks noGrp="1" noChangeArrowheads="1"/>
          </p:cNvSpPr>
          <p:nvPr>
            <p:ph type="title"/>
          </p:nvPr>
        </p:nvSpPr>
        <p:spPr/>
        <p:txBody>
          <a:bodyPr/>
          <a:lstStyle/>
          <a:p>
            <a:r>
              <a:rPr lang="en-US" b="0" dirty="0"/>
              <a:t>Rules for the Ex-Spouse of the Worker</a:t>
            </a:r>
          </a:p>
        </p:txBody>
      </p:sp>
      <p:sp>
        <p:nvSpPr>
          <p:cNvPr id="17" name="Slide Number Placeholder 2"/>
          <p:cNvSpPr>
            <a:spLocks noGrp="1"/>
          </p:cNvSpPr>
          <p:nvPr>
            <p:ph type="sldNum" sz="quarter" idx="4"/>
          </p:nvPr>
        </p:nvSpPr>
        <p:spPr>
          <a:xfrm>
            <a:off x="399564" y="5343266"/>
            <a:ext cx="217488" cy="303212"/>
          </a:xfrm>
        </p:spPr>
        <p:txBody>
          <a:bodyPr/>
          <a:lstStyle>
            <a:lvl1pPr>
              <a:defRPr lang="en-US" sz="1050" smtClean="0"/>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B086DA8C-2EC5-4397-8842-B74E3AC9ED83}" type="slidenum">
              <a:rPr kumimoji="0" lang="en-US" sz="1050" b="1" i="0" u="none" strike="noStrike" kern="1200" cap="none" spc="0" normalizeH="0" baseline="0" noProof="0" smtClean="0">
                <a:ln>
                  <a:noFill/>
                </a:ln>
                <a:solidFill>
                  <a:srgbClr val="000000"/>
                </a:solidFill>
                <a:effectLst/>
                <a:uLnTx/>
                <a:uFillTx/>
                <a:latin typeface="Arial"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31</a:t>
            </a:fld>
            <a:endParaRPr kumimoji="0" lang="en-US" sz="1050" b="1" i="0" u="none" strike="noStrike" kern="1200" cap="none" spc="0" normalizeH="0" baseline="0" noProof="0" dirty="0">
              <a:ln>
                <a:noFill/>
              </a:ln>
              <a:solidFill>
                <a:srgbClr val="000000"/>
              </a:solidFill>
              <a:effectLst/>
              <a:uLnTx/>
              <a:uFillTx/>
              <a:latin typeface="Arial" charset="0"/>
              <a:ea typeface="+mn-ea"/>
              <a:cs typeface="+mn-cs"/>
            </a:endParaRPr>
          </a:p>
        </p:txBody>
      </p:sp>
      <p:cxnSp>
        <p:nvCxnSpPr>
          <p:cNvPr id="26" name="Straight Connector 25"/>
          <p:cNvCxnSpPr>
            <a:cxnSpLocks/>
          </p:cNvCxnSpPr>
          <p:nvPr/>
        </p:nvCxnSpPr>
        <p:spPr>
          <a:xfrm>
            <a:off x="431800" y="3327696"/>
            <a:ext cx="4332289" cy="0"/>
          </a:xfrm>
          <a:prstGeom prst="line">
            <a:avLst/>
          </a:prstGeom>
          <a:ln>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04" name="Text Placeholder 8"/>
          <p:cNvSpPr txBox="1">
            <a:spLocks/>
          </p:cNvSpPr>
          <p:nvPr/>
        </p:nvSpPr>
        <p:spPr>
          <a:xfrm>
            <a:off x="8553451" y="840931"/>
            <a:ext cx="1432298" cy="758551"/>
          </a:xfrm>
          <a:prstGeom prst="rect">
            <a:avLst/>
          </a:prstGeom>
        </p:spPr>
        <p:txBody>
          <a:bodyPr/>
          <a:lstStyle>
            <a:lvl1pPr marL="177799" indent="-177799" algn="l" rtl="0" eaLnBrk="1" fontAlgn="base" hangingPunct="1">
              <a:lnSpc>
                <a:spcPct val="100000"/>
              </a:lnSpc>
              <a:spcBef>
                <a:spcPct val="20000"/>
              </a:spcBef>
              <a:spcAft>
                <a:spcPct val="0"/>
              </a:spcAft>
              <a:buClr>
                <a:schemeClr val="accent1"/>
              </a:buClr>
              <a:buChar char="•"/>
              <a:defRPr sz="2000">
                <a:solidFill>
                  <a:schemeClr val="tx1"/>
                </a:solidFill>
                <a:latin typeface="+mn-lt"/>
                <a:ea typeface="+mn-ea"/>
                <a:cs typeface="+mn-cs"/>
              </a:defRPr>
            </a:lvl1pPr>
            <a:lvl2pPr marL="400046" indent="-204786" algn="l" rtl="0" eaLnBrk="1" fontAlgn="base" hangingPunct="1">
              <a:lnSpc>
                <a:spcPct val="100000"/>
              </a:lnSpc>
              <a:spcBef>
                <a:spcPct val="20000"/>
              </a:spcBef>
              <a:spcAft>
                <a:spcPct val="0"/>
              </a:spcAft>
              <a:buClr>
                <a:schemeClr val="accent1"/>
              </a:buClr>
              <a:buFont typeface="Arial" charset="0"/>
              <a:buChar char="–"/>
              <a:defRPr>
                <a:solidFill>
                  <a:schemeClr val="tx1"/>
                </a:solidFill>
                <a:latin typeface="+mn-lt"/>
              </a:defRPr>
            </a:lvl2pPr>
            <a:lvl3pPr marL="606419" indent="-171448" algn="l" rtl="0" eaLnBrk="1" fontAlgn="base" hangingPunct="1">
              <a:lnSpc>
                <a:spcPct val="100000"/>
              </a:lnSpc>
              <a:spcBef>
                <a:spcPct val="20000"/>
              </a:spcBef>
              <a:spcAft>
                <a:spcPct val="0"/>
              </a:spcAft>
              <a:buClr>
                <a:schemeClr val="accent1"/>
              </a:buClr>
              <a:buChar char="•"/>
              <a:defRPr sz="1600">
                <a:solidFill>
                  <a:schemeClr val="tx1"/>
                </a:solidFill>
                <a:latin typeface="+mn-lt"/>
              </a:defRPr>
            </a:lvl3pPr>
            <a:lvl4pPr marL="823905" indent="-207961" algn="l" rtl="0" eaLnBrk="1" fontAlgn="base" hangingPunct="1">
              <a:lnSpc>
                <a:spcPct val="100000"/>
              </a:lnSpc>
              <a:spcBef>
                <a:spcPct val="20000"/>
              </a:spcBef>
              <a:spcAft>
                <a:spcPct val="0"/>
              </a:spcAft>
              <a:buClr>
                <a:schemeClr val="accent1"/>
              </a:buClr>
              <a:buFont typeface="Arial" charset="0"/>
              <a:buChar char="–"/>
              <a:defRPr sz="1400">
                <a:solidFill>
                  <a:schemeClr val="tx1"/>
                </a:solidFill>
                <a:latin typeface="+mn-lt"/>
              </a:defRPr>
            </a:lvl4pPr>
            <a:lvl5pPr marL="1031864" indent="-190499" algn="l" rtl="0" eaLnBrk="1" fontAlgn="base" hangingPunct="1">
              <a:lnSpc>
                <a:spcPct val="100000"/>
              </a:lnSpc>
              <a:spcBef>
                <a:spcPct val="20000"/>
              </a:spcBef>
              <a:spcAft>
                <a:spcPct val="0"/>
              </a:spcAft>
              <a:buClr>
                <a:schemeClr val="accent1"/>
              </a:buClr>
              <a:buFont typeface="Arial" charset="0"/>
              <a:buChar char="»"/>
              <a:defRPr sz="1400">
                <a:solidFill>
                  <a:schemeClr val="tx1"/>
                </a:solidFill>
                <a:latin typeface="+mn-lt"/>
              </a:defRPr>
            </a:lvl5pPr>
            <a:lvl6pPr marL="1489060" indent="-190499" algn="l" rtl="0" eaLnBrk="1" fontAlgn="base" hangingPunct="1">
              <a:lnSpc>
                <a:spcPct val="95000"/>
              </a:lnSpc>
              <a:spcBef>
                <a:spcPct val="20000"/>
              </a:spcBef>
              <a:spcAft>
                <a:spcPct val="0"/>
              </a:spcAft>
              <a:buClr>
                <a:schemeClr val="accent1"/>
              </a:buClr>
              <a:buFont typeface="Arial" pitchFamily="34" charset="0"/>
              <a:buChar char="»"/>
              <a:defRPr sz="1400">
                <a:solidFill>
                  <a:schemeClr val="tx1"/>
                </a:solidFill>
                <a:latin typeface="+mn-lt"/>
              </a:defRPr>
            </a:lvl6pPr>
            <a:lvl7pPr marL="1946255" indent="-190499" algn="l" rtl="0" eaLnBrk="1" fontAlgn="base" hangingPunct="1">
              <a:lnSpc>
                <a:spcPct val="95000"/>
              </a:lnSpc>
              <a:spcBef>
                <a:spcPct val="20000"/>
              </a:spcBef>
              <a:spcAft>
                <a:spcPct val="0"/>
              </a:spcAft>
              <a:buClr>
                <a:schemeClr val="accent1"/>
              </a:buClr>
              <a:buFont typeface="Arial" pitchFamily="34" charset="0"/>
              <a:buChar char="»"/>
              <a:defRPr sz="1400">
                <a:solidFill>
                  <a:schemeClr val="tx1"/>
                </a:solidFill>
                <a:latin typeface="+mn-lt"/>
              </a:defRPr>
            </a:lvl7pPr>
            <a:lvl8pPr marL="2403451" indent="-190499" algn="l" rtl="0" eaLnBrk="1" fontAlgn="base" hangingPunct="1">
              <a:lnSpc>
                <a:spcPct val="95000"/>
              </a:lnSpc>
              <a:spcBef>
                <a:spcPct val="20000"/>
              </a:spcBef>
              <a:spcAft>
                <a:spcPct val="0"/>
              </a:spcAft>
              <a:buClr>
                <a:schemeClr val="accent1"/>
              </a:buClr>
              <a:buFont typeface="Arial" pitchFamily="34" charset="0"/>
              <a:buChar char="»"/>
              <a:defRPr sz="1400">
                <a:solidFill>
                  <a:schemeClr val="tx1"/>
                </a:solidFill>
                <a:latin typeface="+mn-lt"/>
              </a:defRPr>
            </a:lvl8pPr>
            <a:lvl9pPr marL="2860646" indent="-190499" algn="l" rtl="0" eaLnBrk="1" fontAlgn="base" hangingPunct="1">
              <a:lnSpc>
                <a:spcPct val="95000"/>
              </a:lnSpc>
              <a:spcBef>
                <a:spcPct val="20000"/>
              </a:spcBef>
              <a:spcAft>
                <a:spcPct val="0"/>
              </a:spcAft>
              <a:buClr>
                <a:schemeClr val="accent1"/>
              </a:buClr>
              <a:buFont typeface="Arial" pitchFamily="34" charset="0"/>
              <a:buChar char="»"/>
              <a:defRPr sz="1400">
                <a:solidFill>
                  <a:schemeClr val="tx1"/>
                </a:solidFill>
                <a:latin typeface="+mn-lt"/>
              </a:defRPr>
            </a:lvl9pPr>
          </a:lstStyle>
          <a:p>
            <a:pPr marL="0" marR="0" lvl="0" indent="0" algn="r" defTabSz="914400" rtl="0" eaLnBrk="1" fontAlgn="base" latinLnBrk="0" hangingPunct="1">
              <a:lnSpc>
                <a:spcPct val="90000"/>
              </a:lnSpc>
              <a:spcBef>
                <a:spcPts val="0"/>
              </a:spcBef>
              <a:spcAft>
                <a:spcPct val="0"/>
              </a:spcAft>
              <a:buClr>
                <a:srgbClr val="007AC2"/>
              </a:buClr>
              <a:buSzTx/>
              <a:buFontTx/>
              <a:buNone/>
              <a:tabLst/>
              <a:defRPr/>
            </a:pPr>
            <a:r>
              <a:rPr kumimoji="0" lang="en-US" sz="1200" b="0" i="0" u="none" strike="noStrike" kern="0" cap="none" spc="0" normalizeH="0" baseline="0" noProof="0" dirty="0">
                <a:ln>
                  <a:noFill/>
                </a:ln>
                <a:solidFill>
                  <a:schemeClr val="bg1"/>
                </a:solidFill>
                <a:effectLst/>
                <a:uLnTx/>
                <a:uFillTx/>
                <a:latin typeface="Rockwell" panose="02060603020205020403" pitchFamily="18" charset="0"/>
                <a:ea typeface="+mn-ea"/>
                <a:cs typeface="+mn-cs"/>
              </a:rPr>
              <a:t>Spousal </a:t>
            </a:r>
            <a:br>
              <a:rPr kumimoji="0" lang="en-US" sz="1200" b="0" i="0" u="none" strike="noStrike" kern="0" cap="none" spc="0" normalizeH="0" baseline="0" noProof="0" dirty="0">
                <a:ln>
                  <a:noFill/>
                </a:ln>
                <a:solidFill>
                  <a:schemeClr val="bg1"/>
                </a:solidFill>
                <a:effectLst/>
                <a:uLnTx/>
                <a:uFillTx/>
                <a:latin typeface="Rockwell" panose="02060603020205020403" pitchFamily="18" charset="0"/>
                <a:ea typeface="+mn-ea"/>
                <a:cs typeface="+mn-cs"/>
              </a:rPr>
            </a:br>
            <a:r>
              <a:rPr kumimoji="0" lang="en-US" sz="1200" b="0" i="0" u="none" strike="noStrike" kern="0" cap="none" spc="0" normalizeH="0" baseline="0" noProof="0" dirty="0">
                <a:ln>
                  <a:noFill/>
                </a:ln>
                <a:solidFill>
                  <a:schemeClr val="bg1"/>
                </a:solidFill>
                <a:effectLst/>
                <a:uLnTx/>
                <a:uFillTx/>
                <a:latin typeface="Rockwell" panose="02060603020205020403" pitchFamily="18" charset="0"/>
                <a:ea typeface="+mn-ea"/>
                <a:cs typeface="+mn-cs"/>
              </a:rPr>
              <a:t>Benefits</a:t>
            </a:r>
          </a:p>
        </p:txBody>
      </p:sp>
      <p:pic>
        <p:nvPicPr>
          <p:cNvPr id="29" name="Picture 28">
            <a:extLst>
              <a:ext uri="{FF2B5EF4-FFF2-40B4-BE49-F238E27FC236}">
                <a16:creationId xmlns:a16="http://schemas.microsoft.com/office/drawing/2014/main" id="{7C7FADE1-0290-734E-93F0-A2863DB0B586}"/>
              </a:ext>
            </a:extLst>
          </p:cNvPr>
          <p:cNvPicPr>
            <a:picLocks noChangeAspect="1"/>
          </p:cNvPicPr>
          <p:nvPr/>
        </p:nvPicPr>
        <p:blipFill>
          <a:blip r:embed="rId4"/>
          <a:stretch>
            <a:fillRect/>
          </a:stretch>
        </p:blipFill>
        <p:spPr>
          <a:xfrm>
            <a:off x="8633637" y="5332012"/>
            <a:ext cx="1207090" cy="162658"/>
          </a:xfrm>
          <a:prstGeom prst="rect">
            <a:avLst/>
          </a:prstGeom>
        </p:spPr>
      </p:pic>
      <p:sp>
        <p:nvSpPr>
          <p:cNvPr id="28" name="Text Box 69">
            <a:extLst>
              <a:ext uri="{FF2B5EF4-FFF2-40B4-BE49-F238E27FC236}">
                <a16:creationId xmlns:a16="http://schemas.microsoft.com/office/drawing/2014/main" id="{B5321D60-8E6D-5F48-A421-517BDF1FA0A8}"/>
              </a:ext>
            </a:extLst>
          </p:cNvPr>
          <p:cNvSpPr txBox="1">
            <a:spLocks noChangeArrowheads="1"/>
          </p:cNvSpPr>
          <p:nvPr/>
        </p:nvSpPr>
        <p:spPr bwMode="auto">
          <a:xfrm>
            <a:off x="5327335" y="4252848"/>
            <a:ext cx="1459194" cy="41562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lvl="0" algn="ctr">
              <a:lnSpc>
                <a:spcPct val="90000"/>
              </a:lnSpc>
              <a:defRPr/>
            </a:pPr>
            <a:r>
              <a:rPr lang="en-US" sz="1167" dirty="0">
                <a:solidFill>
                  <a:srgbClr val="000000"/>
                </a:solidFill>
                <a:latin typeface="Arial"/>
              </a:rPr>
              <a:t>Worker </a:t>
            </a:r>
            <a:r>
              <a:rPr kumimoji="0" lang="en-US" sz="1167" b="0" i="0" u="none" strike="noStrike" kern="1200" cap="none" spc="0" normalizeH="0" baseline="0" noProof="0" dirty="0">
                <a:ln>
                  <a:noFill/>
                </a:ln>
                <a:solidFill>
                  <a:srgbClr val="000000"/>
                </a:solidFill>
                <a:effectLst/>
                <a:uLnTx/>
                <a:uFillTx/>
                <a:latin typeface="Arial"/>
                <a:ea typeface="+mn-ea"/>
                <a:cs typeface="+mn-cs"/>
              </a:rPr>
              <a:t>benefit</a:t>
            </a:r>
          </a:p>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1167" b="0" i="0" u="none" strike="noStrike" kern="1200" cap="none" spc="0" normalizeH="0" baseline="0" noProof="0" dirty="0">
                <a:ln>
                  <a:noFill/>
                </a:ln>
                <a:solidFill>
                  <a:srgbClr val="000000"/>
                </a:solidFill>
                <a:effectLst/>
                <a:uLnTx/>
                <a:uFillTx/>
                <a:latin typeface="Arial"/>
                <a:ea typeface="+mn-ea"/>
                <a:cs typeface="+mn-cs"/>
              </a:rPr>
              <a:t>$2,000</a:t>
            </a:r>
          </a:p>
        </p:txBody>
      </p:sp>
      <p:sp>
        <p:nvSpPr>
          <p:cNvPr id="30" name="Text Box 70">
            <a:extLst>
              <a:ext uri="{FF2B5EF4-FFF2-40B4-BE49-F238E27FC236}">
                <a16:creationId xmlns:a16="http://schemas.microsoft.com/office/drawing/2014/main" id="{C29FABD4-497B-3242-AF55-E3BEDC3C3731}"/>
              </a:ext>
            </a:extLst>
          </p:cNvPr>
          <p:cNvSpPr txBox="1">
            <a:spLocks noChangeArrowheads="1"/>
          </p:cNvSpPr>
          <p:nvPr/>
        </p:nvSpPr>
        <p:spPr bwMode="auto">
          <a:xfrm>
            <a:off x="7274933" y="4252848"/>
            <a:ext cx="1546804" cy="41562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lvl="0" algn="ctr">
              <a:lnSpc>
                <a:spcPct val="90000"/>
              </a:lnSpc>
              <a:defRPr/>
            </a:pPr>
            <a:r>
              <a:rPr lang="en-US" sz="1167" dirty="0">
                <a:solidFill>
                  <a:schemeClr val="bg1"/>
                </a:solidFill>
                <a:latin typeface="Arial"/>
              </a:rPr>
              <a:t>Ex-spouse </a:t>
            </a:r>
            <a:r>
              <a:rPr kumimoji="0" lang="en-US" sz="1167" b="0" i="0" u="none" strike="noStrike" kern="1200" cap="none" spc="0" normalizeH="0" baseline="0" noProof="0" dirty="0">
                <a:ln>
                  <a:noFill/>
                </a:ln>
                <a:solidFill>
                  <a:schemeClr val="bg1"/>
                </a:solidFill>
                <a:effectLst/>
                <a:uLnTx/>
                <a:uFillTx/>
                <a:latin typeface="Arial"/>
                <a:ea typeface="+mn-ea"/>
                <a:cs typeface="+mn-cs"/>
              </a:rPr>
              <a:t>benefit</a:t>
            </a:r>
          </a:p>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1167" b="0" i="0" u="none" strike="noStrike" kern="1200" cap="none" spc="0" normalizeH="0" baseline="0" noProof="0" dirty="0">
                <a:ln>
                  <a:noFill/>
                </a:ln>
                <a:solidFill>
                  <a:schemeClr val="bg1"/>
                </a:solidFill>
                <a:effectLst/>
                <a:uLnTx/>
                <a:uFillTx/>
                <a:latin typeface="Arial"/>
                <a:ea typeface="+mn-ea"/>
                <a:cs typeface="+mn-cs"/>
              </a:rPr>
              <a:t>$1,000</a:t>
            </a:r>
          </a:p>
        </p:txBody>
      </p:sp>
      <p:pic>
        <p:nvPicPr>
          <p:cNvPr id="32" name="Picture 31" descr="A picture containing drawing&#10;&#10;Description automatically generated">
            <a:extLst>
              <a:ext uri="{FF2B5EF4-FFF2-40B4-BE49-F238E27FC236}">
                <a16:creationId xmlns:a16="http://schemas.microsoft.com/office/drawing/2014/main" id="{BE882382-0BF9-6B45-950A-6AF97DC6D3B5}"/>
              </a:ext>
            </a:extLst>
          </p:cNvPr>
          <p:cNvPicPr>
            <a:picLocks noChangeAspect="1"/>
          </p:cNvPicPr>
          <p:nvPr/>
        </p:nvPicPr>
        <p:blipFill>
          <a:blip r:embed="rId5"/>
          <a:stretch>
            <a:fillRect/>
          </a:stretch>
        </p:blipFill>
        <p:spPr>
          <a:xfrm>
            <a:off x="7547547" y="1676772"/>
            <a:ext cx="1025405" cy="2526360"/>
          </a:xfrm>
          <a:prstGeom prst="rect">
            <a:avLst/>
          </a:prstGeom>
        </p:spPr>
      </p:pic>
      <p:pic>
        <p:nvPicPr>
          <p:cNvPr id="31" name="Picture 30" descr="A picture containing clock&#10;&#10;Description automatically generated">
            <a:extLst>
              <a:ext uri="{FF2B5EF4-FFF2-40B4-BE49-F238E27FC236}">
                <a16:creationId xmlns:a16="http://schemas.microsoft.com/office/drawing/2014/main" id="{7AF8E407-697F-D24D-9F0E-19C0BE28671C}"/>
              </a:ext>
            </a:extLst>
          </p:cNvPr>
          <p:cNvPicPr>
            <a:picLocks noChangeAspect="1"/>
          </p:cNvPicPr>
          <p:nvPr/>
        </p:nvPicPr>
        <p:blipFill>
          <a:blip r:embed="rId6"/>
          <a:stretch>
            <a:fillRect/>
          </a:stretch>
        </p:blipFill>
        <p:spPr>
          <a:xfrm>
            <a:off x="5547249" y="1698416"/>
            <a:ext cx="1025405" cy="2526360"/>
          </a:xfrm>
          <a:prstGeom prst="rect">
            <a:avLst/>
          </a:prstGeom>
        </p:spPr>
      </p:pic>
      <p:sp>
        <p:nvSpPr>
          <p:cNvPr id="90" name="Freeform 5"/>
          <p:cNvSpPr>
            <a:spLocks noEditPoints="1"/>
          </p:cNvSpPr>
          <p:nvPr/>
        </p:nvSpPr>
        <p:spPr bwMode="auto">
          <a:xfrm>
            <a:off x="7299629" y="3621548"/>
            <a:ext cx="1531633" cy="1534246"/>
          </a:xfrm>
          <a:custGeom>
            <a:avLst/>
            <a:gdLst>
              <a:gd name="T0" fmla="*/ 4286 w 4299"/>
              <a:gd name="T1" fmla="*/ 2148 h 4323"/>
              <a:gd name="T2" fmla="*/ 2073 w 4299"/>
              <a:gd name="T3" fmla="*/ 4284 h 4323"/>
              <a:gd name="T4" fmla="*/ 20 w 4299"/>
              <a:gd name="T5" fmla="*/ 2101 h 4323"/>
              <a:gd name="T6" fmla="*/ 2182 w 4299"/>
              <a:gd name="T7" fmla="*/ 15 h 4323"/>
              <a:gd name="T8" fmla="*/ 4286 w 4299"/>
              <a:gd name="T9" fmla="*/ 2148 h 4323"/>
              <a:gd name="T10" fmla="*/ 787 w 4299"/>
              <a:gd name="T11" fmla="*/ 1046 h 4323"/>
              <a:gd name="T12" fmla="*/ 949 w 4299"/>
              <a:gd name="T13" fmla="*/ 3441 h 4323"/>
              <a:gd name="T14" fmla="*/ 3223 w 4299"/>
              <a:gd name="T15" fmla="*/ 3538 h 4323"/>
              <a:gd name="T16" fmla="*/ 787 w 4299"/>
              <a:gd name="T17" fmla="*/ 1046 h 4323"/>
              <a:gd name="T18" fmla="*/ 1078 w 4299"/>
              <a:gd name="T19" fmla="*/ 760 h 4323"/>
              <a:gd name="T20" fmla="*/ 3507 w 4299"/>
              <a:gd name="T21" fmla="*/ 3277 h 4323"/>
              <a:gd name="T22" fmla="*/ 3371 w 4299"/>
              <a:gd name="T23" fmla="*/ 870 h 4323"/>
              <a:gd name="T24" fmla="*/ 1078 w 4299"/>
              <a:gd name="T25" fmla="*/ 760 h 4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99" h="4323">
                <a:moveTo>
                  <a:pt x="4286" y="2148"/>
                </a:moveTo>
                <a:cubicBezTo>
                  <a:pt x="4299" y="3298"/>
                  <a:pt x="3341" y="4323"/>
                  <a:pt x="2073" y="4284"/>
                </a:cubicBezTo>
                <a:cubicBezTo>
                  <a:pt x="977" y="4250"/>
                  <a:pt x="0" y="3323"/>
                  <a:pt x="20" y="2101"/>
                </a:cubicBezTo>
                <a:cubicBezTo>
                  <a:pt x="39" y="953"/>
                  <a:pt x="1001" y="0"/>
                  <a:pt x="2182" y="15"/>
                </a:cubicBezTo>
                <a:cubicBezTo>
                  <a:pt x="3385" y="30"/>
                  <a:pt x="4294" y="1018"/>
                  <a:pt x="4286" y="2148"/>
                </a:cubicBezTo>
                <a:close/>
                <a:moveTo>
                  <a:pt x="787" y="1046"/>
                </a:moveTo>
                <a:cubicBezTo>
                  <a:pt x="291" y="1577"/>
                  <a:pt x="155" y="2693"/>
                  <a:pt x="949" y="3441"/>
                </a:cubicBezTo>
                <a:cubicBezTo>
                  <a:pt x="1665" y="4114"/>
                  <a:pt x="2694" y="4009"/>
                  <a:pt x="3223" y="3538"/>
                </a:cubicBezTo>
                <a:cubicBezTo>
                  <a:pt x="3214" y="3526"/>
                  <a:pt x="906" y="1157"/>
                  <a:pt x="787" y="1046"/>
                </a:cubicBezTo>
                <a:close/>
                <a:moveTo>
                  <a:pt x="1078" y="760"/>
                </a:moveTo>
                <a:cubicBezTo>
                  <a:pt x="3507" y="3277"/>
                  <a:pt x="3507" y="3277"/>
                  <a:pt x="3507" y="3277"/>
                </a:cubicBezTo>
                <a:cubicBezTo>
                  <a:pt x="4063" y="2629"/>
                  <a:pt x="4094" y="1562"/>
                  <a:pt x="3371" y="870"/>
                </a:cubicBezTo>
                <a:cubicBezTo>
                  <a:pt x="2680" y="209"/>
                  <a:pt x="1655" y="271"/>
                  <a:pt x="1078" y="760"/>
                </a:cubicBezTo>
                <a:close/>
              </a:path>
            </a:pathLst>
          </a:custGeom>
          <a:solidFill>
            <a:srgbClr val="013A94">
              <a:alpha val="53000"/>
            </a:srgb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pic>
        <p:nvPicPr>
          <p:cNvPr id="33" name="Picture 32" descr="A picture containing drawing&#10;&#10;Description automatically generated">
            <a:extLst>
              <a:ext uri="{FF2B5EF4-FFF2-40B4-BE49-F238E27FC236}">
                <a16:creationId xmlns:a16="http://schemas.microsoft.com/office/drawing/2014/main" id="{3CE8BE9A-1FAD-FC49-A3E7-57DA0BEF8932}"/>
              </a:ext>
            </a:extLst>
          </p:cNvPr>
          <p:cNvPicPr>
            <a:picLocks noChangeAspect="1"/>
          </p:cNvPicPr>
          <p:nvPr/>
        </p:nvPicPr>
        <p:blipFill>
          <a:blip r:embed="rId7"/>
          <a:stretch>
            <a:fillRect/>
          </a:stretch>
        </p:blipFill>
        <p:spPr>
          <a:xfrm>
            <a:off x="8862692" y="352519"/>
            <a:ext cx="1209014" cy="357892"/>
          </a:xfrm>
          <a:prstGeom prst="rect">
            <a:avLst/>
          </a:prstGeom>
        </p:spPr>
      </p:pic>
    </p:spTree>
    <p:extLst>
      <p:ext uri="{BB962C8B-B14F-4D97-AF65-F5344CB8AC3E}">
        <p14:creationId xmlns:p14="http://schemas.microsoft.com/office/powerpoint/2010/main" val="1503694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72854">
                                            <p:txEl>
                                              <p:pRg st="0" end="0"/>
                                            </p:txEl>
                                          </p:spTgt>
                                        </p:tgtEl>
                                        <p:attrNameLst>
                                          <p:attrName>style.visibility</p:attrName>
                                        </p:attrNameLst>
                                      </p:cBhvr>
                                      <p:to>
                                        <p:strVal val="visible"/>
                                      </p:to>
                                    </p:set>
                                    <p:animEffect transition="in" filter="fade">
                                      <p:cBhvr>
                                        <p:cTn id="7" dur="1000"/>
                                        <p:tgtEl>
                                          <p:spTgt spid="972854">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972854">
                                            <p:txEl>
                                              <p:pRg st="2" end="2"/>
                                            </p:txEl>
                                          </p:spTgt>
                                        </p:tgtEl>
                                        <p:attrNameLst>
                                          <p:attrName>style.visibility</p:attrName>
                                        </p:attrNameLst>
                                      </p:cBhvr>
                                      <p:to>
                                        <p:strVal val="visible"/>
                                      </p:to>
                                    </p:set>
                                    <p:animEffect transition="in" filter="fade">
                                      <p:cBhvr>
                                        <p:cTn id="11" dur="1000"/>
                                        <p:tgtEl>
                                          <p:spTgt spid="972854">
                                            <p:txEl>
                                              <p:pRg st="2" end="2"/>
                                            </p:txEl>
                                          </p:spTgt>
                                        </p:tgtEl>
                                      </p:cBhvr>
                                    </p:animEffect>
                                  </p:childTnLst>
                                </p:cTn>
                              </p:par>
                              <p:par>
                                <p:cTn id="12" presetID="10" presetClass="entr" presetSubtype="0" fill="hold" nodeType="with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fade">
                                      <p:cBhvr>
                                        <p:cTn id="14" dur="1000"/>
                                        <p:tgtEl>
                                          <p:spTgt spid="26"/>
                                        </p:tgtEl>
                                      </p:cBhvr>
                                    </p:animEffec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nodeType="click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dissolve">
                                      <p:cBhvr>
                                        <p:cTn id="19" dur="500"/>
                                        <p:tgtEl>
                                          <p:spTgt spid="31"/>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dissolve">
                                      <p:cBhvr>
                                        <p:cTn id="22" dur="500"/>
                                        <p:tgtEl>
                                          <p:spTgt spid="28"/>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dissolve">
                                      <p:cBhvr>
                                        <p:cTn id="27" dur="500"/>
                                        <p:tgtEl>
                                          <p:spTgt spid="32"/>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90"/>
                                        </p:tgtEl>
                                        <p:attrNameLst>
                                          <p:attrName>style.visibility</p:attrName>
                                        </p:attrNameLst>
                                      </p:cBhvr>
                                      <p:to>
                                        <p:strVal val="visible"/>
                                      </p:to>
                                    </p:set>
                                    <p:animEffect transition="in" filter="dissolve">
                                      <p:cBhvr>
                                        <p:cTn id="30" dur="500"/>
                                        <p:tgtEl>
                                          <p:spTgt spid="90"/>
                                        </p:tgtEl>
                                      </p:cBhvr>
                                    </p:animEffect>
                                  </p:childTnLst>
                                </p:cTn>
                              </p:par>
                              <p:par>
                                <p:cTn id="31" presetID="9" presetClass="entr" presetSubtype="0" fill="hold" grpId="0" nodeType="with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dissolve">
                                      <p:cBhvr>
                                        <p:cTn id="33"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2854" grpId="0" uiExpand="1" build="p"/>
      <p:bldP spid="28" grpId="0"/>
      <p:bldP spid="30" grpId="0"/>
      <p:bldP spid="9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Rectangle 75"/>
          <p:cNvSpPr/>
          <p:nvPr/>
        </p:nvSpPr>
        <p:spPr>
          <a:xfrm>
            <a:off x="0" y="-21167"/>
            <a:ext cx="10160000" cy="5736167"/>
          </a:xfrm>
          <a:prstGeom prst="rect">
            <a:avLst/>
          </a:prstGeom>
          <a:solidFill>
            <a:schemeClr val="accent1"/>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pic>
        <p:nvPicPr>
          <p:cNvPr id="212" name="Picture 211"/>
          <p:cNvPicPr>
            <a:picLocks noChangeAspect="1"/>
          </p:cNvPicPr>
          <p:nvPr/>
        </p:nvPicPr>
        <p:blipFill rotWithShape="1">
          <a:blip r:embed="rId3" cstate="print">
            <a:extLst>
              <a:ext uri="{28A0092B-C50C-407E-A947-70E740481C1C}">
                <a14:useLocalDpi xmlns:a14="http://schemas.microsoft.com/office/drawing/2010/main"/>
              </a:ext>
            </a:extLst>
          </a:blip>
          <a:srcRect l="-17139"/>
          <a:stretch/>
        </p:blipFill>
        <p:spPr>
          <a:xfrm>
            <a:off x="5653314" y="0"/>
            <a:ext cx="4506686" cy="5715000"/>
          </a:xfrm>
          <a:prstGeom prst="rect">
            <a:avLst/>
          </a:prstGeom>
        </p:spPr>
      </p:pic>
      <p:grpSp>
        <p:nvGrpSpPr>
          <p:cNvPr id="23" name="Group 22"/>
          <p:cNvGrpSpPr/>
          <p:nvPr/>
        </p:nvGrpSpPr>
        <p:grpSpPr>
          <a:xfrm>
            <a:off x="206181" y="289316"/>
            <a:ext cx="967703" cy="967698"/>
            <a:chOff x="4992078" y="2010659"/>
            <a:chExt cx="509566" cy="509564"/>
          </a:xfrm>
          <a:solidFill>
            <a:srgbClr val="013A94"/>
          </a:solidFill>
        </p:grpSpPr>
        <p:grpSp>
          <p:nvGrpSpPr>
            <p:cNvPr id="24" name="Group 24"/>
            <p:cNvGrpSpPr>
              <a:grpSpLocks noChangeAspect="1"/>
            </p:cNvGrpSpPr>
            <p:nvPr/>
          </p:nvGrpSpPr>
          <p:grpSpPr bwMode="auto">
            <a:xfrm>
              <a:off x="5259393" y="2068517"/>
              <a:ext cx="174625" cy="201613"/>
              <a:chOff x="3313" y="1303"/>
              <a:chExt cx="110" cy="127"/>
            </a:xfrm>
            <a:grpFill/>
          </p:grpSpPr>
          <p:sp>
            <p:nvSpPr>
              <p:cNvPr id="30" name="Freeform 27"/>
              <p:cNvSpPr>
                <a:spLocks/>
              </p:cNvSpPr>
              <p:nvPr/>
            </p:nvSpPr>
            <p:spPr bwMode="auto">
              <a:xfrm>
                <a:off x="3336" y="1303"/>
                <a:ext cx="64" cy="83"/>
              </a:xfrm>
              <a:custGeom>
                <a:avLst/>
                <a:gdLst>
                  <a:gd name="T0" fmla="*/ 219 w 438"/>
                  <a:gd name="T1" fmla="*/ 0 h 574"/>
                  <a:gd name="T2" fmla="*/ 45 w 438"/>
                  <a:gd name="T3" fmla="*/ 88 h 574"/>
                  <a:gd name="T4" fmla="*/ 21 w 438"/>
                  <a:gd name="T5" fmla="*/ 176 h 574"/>
                  <a:gd name="T6" fmla="*/ 20 w 438"/>
                  <a:gd name="T7" fmla="*/ 251 h 574"/>
                  <a:gd name="T8" fmla="*/ 16 w 438"/>
                  <a:gd name="T9" fmla="*/ 253 h 574"/>
                  <a:gd name="T10" fmla="*/ 5 w 438"/>
                  <a:gd name="T11" fmla="*/ 268 h 574"/>
                  <a:gd name="T12" fmla="*/ 0 w 438"/>
                  <a:gd name="T13" fmla="*/ 306 h 574"/>
                  <a:gd name="T14" fmla="*/ 56 w 438"/>
                  <a:gd name="T15" fmla="*/ 430 h 574"/>
                  <a:gd name="T16" fmla="*/ 219 w 438"/>
                  <a:gd name="T17" fmla="*/ 574 h 574"/>
                  <a:gd name="T18" fmla="*/ 382 w 438"/>
                  <a:gd name="T19" fmla="*/ 430 h 574"/>
                  <a:gd name="T20" fmla="*/ 438 w 438"/>
                  <a:gd name="T21" fmla="*/ 306 h 574"/>
                  <a:gd name="T22" fmla="*/ 433 w 438"/>
                  <a:gd name="T23" fmla="*/ 268 h 574"/>
                  <a:gd name="T24" fmla="*/ 422 w 438"/>
                  <a:gd name="T25" fmla="*/ 253 h 574"/>
                  <a:gd name="T26" fmla="*/ 418 w 438"/>
                  <a:gd name="T27" fmla="*/ 251 h 574"/>
                  <a:gd name="T28" fmla="*/ 417 w 438"/>
                  <a:gd name="T29" fmla="*/ 176 h 574"/>
                  <a:gd name="T30" fmla="*/ 384 w 438"/>
                  <a:gd name="T31" fmla="*/ 102 h 574"/>
                  <a:gd name="T32" fmla="*/ 320 w 438"/>
                  <a:gd name="T33" fmla="*/ 22 h 574"/>
                  <a:gd name="T34" fmla="*/ 219 w 438"/>
                  <a:gd name="T35" fmla="*/ 0 h 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38" h="574">
                    <a:moveTo>
                      <a:pt x="219" y="0"/>
                    </a:moveTo>
                    <a:cubicBezTo>
                      <a:pt x="123" y="2"/>
                      <a:pt x="70" y="45"/>
                      <a:pt x="45" y="88"/>
                    </a:cubicBezTo>
                    <a:cubicBezTo>
                      <a:pt x="20" y="132"/>
                      <a:pt x="21" y="175"/>
                      <a:pt x="21" y="176"/>
                    </a:cubicBezTo>
                    <a:cubicBezTo>
                      <a:pt x="21" y="176"/>
                      <a:pt x="20" y="251"/>
                      <a:pt x="20" y="251"/>
                    </a:cubicBezTo>
                    <a:cubicBezTo>
                      <a:pt x="19" y="251"/>
                      <a:pt x="17" y="252"/>
                      <a:pt x="16" y="253"/>
                    </a:cubicBezTo>
                    <a:cubicBezTo>
                      <a:pt x="11" y="257"/>
                      <a:pt x="7" y="262"/>
                      <a:pt x="5" y="268"/>
                    </a:cubicBezTo>
                    <a:cubicBezTo>
                      <a:pt x="0" y="279"/>
                      <a:pt x="0" y="291"/>
                      <a:pt x="0" y="306"/>
                    </a:cubicBezTo>
                    <a:cubicBezTo>
                      <a:pt x="0" y="355"/>
                      <a:pt x="28" y="402"/>
                      <a:pt x="56" y="430"/>
                    </a:cubicBezTo>
                    <a:cubicBezTo>
                      <a:pt x="78" y="511"/>
                      <a:pt x="142" y="572"/>
                      <a:pt x="219" y="574"/>
                    </a:cubicBezTo>
                    <a:cubicBezTo>
                      <a:pt x="296" y="572"/>
                      <a:pt x="360" y="511"/>
                      <a:pt x="382" y="430"/>
                    </a:cubicBezTo>
                    <a:cubicBezTo>
                      <a:pt x="410" y="402"/>
                      <a:pt x="438" y="355"/>
                      <a:pt x="438" y="306"/>
                    </a:cubicBezTo>
                    <a:cubicBezTo>
                      <a:pt x="438" y="291"/>
                      <a:pt x="438" y="279"/>
                      <a:pt x="433" y="268"/>
                    </a:cubicBezTo>
                    <a:cubicBezTo>
                      <a:pt x="431" y="262"/>
                      <a:pt x="428" y="257"/>
                      <a:pt x="422" y="253"/>
                    </a:cubicBezTo>
                    <a:cubicBezTo>
                      <a:pt x="421" y="252"/>
                      <a:pt x="420" y="251"/>
                      <a:pt x="418" y="251"/>
                    </a:cubicBezTo>
                    <a:cubicBezTo>
                      <a:pt x="418" y="251"/>
                      <a:pt x="423" y="212"/>
                      <a:pt x="417" y="176"/>
                    </a:cubicBezTo>
                    <a:cubicBezTo>
                      <a:pt x="412" y="141"/>
                      <a:pt x="403" y="117"/>
                      <a:pt x="384" y="102"/>
                    </a:cubicBezTo>
                    <a:cubicBezTo>
                      <a:pt x="377" y="58"/>
                      <a:pt x="357" y="38"/>
                      <a:pt x="320" y="22"/>
                    </a:cubicBezTo>
                    <a:cubicBezTo>
                      <a:pt x="296" y="11"/>
                      <a:pt x="261" y="1"/>
                      <a:pt x="219"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1" name="Freeform 28"/>
              <p:cNvSpPr>
                <a:spLocks/>
              </p:cNvSpPr>
              <p:nvPr/>
            </p:nvSpPr>
            <p:spPr bwMode="auto">
              <a:xfrm>
                <a:off x="3313" y="1377"/>
                <a:ext cx="110" cy="53"/>
              </a:xfrm>
              <a:custGeom>
                <a:avLst/>
                <a:gdLst>
                  <a:gd name="T0" fmla="*/ 222 w 752"/>
                  <a:gd name="T1" fmla="*/ 0 h 366"/>
                  <a:gd name="T2" fmla="*/ 37 w 752"/>
                  <a:gd name="T3" fmla="*/ 82 h 366"/>
                  <a:gd name="T4" fmla="*/ 0 w 752"/>
                  <a:gd name="T5" fmla="*/ 113 h 366"/>
                  <a:gd name="T6" fmla="*/ 59 w 752"/>
                  <a:gd name="T7" fmla="*/ 196 h 366"/>
                  <a:gd name="T8" fmla="*/ 508 w 752"/>
                  <a:gd name="T9" fmla="*/ 315 h 366"/>
                  <a:gd name="T10" fmla="*/ 752 w 752"/>
                  <a:gd name="T11" fmla="*/ 113 h 366"/>
                  <a:gd name="T12" fmla="*/ 715 w 752"/>
                  <a:gd name="T13" fmla="*/ 82 h 366"/>
                  <a:gd name="T14" fmla="*/ 530 w 752"/>
                  <a:gd name="T15" fmla="*/ 0 h 366"/>
                  <a:gd name="T16" fmla="*/ 392 w 752"/>
                  <a:gd name="T17" fmla="*/ 88 h 366"/>
                  <a:gd name="T18" fmla="*/ 222 w 752"/>
                  <a:gd name="T19" fmla="*/ 0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52" h="366">
                    <a:moveTo>
                      <a:pt x="222" y="0"/>
                    </a:moveTo>
                    <a:cubicBezTo>
                      <a:pt x="211" y="4"/>
                      <a:pt x="75" y="57"/>
                      <a:pt x="37" y="82"/>
                    </a:cubicBezTo>
                    <a:cubicBezTo>
                      <a:pt x="23" y="92"/>
                      <a:pt x="11" y="102"/>
                      <a:pt x="0" y="113"/>
                    </a:cubicBezTo>
                    <a:cubicBezTo>
                      <a:pt x="16" y="143"/>
                      <a:pt x="36" y="171"/>
                      <a:pt x="59" y="196"/>
                    </a:cubicBezTo>
                    <a:cubicBezTo>
                      <a:pt x="167" y="320"/>
                      <a:pt x="352" y="366"/>
                      <a:pt x="508" y="315"/>
                    </a:cubicBezTo>
                    <a:cubicBezTo>
                      <a:pt x="613" y="284"/>
                      <a:pt x="700" y="208"/>
                      <a:pt x="752" y="113"/>
                    </a:cubicBezTo>
                    <a:cubicBezTo>
                      <a:pt x="742" y="102"/>
                      <a:pt x="729" y="92"/>
                      <a:pt x="715" y="82"/>
                    </a:cubicBezTo>
                    <a:cubicBezTo>
                      <a:pt x="678" y="57"/>
                      <a:pt x="543" y="5"/>
                      <a:pt x="530" y="0"/>
                    </a:cubicBezTo>
                    <a:cubicBezTo>
                      <a:pt x="499" y="47"/>
                      <a:pt x="449" y="82"/>
                      <a:pt x="392" y="88"/>
                    </a:cubicBezTo>
                    <a:cubicBezTo>
                      <a:pt x="324" y="95"/>
                      <a:pt x="259" y="55"/>
                      <a:pt x="222"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grpSp>
        <p:grpSp>
          <p:nvGrpSpPr>
            <p:cNvPr id="25" name="Group 24"/>
            <p:cNvGrpSpPr/>
            <p:nvPr/>
          </p:nvGrpSpPr>
          <p:grpSpPr>
            <a:xfrm>
              <a:off x="4992078" y="2010659"/>
              <a:ext cx="509566" cy="509564"/>
              <a:chOff x="6054725" y="676275"/>
              <a:chExt cx="1270000" cy="1270000"/>
            </a:xfrm>
            <a:grpFill/>
          </p:grpSpPr>
          <p:sp>
            <p:nvSpPr>
              <p:cNvPr id="26" name="Freeform 32"/>
              <p:cNvSpPr>
                <a:spLocks noEditPoints="1"/>
              </p:cNvSpPr>
              <p:nvPr/>
            </p:nvSpPr>
            <p:spPr bwMode="auto">
              <a:xfrm>
                <a:off x="6550025" y="676275"/>
                <a:ext cx="774700" cy="774700"/>
              </a:xfrm>
              <a:custGeom>
                <a:avLst/>
                <a:gdLst>
                  <a:gd name="T0" fmla="*/ 220 w 488"/>
                  <a:gd name="T1" fmla="*/ 2 h 488"/>
                  <a:gd name="T2" fmla="*/ 150 w 488"/>
                  <a:gd name="T3" fmla="*/ 20 h 488"/>
                  <a:gd name="T4" fmla="*/ 90 w 488"/>
                  <a:gd name="T5" fmla="*/ 56 h 488"/>
                  <a:gd name="T6" fmla="*/ 42 w 488"/>
                  <a:gd name="T7" fmla="*/ 108 h 488"/>
                  <a:gd name="T8" fmla="*/ 12 w 488"/>
                  <a:gd name="T9" fmla="*/ 172 h 488"/>
                  <a:gd name="T10" fmla="*/ 0 w 488"/>
                  <a:gd name="T11" fmla="*/ 244 h 488"/>
                  <a:gd name="T12" fmla="*/ 6 w 488"/>
                  <a:gd name="T13" fmla="*/ 292 h 488"/>
                  <a:gd name="T14" fmla="*/ 30 w 488"/>
                  <a:gd name="T15" fmla="*/ 360 h 488"/>
                  <a:gd name="T16" fmla="*/ 72 w 488"/>
                  <a:gd name="T17" fmla="*/ 416 h 488"/>
                  <a:gd name="T18" fmla="*/ 128 w 488"/>
                  <a:gd name="T19" fmla="*/ 458 h 488"/>
                  <a:gd name="T20" fmla="*/ 196 w 488"/>
                  <a:gd name="T21" fmla="*/ 482 h 488"/>
                  <a:gd name="T22" fmla="*/ 244 w 488"/>
                  <a:gd name="T23" fmla="*/ 488 h 488"/>
                  <a:gd name="T24" fmla="*/ 316 w 488"/>
                  <a:gd name="T25" fmla="*/ 476 h 488"/>
                  <a:gd name="T26" fmla="*/ 380 w 488"/>
                  <a:gd name="T27" fmla="*/ 446 h 488"/>
                  <a:gd name="T28" fmla="*/ 432 w 488"/>
                  <a:gd name="T29" fmla="*/ 398 h 488"/>
                  <a:gd name="T30" fmla="*/ 468 w 488"/>
                  <a:gd name="T31" fmla="*/ 338 h 488"/>
                  <a:gd name="T32" fmla="*/ 486 w 488"/>
                  <a:gd name="T33" fmla="*/ 268 h 488"/>
                  <a:gd name="T34" fmla="*/ 486 w 488"/>
                  <a:gd name="T35" fmla="*/ 220 h 488"/>
                  <a:gd name="T36" fmla="*/ 468 w 488"/>
                  <a:gd name="T37" fmla="*/ 150 h 488"/>
                  <a:gd name="T38" fmla="*/ 432 w 488"/>
                  <a:gd name="T39" fmla="*/ 90 h 488"/>
                  <a:gd name="T40" fmla="*/ 380 w 488"/>
                  <a:gd name="T41" fmla="*/ 42 h 488"/>
                  <a:gd name="T42" fmla="*/ 316 w 488"/>
                  <a:gd name="T43" fmla="*/ 12 h 488"/>
                  <a:gd name="T44" fmla="*/ 244 w 488"/>
                  <a:gd name="T45" fmla="*/ 0 h 488"/>
                  <a:gd name="T46" fmla="*/ 244 w 488"/>
                  <a:gd name="T47" fmla="*/ 426 h 488"/>
                  <a:gd name="T48" fmla="*/ 190 w 488"/>
                  <a:gd name="T49" fmla="*/ 418 h 488"/>
                  <a:gd name="T50" fmla="*/ 142 w 488"/>
                  <a:gd name="T51" fmla="*/ 394 h 488"/>
                  <a:gd name="T52" fmla="*/ 102 w 488"/>
                  <a:gd name="T53" fmla="*/ 358 h 488"/>
                  <a:gd name="T54" fmla="*/ 76 w 488"/>
                  <a:gd name="T55" fmla="*/ 314 h 488"/>
                  <a:gd name="T56" fmla="*/ 62 w 488"/>
                  <a:gd name="T57" fmla="*/ 262 h 488"/>
                  <a:gd name="T58" fmla="*/ 62 w 488"/>
                  <a:gd name="T59" fmla="*/ 224 h 488"/>
                  <a:gd name="T60" fmla="*/ 76 w 488"/>
                  <a:gd name="T61" fmla="*/ 172 h 488"/>
                  <a:gd name="T62" fmla="*/ 102 w 488"/>
                  <a:gd name="T63" fmla="*/ 126 h 488"/>
                  <a:gd name="T64" fmla="*/ 142 w 488"/>
                  <a:gd name="T65" fmla="*/ 90 h 488"/>
                  <a:gd name="T66" fmla="*/ 190 w 488"/>
                  <a:gd name="T67" fmla="*/ 68 h 488"/>
                  <a:gd name="T68" fmla="*/ 244 w 488"/>
                  <a:gd name="T69" fmla="*/ 60 h 488"/>
                  <a:gd name="T70" fmla="*/ 282 w 488"/>
                  <a:gd name="T71" fmla="*/ 64 h 488"/>
                  <a:gd name="T72" fmla="*/ 332 w 488"/>
                  <a:gd name="T73" fmla="*/ 82 h 488"/>
                  <a:gd name="T74" fmla="*/ 374 w 488"/>
                  <a:gd name="T75" fmla="*/ 112 h 488"/>
                  <a:gd name="T76" fmla="*/ 406 w 488"/>
                  <a:gd name="T77" fmla="*/ 156 h 488"/>
                  <a:gd name="T78" fmla="*/ 424 w 488"/>
                  <a:gd name="T79" fmla="*/ 206 h 488"/>
                  <a:gd name="T80" fmla="*/ 428 w 488"/>
                  <a:gd name="T81" fmla="*/ 242 h 488"/>
                  <a:gd name="T82" fmla="*/ 420 w 488"/>
                  <a:gd name="T83" fmla="*/ 296 h 488"/>
                  <a:gd name="T84" fmla="*/ 396 w 488"/>
                  <a:gd name="T85" fmla="*/ 344 h 488"/>
                  <a:gd name="T86" fmla="*/ 360 w 488"/>
                  <a:gd name="T87" fmla="*/ 384 h 488"/>
                  <a:gd name="T88" fmla="*/ 316 w 488"/>
                  <a:gd name="T89" fmla="*/ 412 h 488"/>
                  <a:gd name="T90" fmla="*/ 262 w 488"/>
                  <a:gd name="T91" fmla="*/ 424 h 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88" h="488">
                    <a:moveTo>
                      <a:pt x="244" y="0"/>
                    </a:moveTo>
                    <a:lnTo>
                      <a:pt x="244" y="0"/>
                    </a:lnTo>
                    <a:lnTo>
                      <a:pt x="220" y="2"/>
                    </a:lnTo>
                    <a:lnTo>
                      <a:pt x="196" y="6"/>
                    </a:lnTo>
                    <a:lnTo>
                      <a:pt x="172" y="12"/>
                    </a:lnTo>
                    <a:lnTo>
                      <a:pt x="150" y="20"/>
                    </a:lnTo>
                    <a:lnTo>
                      <a:pt x="128" y="30"/>
                    </a:lnTo>
                    <a:lnTo>
                      <a:pt x="108" y="42"/>
                    </a:lnTo>
                    <a:lnTo>
                      <a:pt x="90" y="56"/>
                    </a:lnTo>
                    <a:lnTo>
                      <a:pt x="72" y="72"/>
                    </a:lnTo>
                    <a:lnTo>
                      <a:pt x="56" y="90"/>
                    </a:lnTo>
                    <a:lnTo>
                      <a:pt x="42" y="108"/>
                    </a:lnTo>
                    <a:lnTo>
                      <a:pt x="30" y="128"/>
                    </a:lnTo>
                    <a:lnTo>
                      <a:pt x="20" y="150"/>
                    </a:lnTo>
                    <a:lnTo>
                      <a:pt x="12" y="172"/>
                    </a:lnTo>
                    <a:lnTo>
                      <a:pt x="6" y="194"/>
                    </a:lnTo>
                    <a:lnTo>
                      <a:pt x="2" y="220"/>
                    </a:lnTo>
                    <a:lnTo>
                      <a:pt x="0" y="244"/>
                    </a:lnTo>
                    <a:lnTo>
                      <a:pt x="0" y="244"/>
                    </a:lnTo>
                    <a:lnTo>
                      <a:pt x="2" y="268"/>
                    </a:lnTo>
                    <a:lnTo>
                      <a:pt x="6" y="292"/>
                    </a:lnTo>
                    <a:lnTo>
                      <a:pt x="12" y="316"/>
                    </a:lnTo>
                    <a:lnTo>
                      <a:pt x="20" y="338"/>
                    </a:lnTo>
                    <a:lnTo>
                      <a:pt x="30" y="360"/>
                    </a:lnTo>
                    <a:lnTo>
                      <a:pt x="42" y="380"/>
                    </a:lnTo>
                    <a:lnTo>
                      <a:pt x="56" y="398"/>
                    </a:lnTo>
                    <a:lnTo>
                      <a:pt x="72" y="416"/>
                    </a:lnTo>
                    <a:lnTo>
                      <a:pt x="90" y="432"/>
                    </a:lnTo>
                    <a:lnTo>
                      <a:pt x="108" y="446"/>
                    </a:lnTo>
                    <a:lnTo>
                      <a:pt x="128" y="458"/>
                    </a:lnTo>
                    <a:lnTo>
                      <a:pt x="150" y="468"/>
                    </a:lnTo>
                    <a:lnTo>
                      <a:pt x="172" y="476"/>
                    </a:lnTo>
                    <a:lnTo>
                      <a:pt x="196" y="482"/>
                    </a:lnTo>
                    <a:lnTo>
                      <a:pt x="220" y="486"/>
                    </a:lnTo>
                    <a:lnTo>
                      <a:pt x="244" y="488"/>
                    </a:lnTo>
                    <a:lnTo>
                      <a:pt x="244" y="488"/>
                    </a:lnTo>
                    <a:lnTo>
                      <a:pt x="268" y="486"/>
                    </a:lnTo>
                    <a:lnTo>
                      <a:pt x="294" y="482"/>
                    </a:lnTo>
                    <a:lnTo>
                      <a:pt x="316" y="476"/>
                    </a:lnTo>
                    <a:lnTo>
                      <a:pt x="338" y="468"/>
                    </a:lnTo>
                    <a:lnTo>
                      <a:pt x="360" y="458"/>
                    </a:lnTo>
                    <a:lnTo>
                      <a:pt x="380" y="446"/>
                    </a:lnTo>
                    <a:lnTo>
                      <a:pt x="398" y="432"/>
                    </a:lnTo>
                    <a:lnTo>
                      <a:pt x="416" y="416"/>
                    </a:lnTo>
                    <a:lnTo>
                      <a:pt x="432" y="398"/>
                    </a:lnTo>
                    <a:lnTo>
                      <a:pt x="446" y="380"/>
                    </a:lnTo>
                    <a:lnTo>
                      <a:pt x="458" y="360"/>
                    </a:lnTo>
                    <a:lnTo>
                      <a:pt x="468" y="338"/>
                    </a:lnTo>
                    <a:lnTo>
                      <a:pt x="476" y="316"/>
                    </a:lnTo>
                    <a:lnTo>
                      <a:pt x="482" y="292"/>
                    </a:lnTo>
                    <a:lnTo>
                      <a:pt x="486" y="268"/>
                    </a:lnTo>
                    <a:lnTo>
                      <a:pt x="488" y="244"/>
                    </a:lnTo>
                    <a:lnTo>
                      <a:pt x="488" y="244"/>
                    </a:lnTo>
                    <a:lnTo>
                      <a:pt x="486" y="220"/>
                    </a:lnTo>
                    <a:lnTo>
                      <a:pt x="482" y="194"/>
                    </a:lnTo>
                    <a:lnTo>
                      <a:pt x="476" y="172"/>
                    </a:lnTo>
                    <a:lnTo>
                      <a:pt x="468" y="150"/>
                    </a:lnTo>
                    <a:lnTo>
                      <a:pt x="458" y="128"/>
                    </a:lnTo>
                    <a:lnTo>
                      <a:pt x="446" y="108"/>
                    </a:lnTo>
                    <a:lnTo>
                      <a:pt x="432" y="90"/>
                    </a:lnTo>
                    <a:lnTo>
                      <a:pt x="416" y="72"/>
                    </a:lnTo>
                    <a:lnTo>
                      <a:pt x="398" y="56"/>
                    </a:lnTo>
                    <a:lnTo>
                      <a:pt x="380" y="42"/>
                    </a:lnTo>
                    <a:lnTo>
                      <a:pt x="360" y="30"/>
                    </a:lnTo>
                    <a:lnTo>
                      <a:pt x="338" y="20"/>
                    </a:lnTo>
                    <a:lnTo>
                      <a:pt x="316" y="12"/>
                    </a:lnTo>
                    <a:lnTo>
                      <a:pt x="294" y="6"/>
                    </a:lnTo>
                    <a:lnTo>
                      <a:pt x="268" y="2"/>
                    </a:lnTo>
                    <a:lnTo>
                      <a:pt x="244" y="0"/>
                    </a:lnTo>
                    <a:lnTo>
                      <a:pt x="244" y="0"/>
                    </a:lnTo>
                    <a:close/>
                    <a:moveTo>
                      <a:pt x="244" y="426"/>
                    </a:moveTo>
                    <a:lnTo>
                      <a:pt x="244" y="426"/>
                    </a:lnTo>
                    <a:lnTo>
                      <a:pt x="226" y="424"/>
                    </a:lnTo>
                    <a:lnTo>
                      <a:pt x="208" y="422"/>
                    </a:lnTo>
                    <a:lnTo>
                      <a:pt x="190" y="418"/>
                    </a:lnTo>
                    <a:lnTo>
                      <a:pt x="172" y="412"/>
                    </a:lnTo>
                    <a:lnTo>
                      <a:pt x="156" y="404"/>
                    </a:lnTo>
                    <a:lnTo>
                      <a:pt x="142" y="394"/>
                    </a:lnTo>
                    <a:lnTo>
                      <a:pt x="128" y="384"/>
                    </a:lnTo>
                    <a:lnTo>
                      <a:pt x="114" y="372"/>
                    </a:lnTo>
                    <a:lnTo>
                      <a:pt x="102" y="358"/>
                    </a:lnTo>
                    <a:lnTo>
                      <a:pt x="92" y="344"/>
                    </a:lnTo>
                    <a:lnTo>
                      <a:pt x="84" y="330"/>
                    </a:lnTo>
                    <a:lnTo>
                      <a:pt x="76" y="314"/>
                    </a:lnTo>
                    <a:lnTo>
                      <a:pt x="70" y="296"/>
                    </a:lnTo>
                    <a:lnTo>
                      <a:pt x="64" y="280"/>
                    </a:lnTo>
                    <a:lnTo>
                      <a:pt x="62" y="262"/>
                    </a:lnTo>
                    <a:lnTo>
                      <a:pt x="62" y="242"/>
                    </a:lnTo>
                    <a:lnTo>
                      <a:pt x="62" y="242"/>
                    </a:lnTo>
                    <a:lnTo>
                      <a:pt x="62" y="224"/>
                    </a:lnTo>
                    <a:lnTo>
                      <a:pt x="64" y="206"/>
                    </a:lnTo>
                    <a:lnTo>
                      <a:pt x="70" y="188"/>
                    </a:lnTo>
                    <a:lnTo>
                      <a:pt x="76" y="172"/>
                    </a:lnTo>
                    <a:lnTo>
                      <a:pt x="84" y="156"/>
                    </a:lnTo>
                    <a:lnTo>
                      <a:pt x="92" y="140"/>
                    </a:lnTo>
                    <a:lnTo>
                      <a:pt x="102" y="126"/>
                    </a:lnTo>
                    <a:lnTo>
                      <a:pt x="114" y="112"/>
                    </a:lnTo>
                    <a:lnTo>
                      <a:pt x="128" y="102"/>
                    </a:lnTo>
                    <a:lnTo>
                      <a:pt x="142" y="90"/>
                    </a:lnTo>
                    <a:lnTo>
                      <a:pt x="156" y="82"/>
                    </a:lnTo>
                    <a:lnTo>
                      <a:pt x="172" y="74"/>
                    </a:lnTo>
                    <a:lnTo>
                      <a:pt x="190" y="68"/>
                    </a:lnTo>
                    <a:lnTo>
                      <a:pt x="208" y="64"/>
                    </a:lnTo>
                    <a:lnTo>
                      <a:pt x="226" y="60"/>
                    </a:lnTo>
                    <a:lnTo>
                      <a:pt x="244" y="60"/>
                    </a:lnTo>
                    <a:lnTo>
                      <a:pt x="244" y="60"/>
                    </a:lnTo>
                    <a:lnTo>
                      <a:pt x="262" y="60"/>
                    </a:lnTo>
                    <a:lnTo>
                      <a:pt x="282" y="64"/>
                    </a:lnTo>
                    <a:lnTo>
                      <a:pt x="298" y="68"/>
                    </a:lnTo>
                    <a:lnTo>
                      <a:pt x="316" y="74"/>
                    </a:lnTo>
                    <a:lnTo>
                      <a:pt x="332" y="82"/>
                    </a:lnTo>
                    <a:lnTo>
                      <a:pt x="346" y="90"/>
                    </a:lnTo>
                    <a:lnTo>
                      <a:pt x="360" y="102"/>
                    </a:lnTo>
                    <a:lnTo>
                      <a:pt x="374" y="112"/>
                    </a:lnTo>
                    <a:lnTo>
                      <a:pt x="386" y="126"/>
                    </a:lnTo>
                    <a:lnTo>
                      <a:pt x="396" y="140"/>
                    </a:lnTo>
                    <a:lnTo>
                      <a:pt x="406" y="156"/>
                    </a:lnTo>
                    <a:lnTo>
                      <a:pt x="412" y="172"/>
                    </a:lnTo>
                    <a:lnTo>
                      <a:pt x="420" y="188"/>
                    </a:lnTo>
                    <a:lnTo>
                      <a:pt x="424" y="206"/>
                    </a:lnTo>
                    <a:lnTo>
                      <a:pt x="426" y="224"/>
                    </a:lnTo>
                    <a:lnTo>
                      <a:pt x="428" y="242"/>
                    </a:lnTo>
                    <a:lnTo>
                      <a:pt x="428" y="242"/>
                    </a:lnTo>
                    <a:lnTo>
                      <a:pt x="426" y="262"/>
                    </a:lnTo>
                    <a:lnTo>
                      <a:pt x="424" y="280"/>
                    </a:lnTo>
                    <a:lnTo>
                      <a:pt x="420" y="296"/>
                    </a:lnTo>
                    <a:lnTo>
                      <a:pt x="412" y="314"/>
                    </a:lnTo>
                    <a:lnTo>
                      <a:pt x="406" y="330"/>
                    </a:lnTo>
                    <a:lnTo>
                      <a:pt x="396" y="344"/>
                    </a:lnTo>
                    <a:lnTo>
                      <a:pt x="386" y="358"/>
                    </a:lnTo>
                    <a:lnTo>
                      <a:pt x="374" y="372"/>
                    </a:lnTo>
                    <a:lnTo>
                      <a:pt x="360" y="384"/>
                    </a:lnTo>
                    <a:lnTo>
                      <a:pt x="346" y="394"/>
                    </a:lnTo>
                    <a:lnTo>
                      <a:pt x="332" y="404"/>
                    </a:lnTo>
                    <a:lnTo>
                      <a:pt x="316" y="412"/>
                    </a:lnTo>
                    <a:lnTo>
                      <a:pt x="298" y="418"/>
                    </a:lnTo>
                    <a:lnTo>
                      <a:pt x="282" y="422"/>
                    </a:lnTo>
                    <a:lnTo>
                      <a:pt x="262" y="424"/>
                    </a:lnTo>
                    <a:lnTo>
                      <a:pt x="244" y="426"/>
                    </a:lnTo>
                    <a:lnTo>
                      <a:pt x="244" y="4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7" name="Freeform 34"/>
              <p:cNvSpPr>
                <a:spLocks/>
              </p:cNvSpPr>
              <p:nvPr/>
            </p:nvSpPr>
            <p:spPr bwMode="auto">
              <a:xfrm>
                <a:off x="6054725" y="1784350"/>
                <a:ext cx="161925" cy="161925"/>
              </a:xfrm>
              <a:custGeom>
                <a:avLst/>
                <a:gdLst>
                  <a:gd name="T0" fmla="*/ 16 w 102"/>
                  <a:gd name="T1" fmla="*/ 86 h 102"/>
                  <a:gd name="T2" fmla="*/ 16 w 102"/>
                  <a:gd name="T3" fmla="*/ 86 h 102"/>
                  <a:gd name="T4" fmla="*/ 26 w 102"/>
                  <a:gd name="T5" fmla="*/ 92 h 102"/>
                  <a:gd name="T6" fmla="*/ 36 w 102"/>
                  <a:gd name="T7" fmla="*/ 98 h 102"/>
                  <a:gd name="T8" fmla="*/ 48 w 102"/>
                  <a:gd name="T9" fmla="*/ 102 h 102"/>
                  <a:gd name="T10" fmla="*/ 60 w 102"/>
                  <a:gd name="T11" fmla="*/ 102 h 102"/>
                  <a:gd name="T12" fmla="*/ 70 w 102"/>
                  <a:gd name="T13" fmla="*/ 102 h 102"/>
                  <a:gd name="T14" fmla="*/ 82 w 102"/>
                  <a:gd name="T15" fmla="*/ 98 h 102"/>
                  <a:gd name="T16" fmla="*/ 92 w 102"/>
                  <a:gd name="T17" fmla="*/ 92 h 102"/>
                  <a:gd name="T18" fmla="*/ 102 w 102"/>
                  <a:gd name="T19" fmla="*/ 86 h 102"/>
                  <a:gd name="T20" fmla="*/ 16 w 102"/>
                  <a:gd name="T21" fmla="*/ 0 h 102"/>
                  <a:gd name="T22" fmla="*/ 16 w 102"/>
                  <a:gd name="T23" fmla="*/ 0 h 102"/>
                  <a:gd name="T24" fmla="*/ 10 w 102"/>
                  <a:gd name="T25" fmla="*/ 10 h 102"/>
                  <a:gd name="T26" fmla="*/ 4 w 102"/>
                  <a:gd name="T27" fmla="*/ 20 h 102"/>
                  <a:gd name="T28" fmla="*/ 0 w 102"/>
                  <a:gd name="T29" fmla="*/ 32 h 102"/>
                  <a:gd name="T30" fmla="*/ 0 w 102"/>
                  <a:gd name="T31" fmla="*/ 42 h 102"/>
                  <a:gd name="T32" fmla="*/ 0 w 102"/>
                  <a:gd name="T33" fmla="*/ 54 h 102"/>
                  <a:gd name="T34" fmla="*/ 4 w 102"/>
                  <a:gd name="T35" fmla="*/ 66 h 102"/>
                  <a:gd name="T36" fmla="*/ 10 w 102"/>
                  <a:gd name="T37" fmla="*/ 76 h 102"/>
                  <a:gd name="T38" fmla="*/ 16 w 102"/>
                  <a:gd name="T39" fmla="*/ 86 h 102"/>
                  <a:gd name="T40" fmla="*/ 16 w 102"/>
                  <a:gd name="T41" fmla="*/ 86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2" h="102">
                    <a:moveTo>
                      <a:pt x="16" y="86"/>
                    </a:moveTo>
                    <a:lnTo>
                      <a:pt x="16" y="86"/>
                    </a:lnTo>
                    <a:lnTo>
                      <a:pt x="26" y="92"/>
                    </a:lnTo>
                    <a:lnTo>
                      <a:pt x="36" y="98"/>
                    </a:lnTo>
                    <a:lnTo>
                      <a:pt x="48" y="102"/>
                    </a:lnTo>
                    <a:lnTo>
                      <a:pt x="60" y="102"/>
                    </a:lnTo>
                    <a:lnTo>
                      <a:pt x="70" y="102"/>
                    </a:lnTo>
                    <a:lnTo>
                      <a:pt x="82" y="98"/>
                    </a:lnTo>
                    <a:lnTo>
                      <a:pt x="92" y="92"/>
                    </a:lnTo>
                    <a:lnTo>
                      <a:pt x="102" y="86"/>
                    </a:lnTo>
                    <a:lnTo>
                      <a:pt x="16" y="0"/>
                    </a:lnTo>
                    <a:lnTo>
                      <a:pt x="16" y="0"/>
                    </a:lnTo>
                    <a:lnTo>
                      <a:pt x="10" y="10"/>
                    </a:lnTo>
                    <a:lnTo>
                      <a:pt x="4" y="20"/>
                    </a:lnTo>
                    <a:lnTo>
                      <a:pt x="0" y="32"/>
                    </a:lnTo>
                    <a:lnTo>
                      <a:pt x="0" y="42"/>
                    </a:lnTo>
                    <a:lnTo>
                      <a:pt x="0" y="54"/>
                    </a:lnTo>
                    <a:lnTo>
                      <a:pt x="4" y="66"/>
                    </a:lnTo>
                    <a:lnTo>
                      <a:pt x="10" y="76"/>
                    </a:lnTo>
                    <a:lnTo>
                      <a:pt x="16" y="86"/>
                    </a:lnTo>
                    <a:lnTo>
                      <a:pt x="16" y="8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8" name="Freeform 35"/>
              <p:cNvSpPr>
                <a:spLocks/>
              </p:cNvSpPr>
              <p:nvPr/>
            </p:nvSpPr>
            <p:spPr bwMode="auto">
              <a:xfrm>
                <a:off x="6467475" y="1343025"/>
                <a:ext cx="190500" cy="190500"/>
              </a:xfrm>
              <a:custGeom>
                <a:avLst/>
                <a:gdLst>
                  <a:gd name="T0" fmla="*/ 96 w 120"/>
                  <a:gd name="T1" fmla="*/ 108 h 120"/>
                  <a:gd name="T2" fmla="*/ 96 w 120"/>
                  <a:gd name="T3" fmla="*/ 108 h 120"/>
                  <a:gd name="T4" fmla="*/ 98 w 120"/>
                  <a:gd name="T5" fmla="*/ 106 h 120"/>
                  <a:gd name="T6" fmla="*/ 100 w 120"/>
                  <a:gd name="T7" fmla="*/ 102 h 120"/>
                  <a:gd name="T8" fmla="*/ 98 w 120"/>
                  <a:gd name="T9" fmla="*/ 98 h 120"/>
                  <a:gd name="T10" fmla="*/ 96 w 120"/>
                  <a:gd name="T11" fmla="*/ 96 h 120"/>
                  <a:gd name="T12" fmla="*/ 88 w 120"/>
                  <a:gd name="T13" fmla="*/ 86 h 120"/>
                  <a:gd name="T14" fmla="*/ 88 w 120"/>
                  <a:gd name="T15" fmla="*/ 86 h 120"/>
                  <a:gd name="T16" fmla="*/ 86 w 120"/>
                  <a:gd name="T17" fmla="*/ 84 h 120"/>
                  <a:gd name="T18" fmla="*/ 86 w 120"/>
                  <a:gd name="T19" fmla="*/ 80 h 120"/>
                  <a:gd name="T20" fmla="*/ 86 w 120"/>
                  <a:gd name="T21" fmla="*/ 78 h 120"/>
                  <a:gd name="T22" fmla="*/ 88 w 120"/>
                  <a:gd name="T23" fmla="*/ 74 h 120"/>
                  <a:gd name="T24" fmla="*/ 118 w 120"/>
                  <a:gd name="T25" fmla="*/ 44 h 120"/>
                  <a:gd name="T26" fmla="*/ 118 w 120"/>
                  <a:gd name="T27" fmla="*/ 44 h 120"/>
                  <a:gd name="T28" fmla="*/ 120 w 120"/>
                  <a:gd name="T29" fmla="*/ 42 h 120"/>
                  <a:gd name="T30" fmla="*/ 120 w 120"/>
                  <a:gd name="T31" fmla="*/ 38 h 120"/>
                  <a:gd name="T32" fmla="*/ 120 w 120"/>
                  <a:gd name="T33" fmla="*/ 36 h 120"/>
                  <a:gd name="T34" fmla="*/ 118 w 120"/>
                  <a:gd name="T35" fmla="*/ 32 h 120"/>
                  <a:gd name="T36" fmla="*/ 88 w 120"/>
                  <a:gd name="T37" fmla="*/ 2 h 120"/>
                  <a:gd name="T38" fmla="*/ 88 w 120"/>
                  <a:gd name="T39" fmla="*/ 2 h 120"/>
                  <a:gd name="T40" fmla="*/ 84 w 120"/>
                  <a:gd name="T41" fmla="*/ 0 h 120"/>
                  <a:gd name="T42" fmla="*/ 82 w 120"/>
                  <a:gd name="T43" fmla="*/ 0 h 120"/>
                  <a:gd name="T44" fmla="*/ 78 w 120"/>
                  <a:gd name="T45" fmla="*/ 0 h 120"/>
                  <a:gd name="T46" fmla="*/ 76 w 120"/>
                  <a:gd name="T47" fmla="*/ 2 h 120"/>
                  <a:gd name="T48" fmla="*/ 46 w 120"/>
                  <a:gd name="T49" fmla="*/ 32 h 120"/>
                  <a:gd name="T50" fmla="*/ 46 w 120"/>
                  <a:gd name="T51" fmla="*/ 32 h 120"/>
                  <a:gd name="T52" fmla="*/ 42 w 120"/>
                  <a:gd name="T53" fmla="*/ 34 h 120"/>
                  <a:gd name="T54" fmla="*/ 40 w 120"/>
                  <a:gd name="T55" fmla="*/ 34 h 120"/>
                  <a:gd name="T56" fmla="*/ 36 w 120"/>
                  <a:gd name="T57" fmla="*/ 34 h 120"/>
                  <a:gd name="T58" fmla="*/ 34 w 120"/>
                  <a:gd name="T59" fmla="*/ 32 h 120"/>
                  <a:gd name="T60" fmla="*/ 24 w 120"/>
                  <a:gd name="T61" fmla="*/ 24 h 120"/>
                  <a:gd name="T62" fmla="*/ 24 w 120"/>
                  <a:gd name="T63" fmla="*/ 24 h 120"/>
                  <a:gd name="T64" fmla="*/ 22 w 120"/>
                  <a:gd name="T65" fmla="*/ 22 h 120"/>
                  <a:gd name="T66" fmla="*/ 18 w 120"/>
                  <a:gd name="T67" fmla="*/ 20 h 120"/>
                  <a:gd name="T68" fmla="*/ 14 w 120"/>
                  <a:gd name="T69" fmla="*/ 22 h 120"/>
                  <a:gd name="T70" fmla="*/ 12 w 120"/>
                  <a:gd name="T71" fmla="*/ 24 h 120"/>
                  <a:gd name="T72" fmla="*/ 0 w 120"/>
                  <a:gd name="T73" fmla="*/ 36 h 120"/>
                  <a:gd name="T74" fmla="*/ 84 w 120"/>
                  <a:gd name="T75" fmla="*/ 120 h 120"/>
                  <a:gd name="T76" fmla="*/ 96 w 120"/>
                  <a:gd name="T77" fmla="*/ 108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20" h="120">
                    <a:moveTo>
                      <a:pt x="96" y="108"/>
                    </a:moveTo>
                    <a:lnTo>
                      <a:pt x="96" y="108"/>
                    </a:lnTo>
                    <a:lnTo>
                      <a:pt x="98" y="106"/>
                    </a:lnTo>
                    <a:lnTo>
                      <a:pt x="100" y="102"/>
                    </a:lnTo>
                    <a:lnTo>
                      <a:pt x="98" y="98"/>
                    </a:lnTo>
                    <a:lnTo>
                      <a:pt x="96" y="96"/>
                    </a:lnTo>
                    <a:lnTo>
                      <a:pt x="88" y="86"/>
                    </a:lnTo>
                    <a:lnTo>
                      <a:pt x="88" y="86"/>
                    </a:lnTo>
                    <a:lnTo>
                      <a:pt x="86" y="84"/>
                    </a:lnTo>
                    <a:lnTo>
                      <a:pt x="86" y="80"/>
                    </a:lnTo>
                    <a:lnTo>
                      <a:pt x="86" y="78"/>
                    </a:lnTo>
                    <a:lnTo>
                      <a:pt x="88" y="74"/>
                    </a:lnTo>
                    <a:lnTo>
                      <a:pt x="118" y="44"/>
                    </a:lnTo>
                    <a:lnTo>
                      <a:pt x="118" y="44"/>
                    </a:lnTo>
                    <a:lnTo>
                      <a:pt x="120" y="42"/>
                    </a:lnTo>
                    <a:lnTo>
                      <a:pt x="120" y="38"/>
                    </a:lnTo>
                    <a:lnTo>
                      <a:pt x="120" y="36"/>
                    </a:lnTo>
                    <a:lnTo>
                      <a:pt x="118" y="32"/>
                    </a:lnTo>
                    <a:lnTo>
                      <a:pt x="88" y="2"/>
                    </a:lnTo>
                    <a:lnTo>
                      <a:pt x="88" y="2"/>
                    </a:lnTo>
                    <a:lnTo>
                      <a:pt x="84" y="0"/>
                    </a:lnTo>
                    <a:lnTo>
                      <a:pt x="82" y="0"/>
                    </a:lnTo>
                    <a:lnTo>
                      <a:pt x="78" y="0"/>
                    </a:lnTo>
                    <a:lnTo>
                      <a:pt x="76" y="2"/>
                    </a:lnTo>
                    <a:lnTo>
                      <a:pt x="46" y="32"/>
                    </a:lnTo>
                    <a:lnTo>
                      <a:pt x="46" y="32"/>
                    </a:lnTo>
                    <a:lnTo>
                      <a:pt x="42" y="34"/>
                    </a:lnTo>
                    <a:lnTo>
                      <a:pt x="40" y="34"/>
                    </a:lnTo>
                    <a:lnTo>
                      <a:pt x="36" y="34"/>
                    </a:lnTo>
                    <a:lnTo>
                      <a:pt x="34" y="32"/>
                    </a:lnTo>
                    <a:lnTo>
                      <a:pt x="24" y="24"/>
                    </a:lnTo>
                    <a:lnTo>
                      <a:pt x="24" y="24"/>
                    </a:lnTo>
                    <a:lnTo>
                      <a:pt x="22" y="22"/>
                    </a:lnTo>
                    <a:lnTo>
                      <a:pt x="18" y="20"/>
                    </a:lnTo>
                    <a:lnTo>
                      <a:pt x="14" y="22"/>
                    </a:lnTo>
                    <a:lnTo>
                      <a:pt x="12" y="24"/>
                    </a:lnTo>
                    <a:lnTo>
                      <a:pt x="0" y="36"/>
                    </a:lnTo>
                    <a:lnTo>
                      <a:pt x="84" y="120"/>
                    </a:lnTo>
                    <a:lnTo>
                      <a:pt x="96" y="10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9" name="Freeform 36"/>
              <p:cNvSpPr>
                <a:spLocks/>
              </p:cNvSpPr>
              <p:nvPr/>
            </p:nvSpPr>
            <p:spPr bwMode="auto">
              <a:xfrm>
                <a:off x="6099175" y="1416050"/>
                <a:ext cx="485775" cy="485775"/>
              </a:xfrm>
              <a:custGeom>
                <a:avLst/>
                <a:gdLst>
                  <a:gd name="T0" fmla="*/ 222 w 306"/>
                  <a:gd name="T1" fmla="*/ 0 h 306"/>
                  <a:gd name="T2" fmla="*/ 28 w 306"/>
                  <a:gd name="T3" fmla="*/ 194 h 306"/>
                  <a:gd name="T4" fmla="*/ 0 w 306"/>
                  <a:gd name="T5" fmla="*/ 222 h 306"/>
                  <a:gd name="T6" fmla="*/ 84 w 306"/>
                  <a:gd name="T7" fmla="*/ 306 h 306"/>
                  <a:gd name="T8" fmla="*/ 112 w 306"/>
                  <a:gd name="T9" fmla="*/ 278 h 306"/>
                  <a:gd name="T10" fmla="*/ 306 w 306"/>
                  <a:gd name="T11" fmla="*/ 84 h 306"/>
                  <a:gd name="T12" fmla="*/ 222 w 306"/>
                  <a:gd name="T13" fmla="*/ 0 h 306"/>
                </a:gdLst>
                <a:ahLst/>
                <a:cxnLst>
                  <a:cxn ang="0">
                    <a:pos x="T0" y="T1"/>
                  </a:cxn>
                  <a:cxn ang="0">
                    <a:pos x="T2" y="T3"/>
                  </a:cxn>
                  <a:cxn ang="0">
                    <a:pos x="T4" y="T5"/>
                  </a:cxn>
                  <a:cxn ang="0">
                    <a:pos x="T6" y="T7"/>
                  </a:cxn>
                  <a:cxn ang="0">
                    <a:pos x="T8" y="T9"/>
                  </a:cxn>
                  <a:cxn ang="0">
                    <a:pos x="T10" y="T11"/>
                  </a:cxn>
                  <a:cxn ang="0">
                    <a:pos x="T12" y="T13"/>
                  </a:cxn>
                </a:cxnLst>
                <a:rect l="0" t="0" r="r" b="b"/>
                <a:pathLst>
                  <a:path w="306" h="306">
                    <a:moveTo>
                      <a:pt x="222" y="0"/>
                    </a:moveTo>
                    <a:lnTo>
                      <a:pt x="28" y="194"/>
                    </a:lnTo>
                    <a:lnTo>
                      <a:pt x="0" y="222"/>
                    </a:lnTo>
                    <a:lnTo>
                      <a:pt x="84" y="306"/>
                    </a:lnTo>
                    <a:lnTo>
                      <a:pt x="112" y="278"/>
                    </a:lnTo>
                    <a:lnTo>
                      <a:pt x="306" y="84"/>
                    </a:lnTo>
                    <a:lnTo>
                      <a:pt x="22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grpSp>
      </p:grpSp>
      <p:sp>
        <p:nvSpPr>
          <p:cNvPr id="178" name="Freeform 5"/>
          <p:cNvSpPr>
            <a:spLocks/>
          </p:cNvSpPr>
          <p:nvPr/>
        </p:nvSpPr>
        <p:spPr bwMode="auto">
          <a:xfrm flipH="1" flipV="1">
            <a:off x="3447689" y="-19250"/>
            <a:ext cx="4879202" cy="5741346"/>
          </a:xfrm>
          <a:custGeom>
            <a:avLst/>
            <a:gdLst>
              <a:gd name="T0" fmla="*/ 3752 w 3752"/>
              <a:gd name="T1" fmla="*/ 4345 h 4345"/>
              <a:gd name="T2" fmla="*/ 0 w 3752"/>
              <a:gd name="T3" fmla="*/ 4345 h 4345"/>
              <a:gd name="T4" fmla="*/ 1094 w 3752"/>
              <a:gd name="T5" fmla="*/ 0 h 4345"/>
              <a:gd name="T6" fmla="*/ 3752 w 3752"/>
              <a:gd name="T7" fmla="*/ 0 h 4345"/>
              <a:gd name="T8" fmla="*/ 3752 w 3752"/>
              <a:gd name="T9" fmla="*/ 4345 h 4345"/>
              <a:gd name="connsiteX0" fmla="*/ 7771 w 10000"/>
              <a:gd name="connsiteY0" fmla="*/ 10000 h 10000"/>
              <a:gd name="connsiteX1" fmla="*/ 0 w 10000"/>
              <a:gd name="connsiteY1" fmla="*/ 10000 h 10000"/>
              <a:gd name="connsiteX2" fmla="*/ 2916 w 10000"/>
              <a:gd name="connsiteY2" fmla="*/ 0 h 10000"/>
              <a:gd name="connsiteX3" fmla="*/ 10000 w 10000"/>
              <a:gd name="connsiteY3" fmla="*/ 0 h 10000"/>
              <a:gd name="connsiteX4" fmla="*/ 7771 w 10000"/>
              <a:gd name="connsiteY4" fmla="*/ 10000 h 10000"/>
              <a:gd name="connsiteX0" fmla="*/ 7771 w 8754"/>
              <a:gd name="connsiteY0" fmla="*/ 10000 h 10000"/>
              <a:gd name="connsiteX1" fmla="*/ 0 w 8754"/>
              <a:gd name="connsiteY1" fmla="*/ 10000 h 10000"/>
              <a:gd name="connsiteX2" fmla="*/ 2916 w 8754"/>
              <a:gd name="connsiteY2" fmla="*/ 0 h 10000"/>
              <a:gd name="connsiteX3" fmla="*/ 8754 w 8754"/>
              <a:gd name="connsiteY3" fmla="*/ 11 h 10000"/>
              <a:gd name="connsiteX4" fmla="*/ 7771 w 8754"/>
              <a:gd name="connsiteY4" fmla="*/ 1000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54" h="10000">
                <a:moveTo>
                  <a:pt x="7771" y="10000"/>
                </a:moveTo>
                <a:lnTo>
                  <a:pt x="0" y="10000"/>
                </a:lnTo>
                <a:lnTo>
                  <a:pt x="2916" y="0"/>
                </a:lnTo>
                <a:lnTo>
                  <a:pt x="8754" y="11"/>
                </a:lnTo>
                <a:lnTo>
                  <a:pt x="7771" y="100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sp>
        <p:nvSpPr>
          <p:cNvPr id="213" name="Content Placeholder 4"/>
          <p:cNvSpPr txBox="1">
            <a:spLocks/>
          </p:cNvSpPr>
          <p:nvPr/>
        </p:nvSpPr>
        <p:spPr bwMode="auto">
          <a:xfrm>
            <a:off x="420909" y="1353430"/>
            <a:ext cx="6725417" cy="421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45720" rIns="91440" bIns="45720" numCol="1" anchor="t" anchorCtr="0" compatLnSpc="1">
            <a:prstTxWarp prst="textNoShape">
              <a:avLst/>
            </a:prstTxWarp>
          </a:bodyPr>
          <a:lstStyle>
            <a:lvl1pPr marL="0" indent="0" algn="l" rtl="0" eaLnBrk="1" fontAlgn="base" hangingPunct="1">
              <a:lnSpc>
                <a:spcPct val="100000"/>
              </a:lnSpc>
              <a:spcBef>
                <a:spcPct val="20000"/>
              </a:spcBef>
              <a:spcAft>
                <a:spcPct val="0"/>
              </a:spcAft>
              <a:buClr>
                <a:schemeClr val="accent1"/>
              </a:buClr>
              <a:buNone/>
              <a:defRPr sz="2000">
                <a:solidFill>
                  <a:schemeClr val="tx1"/>
                </a:solidFill>
                <a:latin typeface="+mn-lt"/>
                <a:ea typeface="+mn-ea"/>
                <a:cs typeface="+mn-cs"/>
              </a:defRPr>
            </a:lvl1pPr>
            <a:lvl2pPr marL="400046" indent="-204786" algn="l" rtl="0" eaLnBrk="1" fontAlgn="base" hangingPunct="1">
              <a:lnSpc>
                <a:spcPct val="100000"/>
              </a:lnSpc>
              <a:spcBef>
                <a:spcPct val="20000"/>
              </a:spcBef>
              <a:spcAft>
                <a:spcPct val="0"/>
              </a:spcAft>
              <a:buClr>
                <a:schemeClr val="accent1"/>
              </a:buClr>
              <a:buFont typeface="Arial" charset="0"/>
              <a:buChar char="–"/>
              <a:defRPr>
                <a:solidFill>
                  <a:schemeClr val="tx1"/>
                </a:solidFill>
                <a:latin typeface="+mn-lt"/>
              </a:defRPr>
            </a:lvl2pPr>
            <a:lvl3pPr marL="606419" indent="-171448" algn="l" rtl="0" eaLnBrk="1" fontAlgn="base" hangingPunct="1">
              <a:lnSpc>
                <a:spcPct val="100000"/>
              </a:lnSpc>
              <a:spcBef>
                <a:spcPct val="20000"/>
              </a:spcBef>
              <a:spcAft>
                <a:spcPct val="0"/>
              </a:spcAft>
              <a:buClr>
                <a:schemeClr val="accent1"/>
              </a:buClr>
              <a:buChar char="•"/>
              <a:defRPr sz="1600">
                <a:solidFill>
                  <a:schemeClr val="tx1"/>
                </a:solidFill>
                <a:latin typeface="+mn-lt"/>
              </a:defRPr>
            </a:lvl3pPr>
            <a:lvl4pPr marL="823905" indent="-207961" algn="l" rtl="0" eaLnBrk="1" fontAlgn="base" hangingPunct="1">
              <a:lnSpc>
                <a:spcPct val="100000"/>
              </a:lnSpc>
              <a:spcBef>
                <a:spcPct val="20000"/>
              </a:spcBef>
              <a:spcAft>
                <a:spcPct val="0"/>
              </a:spcAft>
              <a:buClr>
                <a:schemeClr val="accent1"/>
              </a:buClr>
              <a:buFont typeface="Arial" charset="0"/>
              <a:buChar char="–"/>
              <a:defRPr sz="1400">
                <a:solidFill>
                  <a:schemeClr val="tx1"/>
                </a:solidFill>
                <a:latin typeface="+mn-lt"/>
              </a:defRPr>
            </a:lvl4pPr>
            <a:lvl5pPr marL="1031864" indent="-190499" algn="l" rtl="0" eaLnBrk="1" fontAlgn="base" hangingPunct="1">
              <a:lnSpc>
                <a:spcPct val="100000"/>
              </a:lnSpc>
              <a:spcBef>
                <a:spcPct val="20000"/>
              </a:spcBef>
              <a:spcAft>
                <a:spcPct val="0"/>
              </a:spcAft>
              <a:buClr>
                <a:schemeClr val="accent1"/>
              </a:buClr>
              <a:buFont typeface="Arial" charset="0"/>
              <a:buChar char="»"/>
              <a:defRPr sz="1400">
                <a:solidFill>
                  <a:schemeClr val="tx1"/>
                </a:solidFill>
                <a:latin typeface="+mn-lt"/>
              </a:defRPr>
            </a:lvl5pPr>
            <a:lvl6pPr marL="1489060" indent="-190499" algn="l" rtl="0" eaLnBrk="1" fontAlgn="base" hangingPunct="1">
              <a:lnSpc>
                <a:spcPct val="95000"/>
              </a:lnSpc>
              <a:spcBef>
                <a:spcPct val="20000"/>
              </a:spcBef>
              <a:spcAft>
                <a:spcPct val="0"/>
              </a:spcAft>
              <a:buClr>
                <a:schemeClr val="accent1"/>
              </a:buClr>
              <a:buFont typeface="Arial" pitchFamily="34" charset="0"/>
              <a:buChar char="»"/>
              <a:defRPr sz="1400">
                <a:solidFill>
                  <a:schemeClr val="tx1"/>
                </a:solidFill>
                <a:latin typeface="+mn-lt"/>
              </a:defRPr>
            </a:lvl6pPr>
            <a:lvl7pPr marL="1946255" indent="-190499" algn="l" rtl="0" eaLnBrk="1" fontAlgn="base" hangingPunct="1">
              <a:lnSpc>
                <a:spcPct val="95000"/>
              </a:lnSpc>
              <a:spcBef>
                <a:spcPct val="20000"/>
              </a:spcBef>
              <a:spcAft>
                <a:spcPct val="0"/>
              </a:spcAft>
              <a:buClr>
                <a:schemeClr val="accent1"/>
              </a:buClr>
              <a:buFont typeface="Arial" pitchFamily="34" charset="0"/>
              <a:buChar char="»"/>
              <a:defRPr sz="1400">
                <a:solidFill>
                  <a:schemeClr val="tx1"/>
                </a:solidFill>
                <a:latin typeface="+mn-lt"/>
              </a:defRPr>
            </a:lvl7pPr>
            <a:lvl8pPr marL="2403451" indent="-190499" algn="l" rtl="0" eaLnBrk="1" fontAlgn="base" hangingPunct="1">
              <a:lnSpc>
                <a:spcPct val="95000"/>
              </a:lnSpc>
              <a:spcBef>
                <a:spcPct val="20000"/>
              </a:spcBef>
              <a:spcAft>
                <a:spcPct val="0"/>
              </a:spcAft>
              <a:buClr>
                <a:schemeClr val="accent1"/>
              </a:buClr>
              <a:buFont typeface="Arial" pitchFamily="34" charset="0"/>
              <a:buChar char="»"/>
              <a:defRPr sz="1400">
                <a:solidFill>
                  <a:schemeClr val="tx1"/>
                </a:solidFill>
                <a:latin typeface="+mn-lt"/>
              </a:defRPr>
            </a:lvl8pPr>
            <a:lvl9pPr marL="2860646" indent="-190499" algn="l" rtl="0" eaLnBrk="1" fontAlgn="base" hangingPunct="1">
              <a:lnSpc>
                <a:spcPct val="95000"/>
              </a:lnSpc>
              <a:spcBef>
                <a:spcPct val="20000"/>
              </a:spcBef>
              <a:spcAft>
                <a:spcPct val="0"/>
              </a:spcAft>
              <a:buClr>
                <a:schemeClr val="accent1"/>
              </a:buClr>
              <a:buFont typeface="Arial" pitchFamily="34" charset="0"/>
              <a:buChar char="»"/>
              <a:defRPr sz="1400">
                <a:solidFill>
                  <a:schemeClr val="tx1"/>
                </a:solidFill>
                <a:latin typeface="+mn-lt"/>
              </a:defRPr>
            </a:lvl9pPr>
          </a:lstStyle>
          <a:p>
            <a:pPr>
              <a:spcBef>
                <a:spcPts val="1200"/>
              </a:spcBef>
            </a:pPr>
            <a:r>
              <a:rPr lang="en-US" sz="1800" kern="0" dirty="0">
                <a:solidFill>
                  <a:schemeClr val="bg1"/>
                </a:solidFill>
              </a:rPr>
              <a:t>At death, survivor can switch and receive the benefit for the spouse who has passed, if it’s higher than their own</a:t>
            </a:r>
            <a:r>
              <a:rPr lang="en-US" sz="1800" kern="0" baseline="30000" dirty="0">
                <a:solidFill>
                  <a:schemeClr val="bg1"/>
                </a:solidFill>
              </a:rPr>
              <a:t>1</a:t>
            </a:r>
          </a:p>
          <a:p>
            <a:pPr>
              <a:spcBef>
                <a:spcPts val="1200"/>
              </a:spcBef>
            </a:pPr>
            <a:r>
              <a:rPr lang="en-US" sz="1800" kern="0" dirty="0">
                <a:solidFill>
                  <a:schemeClr val="bg1"/>
                </a:solidFill>
              </a:rPr>
              <a:t>Survivor must be at least age 60 for reduced benefits </a:t>
            </a:r>
            <a:br>
              <a:rPr lang="en-US" sz="1800" kern="0" dirty="0">
                <a:solidFill>
                  <a:schemeClr val="bg1"/>
                </a:solidFill>
              </a:rPr>
            </a:br>
            <a:r>
              <a:rPr lang="en-US" sz="1800" kern="0" dirty="0">
                <a:solidFill>
                  <a:schemeClr val="bg1"/>
                </a:solidFill>
              </a:rPr>
              <a:t>(50 if disabled)</a:t>
            </a:r>
            <a:r>
              <a:rPr lang="en-US" sz="1800" kern="0" baseline="30000" dirty="0">
                <a:solidFill>
                  <a:schemeClr val="bg1"/>
                </a:solidFill>
              </a:rPr>
              <a:t>1</a:t>
            </a:r>
          </a:p>
          <a:p>
            <a:pPr>
              <a:spcBef>
                <a:spcPts val="1200"/>
              </a:spcBef>
            </a:pPr>
            <a:r>
              <a:rPr lang="en-US" sz="1800" kern="0" dirty="0">
                <a:solidFill>
                  <a:schemeClr val="bg1"/>
                </a:solidFill>
              </a:rPr>
              <a:t>Couple must have been married for at least 9 months before survivor benefits will be paid, except in case </a:t>
            </a:r>
            <a:br>
              <a:rPr lang="en-US" sz="1800" kern="0" dirty="0">
                <a:solidFill>
                  <a:schemeClr val="bg1"/>
                </a:solidFill>
              </a:rPr>
            </a:br>
            <a:r>
              <a:rPr lang="en-US" sz="1800" kern="0" dirty="0">
                <a:solidFill>
                  <a:schemeClr val="bg1"/>
                </a:solidFill>
              </a:rPr>
              <a:t>of accident</a:t>
            </a:r>
            <a:r>
              <a:rPr lang="en-US" sz="1800" kern="0" baseline="30000" dirty="0">
                <a:solidFill>
                  <a:schemeClr val="bg1"/>
                </a:solidFill>
              </a:rPr>
              <a:t>2</a:t>
            </a:r>
          </a:p>
          <a:p>
            <a:pPr>
              <a:spcBef>
                <a:spcPts val="1200"/>
              </a:spcBef>
            </a:pPr>
            <a:r>
              <a:rPr lang="en-US" sz="1800" kern="0" dirty="0">
                <a:solidFill>
                  <a:schemeClr val="bg1"/>
                </a:solidFill>
              </a:rPr>
              <a:t>Ex-spouse survivor benefits are also available </a:t>
            </a:r>
            <a:br>
              <a:rPr lang="en-US" sz="1800" kern="0" dirty="0">
                <a:solidFill>
                  <a:schemeClr val="bg1"/>
                </a:solidFill>
              </a:rPr>
            </a:br>
            <a:r>
              <a:rPr lang="en-US" sz="1800" kern="0" dirty="0">
                <a:solidFill>
                  <a:schemeClr val="bg1"/>
                </a:solidFill>
              </a:rPr>
              <a:t>if marriage lasted more than 10 years</a:t>
            </a:r>
            <a:r>
              <a:rPr lang="en-US" sz="1800" kern="0" baseline="30000" dirty="0">
                <a:solidFill>
                  <a:schemeClr val="bg1"/>
                </a:solidFill>
              </a:rPr>
              <a:t>1</a:t>
            </a:r>
          </a:p>
          <a:p>
            <a:pPr>
              <a:spcBef>
                <a:spcPts val="1200"/>
              </a:spcBef>
            </a:pPr>
            <a:r>
              <a:rPr lang="en-US" sz="1800" kern="0" dirty="0">
                <a:solidFill>
                  <a:schemeClr val="bg1"/>
                </a:solidFill>
              </a:rPr>
              <a:t>Surviving spouse can get remarried after the age of 60</a:t>
            </a:r>
          </a:p>
          <a:p>
            <a:pPr>
              <a:spcBef>
                <a:spcPts val="1200"/>
              </a:spcBef>
            </a:pPr>
            <a:endParaRPr lang="en-US" sz="1800" kern="0" dirty="0">
              <a:solidFill>
                <a:schemeClr val="bg1"/>
              </a:solidFill>
            </a:endParaRPr>
          </a:p>
        </p:txBody>
      </p:sp>
      <p:sp>
        <p:nvSpPr>
          <p:cNvPr id="214" name="Text Box 5"/>
          <p:cNvSpPr txBox="1">
            <a:spLocks noChangeArrowheads="1"/>
          </p:cNvSpPr>
          <p:nvPr/>
        </p:nvSpPr>
        <p:spPr bwMode="auto">
          <a:xfrm>
            <a:off x="948601" y="5318964"/>
            <a:ext cx="5781384" cy="3395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tabLst>
                <a:tab pos="512763" algn="l"/>
              </a:tabLst>
              <a:defRPr sz="800">
                <a:latin typeface="Arial Narrow" panose="020B0606020202030204" pitchFamily="34" charset="0"/>
              </a:defRPr>
            </a:lvl1pPr>
            <a:lvl2pPr marL="571500">
              <a:tabLst>
                <a:tab pos="512763" algn="l"/>
              </a:tabLst>
            </a:lvl2pPr>
            <a:lvl3pPr>
              <a:tabLst>
                <a:tab pos="512763" algn="l"/>
              </a:tabLst>
            </a:lvl3pPr>
            <a:lvl4pPr>
              <a:tabLst>
                <a:tab pos="512763" algn="l"/>
              </a:tabLst>
            </a:lvl4pPr>
            <a:lvl5pPr>
              <a:tabLst>
                <a:tab pos="512763" algn="l"/>
              </a:tabLst>
            </a:lvl5pPr>
            <a:lvl6pPr fontAlgn="base">
              <a:spcBef>
                <a:spcPct val="0"/>
              </a:spcBef>
              <a:spcAft>
                <a:spcPct val="0"/>
              </a:spcAft>
              <a:tabLst>
                <a:tab pos="512763" algn="l"/>
              </a:tabLst>
            </a:lvl6pPr>
            <a:lvl7pPr fontAlgn="base">
              <a:spcBef>
                <a:spcPct val="0"/>
              </a:spcBef>
              <a:spcAft>
                <a:spcPct val="0"/>
              </a:spcAft>
              <a:tabLst>
                <a:tab pos="512763" algn="l"/>
              </a:tabLst>
            </a:lvl7pPr>
            <a:lvl8pPr fontAlgn="base">
              <a:spcBef>
                <a:spcPct val="0"/>
              </a:spcBef>
              <a:spcAft>
                <a:spcPct val="0"/>
              </a:spcAft>
              <a:tabLst>
                <a:tab pos="512763" algn="l"/>
              </a:tabLst>
            </a:lvl8pPr>
            <a:lvl9pPr fontAlgn="base">
              <a:spcBef>
                <a:spcPct val="0"/>
              </a:spcBef>
              <a:spcAft>
                <a:spcPct val="0"/>
              </a:spcAft>
              <a:tabLst>
                <a:tab pos="512763" algn="l"/>
              </a:tabLst>
            </a:lvl9pPr>
          </a:lstStyle>
          <a:p>
            <a:pPr>
              <a:lnSpc>
                <a:spcPts val="1000"/>
              </a:lnSpc>
              <a:tabLst>
                <a:tab pos="622300" algn="l"/>
              </a:tabLst>
            </a:pPr>
            <a:r>
              <a:rPr lang="en-US" dirty="0">
                <a:solidFill>
                  <a:schemeClr val="bg1"/>
                </a:solidFill>
                <a:latin typeface="Arial Narrow" panose="020B0604020202020204" pitchFamily="34" charset="0"/>
                <a:cs typeface="Arial Narrow" panose="020B0604020202020204" pitchFamily="34" charset="0"/>
              </a:rPr>
              <a:t>SOURCES | </a:t>
            </a:r>
            <a:r>
              <a:rPr lang="en-US" baseline="30000" dirty="0">
                <a:solidFill>
                  <a:schemeClr val="bg1"/>
                </a:solidFill>
                <a:latin typeface="Arial Narrow" panose="020B0604020202020204" pitchFamily="34" charset="0"/>
                <a:cs typeface="Arial Narrow" panose="020B0604020202020204" pitchFamily="34" charset="0"/>
              </a:rPr>
              <a:t>1</a:t>
            </a:r>
            <a:r>
              <a:rPr lang="en-US" dirty="0">
                <a:solidFill>
                  <a:schemeClr val="bg1"/>
                </a:solidFill>
                <a:latin typeface="Arial Narrow" panose="020B0604020202020204" pitchFamily="34" charset="0"/>
                <a:cs typeface="Arial Narrow" panose="020B0604020202020204" pitchFamily="34" charset="0"/>
              </a:rPr>
              <a:t>Social Security Administration, </a:t>
            </a:r>
            <a:r>
              <a:rPr lang="en-US" dirty="0">
                <a:solidFill>
                  <a:schemeClr val="bg1"/>
                </a:solidFill>
                <a:latin typeface="Arial Narrow" panose="020B0604020202020204" pitchFamily="34" charset="0"/>
                <a:cs typeface="Arial Narrow" panose="020B0604020202020204" pitchFamily="34" charset="0"/>
                <a:hlinkClick r:id="rId4">
                  <a:extLst>
                    <a:ext uri="{A12FA001-AC4F-418D-AE19-62706E023703}">
                      <ahyp:hlinkClr xmlns:ahyp="http://schemas.microsoft.com/office/drawing/2018/hyperlinkcolor" val="tx"/>
                    </a:ext>
                  </a:extLst>
                </a:hlinkClick>
              </a:rPr>
              <a:t>If You Are the Survivor</a:t>
            </a:r>
            <a:r>
              <a:rPr lang="en-US" dirty="0">
                <a:solidFill>
                  <a:schemeClr val="bg1"/>
                </a:solidFill>
                <a:latin typeface="Arial Narrow" panose="020B0604020202020204" pitchFamily="34" charset="0"/>
                <a:cs typeface="Arial Narrow" panose="020B0604020202020204" pitchFamily="34" charset="0"/>
              </a:rPr>
              <a:t>, undated.  </a:t>
            </a:r>
            <a:r>
              <a:rPr lang="en-US" baseline="30000" dirty="0">
                <a:solidFill>
                  <a:schemeClr val="bg1"/>
                </a:solidFill>
                <a:latin typeface="Arial Narrow" panose="020B0604020202020204" pitchFamily="34" charset="0"/>
                <a:cs typeface="Arial Narrow" panose="020B0604020202020204" pitchFamily="34" charset="0"/>
              </a:rPr>
              <a:t>2</a:t>
            </a:r>
            <a:r>
              <a:rPr lang="en-US" dirty="0">
                <a:solidFill>
                  <a:schemeClr val="bg1"/>
                </a:solidFill>
                <a:latin typeface="Arial Narrow" panose="020B0604020202020204" pitchFamily="34" charset="0"/>
                <a:cs typeface="Arial Narrow" panose="020B0604020202020204" pitchFamily="34" charset="0"/>
              </a:rPr>
              <a:t>Social Security Administration, Social Security Handbook, undated, </a:t>
            </a:r>
            <a:r>
              <a:rPr lang="en-US" dirty="0">
                <a:solidFill>
                  <a:schemeClr val="bg1"/>
                </a:solidFill>
                <a:latin typeface="Arial Narrow" panose="020B0604020202020204" pitchFamily="34" charset="0"/>
                <a:cs typeface="Arial Narrow" panose="020B0604020202020204" pitchFamily="34" charset="0"/>
                <a:hlinkClick r:id="rId5">
                  <a:extLst>
                    <a:ext uri="{A12FA001-AC4F-418D-AE19-62706E023703}">
                      <ahyp:hlinkClr xmlns:ahyp="http://schemas.microsoft.com/office/drawing/2018/hyperlinkcolor" val="tx"/>
                    </a:ext>
                  </a:extLst>
                </a:hlinkClick>
              </a:rPr>
              <a:t>https://www.ssa.gov/OP_Home/handbook/handbook.04/handbook-0404.html</a:t>
            </a:r>
            <a:endParaRPr lang="en-US" dirty="0">
              <a:solidFill>
                <a:schemeClr val="bg1"/>
              </a:solidFill>
              <a:latin typeface="Arial Narrow" panose="020B0604020202020204" pitchFamily="34" charset="0"/>
              <a:cs typeface="Arial Narrow" panose="020B0604020202020204" pitchFamily="34" charset="0"/>
            </a:endParaRPr>
          </a:p>
        </p:txBody>
      </p:sp>
      <p:cxnSp>
        <p:nvCxnSpPr>
          <p:cNvPr id="215" name="Straight Connector 214"/>
          <p:cNvCxnSpPr>
            <a:cxnSpLocks/>
          </p:cNvCxnSpPr>
          <p:nvPr/>
        </p:nvCxnSpPr>
        <p:spPr>
          <a:xfrm>
            <a:off x="417512" y="2047039"/>
            <a:ext cx="5724241"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16" name="Straight Connector 215"/>
          <p:cNvCxnSpPr>
            <a:cxnSpLocks/>
          </p:cNvCxnSpPr>
          <p:nvPr/>
        </p:nvCxnSpPr>
        <p:spPr>
          <a:xfrm>
            <a:off x="424295" y="2719849"/>
            <a:ext cx="5717458"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17" name="Straight Connector 216"/>
          <p:cNvCxnSpPr>
            <a:cxnSpLocks/>
          </p:cNvCxnSpPr>
          <p:nvPr/>
        </p:nvCxnSpPr>
        <p:spPr>
          <a:xfrm>
            <a:off x="424295" y="3707991"/>
            <a:ext cx="5717458"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19" name="Title 5"/>
          <p:cNvSpPr txBox="1">
            <a:spLocks/>
          </p:cNvSpPr>
          <p:nvPr/>
        </p:nvSpPr>
        <p:spPr>
          <a:xfrm>
            <a:off x="1243224" y="256417"/>
            <a:ext cx="5593995" cy="759011"/>
          </a:xfrm>
          <a:prstGeom prst="rect">
            <a:avLst/>
          </a:prstGeom>
        </p:spPr>
        <p:txBody>
          <a:bodyPr/>
          <a:lstStyle>
            <a:lvl1pPr algn="l" rtl="0" eaLnBrk="1" fontAlgn="base" hangingPunct="1">
              <a:lnSpc>
                <a:spcPct val="100000"/>
              </a:lnSpc>
              <a:spcBef>
                <a:spcPct val="0"/>
              </a:spcBef>
              <a:spcAft>
                <a:spcPct val="0"/>
              </a:spcAft>
              <a:defRPr sz="2600" b="1">
                <a:solidFill>
                  <a:schemeClr val="accent1"/>
                </a:solidFill>
                <a:latin typeface="Rockwell" panose="02060603020205020403" pitchFamily="18" charset="0"/>
                <a:ea typeface="+mj-ea"/>
                <a:cs typeface="+mj-cs"/>
              </a:defRPr>
            </a:lvl1pPr>
            <a:lvl2pPr algn="l" rtl="0" eaLnBrk="1" fontAlgn="base" hangingPunct="1">
              <a:lnSpc>
                <a:spcPct val="90000"/>
              </a:lnSpc>
              <a:spcBef>
                <a:spcPct val="0"/>
              </a:spcBef>
              <a:spcAft>
                <a:spcPct val="0"/>
              </a:spcAft>
              <a:defRPr sz="2600">
                <a:solidFill>
                  <a:schemeClr val="accent1"/>
                </a:solidFill>
                <a:latin typeface="Arial" pitchFamily="34" charset="0"/>
              </a:defRPr>
            </a:lvl2pPr>
            <a:lvl3pPr algn="l" rtl="0" eaLnBrk="1" fontAlgn="base" hangingPunct="1">
              <a:lnSpc>
                <a:spcPct val="90000"/>
              </a:lnSpc>
              <a:spcBef>
                <a:spcPct val="0"/>
              </a:spcBef>
              <a:spcAft>
                <a:spcPct val="0"/>
              </a:spcAft>
              <a:defRPr sz="2600">
                <a:solidFill>
                  <a:schemeClr val="accent1"/>
                </a:solidFill>
                <a:latin typeface="Arial" pitchFamily="34" charset="0"/>
              </a:defRPr>
            </a:lvl3pPr>
            <a:lvl4pPr algn="l" rtl="0" eaLnBrk="1" fontAlgn="base" hangingPunct="1">
              <a:lnSpc>
                <a:spcPct val="90000"/>
              </a:lnSpc>
              <a:spcBef>
                <a:spcPct val="0"/>
              </a:spcBef>
              <a:spcAft>
                <a:spcPct val="0"/>
              </a:spcAft>
              <a:defRPr sz="2600">
                <a:solidFill>
                  <a:schemeClr val="accent1"/>
                </a:solidFill>
                <a:latin typeface="Arial" pitchFamily="34" charset="0"/>
              </a:defRPr>
            </a:lvl4pPr>
            <a:lvl5pPr algn="l" rtl="0" eaLnBrk="1" fontAlgn="base" hangingPunct="1">
              <a:lnSpc>
                <a:spcPct val="90000"/>
              </a:lnSpc>
              <a:spcBef>
                <a:spcPct val="0"/>
              </a:spcBef>
              <a:spcAft>
                <a:spcPct val="0"/>
              </a:spcAft>
              <a:defRPr sz="2600">
                <a:solidFill>
                  <a:schemeClr val="accent1"/>
                </a:solidFill>
                <a:latin typeface="Arial" pitchFamily="34" charset="0"/>
              </a:defRPr>
            </a:lvl5pPr>
            <a:lvl6pPr marL="457196" algn="l" rtl="0" eaLnBrk="1" fontAlgn="base" hangingPunct="1">
              <a:lnSpc>
                <a:spcPct val="90000"/>
              </a:lnSpc>
              <a:spcBef>
                <a:spcPct val="0"/>
              </a:spcBef>
              <a:spcAft>
                <a:spcPct val="0"/>
              </a:spcAft>
              <a:defRPr sz="2600">
                <a:solidFill>
                  <a:schemeClr val="accent1"/>
                </a:solidFill>
                <a:latin typeface="Arial" pitchFamily="34" charset="0"/>
              </a:defRPr>
            </a:lvl6pPr>
            <a:lvl7pPr marL="914391" algn="l" rtl="0" eaLnBrk="1" fontAlgn="base" hangingPunct="1">
              <a:lnSpc>
                <a:spcPct val="90000"/>
              </a:lnSpc>
              <a:spcBef>
                <a:spcPct val="0"/>
              </a:spcBef>
              <a:spcAft>
                <a:spcPct val="0"/>
              </a:spcAft>
              <a:defRPr sz="2600">
                <a:solidFill>
                  <a:schemeClr val="accent1"/>
                </a:solidFill>
                <a:latin typeface="Arial" pitchFamily="34" charset="0"/>
              </a:defRPr>
            </a:lvl7pPr>
            <a:lvl8pPr marL="1371587" algn="l" rtl="0" eaLnBrk="1" fontAlgn="base" hangingPunct="1">
              <a:lnSpc>
                <a:spcPct val="90000"/>
              </a:lnSpc>
              <a:spcBef>
                <a:spcPct val="0"/>
              </a:spcBef>
              <a:spcAft>
                <a:spcPct val="0"/>
              </a:spcAft>
              <a:defRPr sz="2600">
                <a:solidFill>
                  <a:schemeClr val="accent1"/>
                </a:solidFill>
                <a:latin typeface="Arial" pitchFamily="34" charset="0"/>
              </a:defRPr>
            </a:lvl8pPr>
            <a:lvl9pPr marL="1828782" algn="l" rtl="0" eaLnBrk="1" fontAlgn="base" hangingPunct="1">
              <a:lnSpc>
                <a:spcPct val="90000"/>
              </a:lnSpc>
              <a:spcBef>
                <a:spcPct val="0"/>
              </a:spcBef>
              <a:spcAft>
                <a:spcPct val="0"/>
              </a:spcAft>
              <a:defRPr sz="2600">
                <a:solidFill>
                  <a:schemeClr val="accent1"/>
                </a:solidFill>
                <a:latin typeface="Arial" pitchFamily="34" charset="0"/>
              </a:defRPr>
            </a:lvl9pPr>
          </a:lstStyle>
          <a:p>
            <a:r>
              <a:rPr lang="en-US" sz="4000" b="0" kern="0" dirty="0">
                <a:solidFill>
                  <a:schemeClr val="bg1"/>
                </a:solidFill>
              </a:rPr>
              <a:t>Survivor Benefits</a:t>
            </a:r>
          </a:p>
        </p:txBody>
      </p:sp>
      <p:sp>
        <p:nvSpPr>
          <p:cNvPr id="218" name="Slide Number Placeholder 15"/>
          <p:cNvSpPr>
            <a:spLocks noGrp="1"/>
          </p:cNvSpPr>
          <p:nvPr>
            <p:ph type="sldNum" sz="quarter" idx="4"/>
          </p:nvPr>
        </p:nvSpPr>
        <p:spPr>
          <a:xfrm>
            <a:off x="409780" y="5343266"/>
            <a:ext cx="217488" cy="303212"/>
          </a:xfrm>
        </p:spPr>
        <p:txBody>
          <a:bodyPr/>
          <a:lstStyle/>
          <a:p>
            <a:fld id="{B086DA8C-2EC5-4397-8842-B74E3AC9ED83}" type="slidenum">
              <a:rPr lang="en-US" smtClean="0">
                <a:solidFill>
                  <a:schemeClr val="bg1"/>
                </a:solidFill>
              </a:rPr>
              <a:pPr/>
              <a:t>32</a:t>
            </a:fld>
            <a:endParaRPr lang="en-US" dirty="0">
              <a:solidFill>
                <a:schemeClr val="bg1"/>
              </a:solidFill>
            </a:endParaRPr>
          </a:p>
        </p:txBody>
      </p:sp>
      <p:cxnSp>
        <p:nvCxnSpPr>
          <p:cNvPr id="21" name="Straight Connector 20">
            <a:extLst>
              <a:ext uri="{FF2B5EF4-FFF2-40B4-BE49-F238E27FC236}">
                <a16:creationId xmlns:a16="http://schemas.microsoft.com/office/drawing/2014/main" id="{CC470CB4-95B7-43B8-B9A0-6E8CA9F6C32E}"/>
              </a:ext>
            </a:extLst>
          </p:cNvPr>
          <p:cNvCxnSpPr>
            <a:cxnSpLocks/>
          </p:cNvCxnSpPr>
          <p:nvPr/>
        </p:nvCxnSpPr>
        <p:spPr>
          <a:xfrm>
            <a:off x="417512" y="4391336"/>
            <a:ext cx="5724241"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84317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sunset over a sandy beach next to the ocean&#10;&#10;Description automatically generated">
            <a:extLst>
              <a:ext uri="{FF2B5EF4-FFF2-40B4-BE49-F238E27FC236}">
                <a16:creationId xmlns:a16="http://schemas.microsoft.com/office/drawing/2014/main" id="{3DC36CC6-9B18-054D-ABD1-B6E941746430}"/>
              </a:ext>
            </a:extLst>
          </p:cNvPr>
          <p:cNvPicPr>
            <a:picLocks noChangeAspect="1"/>
          </p:cNvPicPr>
          <p:nvPr/>
        </p:nvPicPr>
        <p:blipFill rotWithShape="1">
          <a:blip r:embed="rId3"/>
          <a:srcRect l="33697" t="7316" r="34615" b="21455"/>
          <a:stretch/>
        </p:blipFill>
        <p:spPr>
          <a:xfrm>
            <a:off x="6334514" y="1"/>
            <a:ext cx="3835111" cy="5741346"/>
          </a:xfrm>
          <a:prstGeom prst="rect">
            <a:avLst/>
          </a:prstGeom>
        </p:spPr>
      </p:pic>
      <p:sp>
        <p:nvSpPr>
          <p:cNvPr id="81" name="Freeform 5"/>
          <p:cNvSpPr>
            <a:spLocks/>
          </p:cNvSpPr>
          <p:nvPr/>
        </p:nvSpPr>
        <p:spPr bwMode="auto">
          <a:xfrm flipH="1" flipV="1">
            <a:off x="3105867" y="0"/>
            <a:ext cx="4879202" cy="5741346"/>
          </a:xfrm>
          <a:custGeom>
            <a:avLst/>
            <a:gdLst>
              <a:gd name="T0" fmla="*/ 3752 w 3752"/>
              <a:gd name="T1" fmla="*/ 4345 h 4345"/>
              <a:gd name="T2" fmla="*/ 0 w 3752"/>
              <a:gd name="T3" fmla="*/ 4345 h 4345"/>
              <a:gd name="T4" fmla="*/ 1094 w 3752"/>
              <a:gd name="T5" fmla="*/ 0 h 4345"/>
              <a:gd name="T6" fmla="*/ 3752 w 3752"/>
              <a:gd name="T7" fmla="*/ 0 h 4345"/>
              <a:gd name="T8" fmla="*/ 3752 w 3752"/>
              <a:gd name="T9" fmla="*/ 4345 h 4345"/>
              <a:gd name="connsiteX0" fmla="*/ 7771 w 10000"/>
              <a:gd name="connsiteY0" fmla="*/ 10000 h 10000"/>
              <a:gd name="connsiteX1" fmla="*/ 0 w 10000"/>
              <a:gd name="connsiteY1" fmla="*/ 10000 h 10000"/>
              <a:gd name="connsiteX2" fmla="*/ 2916 w 10000"/>
              <a:gd name="connsiteY2" fmla="*/ 0 h 10000"/>
              <a:gd name="connsiteX3" fmla="*/ 10000 w 10000"/>
              <a:gd name="connsiteY3" fmla="*/ 0 h 10000"/>
              <a:gd name="connsiteX4" fmla="*/ 7771 w 10000"/>
              <a:gd name="connsiteY4" fmla="*/ 10000 h 10000"/>
              <a:gd name="connsiteX0" fmla="*/ 7771 w 8754"/>
              <a:gd name="connsiteY0" fmla="*/ 10000 h 10000"/>
              <a:gd name="connsiteX1" fmla="*/ 0 w 8754"/>
              <a:gd name="connsiteY1" fmla="*/ 10000 h 10000"/>
              <a:gd name="connsiteX2" fmla="*/ 2916 w 8754"/>
              <a:gd name="connsiteY2" fmla="*/ 0 h 10000"/>
              <a:gd name="connsiteX3" fmla="*/ 8754 w 8754"/>
              <a:gd name="connsiteY3" fmla="*/ 11 h 10000"/>
              <a:gd name="connsiteX4" fmla="*/ 7771 w 8754"/>
              <a:gd name="connsiteY4" fmla="*/ 1000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54" h="10000">
                <a:moveTo>
                  <a:pt x="7771" y="10000"/>
                </a:moveTo>
                <a:lnTo>
                  <a:pt x="0" y="10000"/>
                </a:lnTo>
                <a:lnTo>
                  <a:pt x="2916" y="0"/>
                </a:lnTo>
                <a:lnTo>
                  <a:pt x="8754" y="11"/>
                </a:lnTo>
                <a:lnTo>
                  <a:pt x="7771" y="10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sp>
        <p:nvSpPr>
          <p:cNvPr id="11" name="Title 10"/>
          <p:cNvSpPr>
            <a:spLocks noGrp="1"/>
          </p:cNvSpPr>
          <p:nvPr>
            <p:ph type="title"/>
          </p:nvPr>
        </p:nvSpPr>
        <p:spPr/>
        <p:txBody>
          <a:bodyPr/>
          <a:lstStyle/>
          <a:p>
            <a:r>
              <a:rPr lang="en-US" dirty="0"/>
              <a:t>How Does it Work? A Hypothetical Example</a:t>
            </a:r>
          </a:p>
        </p:txBody>
      </p:sp>
      <p:sp>
        <p:nvSpPr>
          <p:cNvPr id="152" name="Content Placeholder 1"/>
          <p:cNvSpPr>
            <a:spLocks noGrp="1"/>
          </p:cNvSpPr>
          <p:nvPr>
            <p:ph idx="1"/>
          </p:nvPr>
        </p:nvSpPr>
        <p:spPr>
          <a:xfrm>
            <a:off x="4865833" y="1147802"/>
            <a:ext cx="2351975" cy="1709699"/>
          </a:xfrm>
        </p:spPr>
        <p:txBody>
          <a:bodyPr/>
          <a:lstStyle/>
          <a:p>
            <a:pPr>
              <a:spcBef>
                <a:spcPts val="1800"/>
              </a:spcBef>
            </a:pPr>
            <a:r>
              <a:rPr lang="en-US" sz="1600" kern="1200" dirty="0">
                <a:solidFill>
                  <a:srgbClr val="000000"/>
                </a:solidFill>
              </a:rPr>
              <a:t>The low-income earner’s spouse was </a:t>
            </a:r>
            <a:r>
              <a:rPr lang="en-US" sz="1600" kern="1200" dirty="0">
                <a:solidFill>
                  <a:srgbClr val="000000"/>
                </a:solidFill>
                <a:latin typeface="Arial"/>
              </a:rPr>
              <a:t>receiving a $2,000 monthly benefit, and the </a:t>
            </a:r>
            <a:r>
              <a:rPr lang="en-US" sz="1600" kern="1200" dirty="0">
                <a:solidFill>
                  <a:srgbClr val="000000"/>
                </a:solidFill>
              </a:rPr>
              <a:t>low-income earner’s </a:t>
            </a:r>
            <a:r>
              <a:rPr lang="en-US" sz="1600" kern="1200" dirty="0">
                <a:solidFill>
                  <a:srgbClr val="000000"/>
                </a:solidFill>
                <a:latin typeface="Arial"/>
              </a:rPr>
              <a:t>benefit was $1,200. </a:t>
            </a:r>
          </a:p>
          <a:p>
            <a:pPr>
              <a:spcBef>
                <a:spcPts val="1800"/>
              </a:spcBef>
            </a:pPr>
            <a:endParaRPr lang="en-US" sz="1800" kern="1200" dirty="0">
              <a:solidFill>
                <a:srgbClr val="000000"/>
              </a:solidFill>
              <a:latin typeface="Arial"/>
            </a:endParaRPr>
          </a:p>
        </p:txBody>
      </p:sp>
      <p:sp>
        <p:nvSpPr>
          <p:cNvPr id="153" name="TextBox 152"/>
          <p:cNvSpPr txBox="1"/>
          <p:nvPr/>
        </p:nvSpPr>
        <p:spPr>
          <a:xfrm>
            <a:off x="286022" y="2141804"/>
            <a:ext cx="2209351" cy="615553"/>
          </a:xfrm>
          <a:prstGeom prst="rect">
            <a:avLst/>
          </a:prstGeom>
          <a:noFill/>
        </p:spPr>
        <p:txBody>
          <a:bodyPr wrap="square" rtlCol="0">
            <a:spAutoFit/>
          </a:bodyPr>
          <a:lstStyle/>
          <a:p>
            <a:pPr algn="ctr"/>
            <a:r>
              <a:rPr lang="en-US" sz="1600" b="1" dirty="0">
                <a:solidFill>
                  <a:srgbClr val="013A94"/>
                </a:solidFill>
              </a:rPr>
              <a:t>High-income earner </a:t>
            </a:r>
            <a:r>
              <a:rPr lang="en-US" dirty="0"/>
              <a:t>$2,000</a:t>
            </a:r>
          </a:p>
        </p:txBody>
      </p:sp>
      <p:sp>
        <p:nvSpPr>
          <p:cNvPr id="160" name="TextBox 159"/>
          <p:cNvSpPr txBox="1"/>
          <p:nvPr/>
        </p:nvSpPr>
        <p:spPr>
          <a:xfrm>
            <a:off x="2503031" y="2136360"/>
            <a:ext cx="2135847" cy="615553"/>
          </a:xfrm>
          <a:prstGeom prst="rect">
            <a:avLst/>
          </a:prstGeom>
          <a:noFill/>
        </p:spPr>
        <p:txBody>
          <a:bodyPr wrap="square" rtlCol="0">
            <a:spAutoFit/>
          </a:bodyPr>
          <a:lstStyle/>
          <a:p>
            <a:pPr algn="ctr"/>
            <a:r>
              <a:rPr lang="en-US" sz="1600" b="1" dirty="0">
                <a:solidFill>
                  <a:srgbClr val="013A94"/>
                </a:solidFill>
              </a:rPr>
              <a:t>Low-income earner </a:t>
            </a:r>
          </a:p>
          <a:p>
            <a:pPr algn="ctr"/>
            <a:r>
              <a:rPr lang="en-US" dirty="0"/>
              <a:t>$1,200</a:t>
            </a:r>
          </a:p>
        </p:txBody>
      </p:sp>
      <p:cxnSp>
        <p:nvCxnSpPr>
          <p:cNvPr id="177" name="Straight Connector 176"/>
          <p:cNvCxnSpPr>
            <a:cxnSpLocks/>
          </p:cNvCxnSpPr>
          <p:nvPr/>
        </p:nvCxnSpPr>
        <p:spPr>
          <a:xfrm>
            <a:off x="431800" y="2940036"/>
            <a:ext cx="6209204"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78" name="Slide Number Placeholder 2"/>
          <p:cNvSpPr>
            <a:spLocks noGrp="1"/>
          </p:cNvSpPr>
          <p:nvPr>
            <p:ph type="sldNum" sz="quarter" idx="4"/>
          </p:nvPr>
        </p:nvSpPr>
        <p:spPr>
          <a:xfrm>
            <a:off x="404672" y="5343266"/>
            <a:ext cx="217488" cy="303212"/>
          </a:xfrm>
        </p:spPr>
        <p:txBody>
          <a:bodyPr/>
          <a:lstStyle>
            <a:lvl1pPr>
              <a:defRPr lang="en-US" sz="1050" smtClean="0"/>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B086DA8C-2EC5-4397-8842-B74E3AC9ED83}" type="slidenum">
              <a:rPr kumimoji="0" lang="en-US" sz="1050" b="1" i="0" u="none" strike="noStrike" kern="1200" cap="none" spc="0" normalizeH="0" baseline="0" noProof="0" smtClean="0">
                <a:ln>
                  <a:noFill/>
                </a:ln>
                <a:solidFill>
                  <a:srgbClr val="000000"/>
                </a:solidFill>
                <a:effectLst/>
                <a:uLnTx/>
                <a:uFillTx/>
                <a:latin typeface="Arial"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33</a:t>
            </a:fld>
            <a:endParaRPr kumimoji="0" lang="en-US" sz="1050" b="1" i="0" u="none" strike="noStrike" kern="1200" cap="none" spc="0" normalizeH="0" baseline="0" noProof="0" dirty="0">
              <a:ln>
                <a:noFill/>
              </a:ln>
              <a:solidFill>
                <a:srgbClr val="000000"/>
              </a:solidFill>
              <a:effectLst/>
              <a:uLnTx/>
              <a:uFillTx/>
              <a:latin typeface="Arial" charset="0"/>
              <a:ea typeface="+mn-ea"/>
              <a:cs typeface="+mn-cs"/>
            </a:endParaRPr>
          </a:p>
        </p:txBody>
      </p:sp>
      <p:grpSp>
        <p:nvGrpSpPr>
          <p:cNvPr id="188" name="Group 187"/>
          <p:cNvGrpSpPr/>
          <p:nvPr/>
        </p:nvGrpSpPr>
        <p:grpSpPr>
          <a:xfrm flipH="1">
            <a:off x="9135355" y="2162237"/>
            <a:ext cx="1030567" cy="3581638"/>
            <a:chOff x="-1" y="2133362"/>
            <a:chExt cx="1030567" cy="3581638"/>
          </a:xfrm>
        </p:grpSpPr>
        <p:pic>
          <p:nvPicPr>
            <p:cNvPr id="189" name="Picture 188"/>
            <p:cNvPicPr>
              <a:picLocks noChangeAspect="1"/>
            </p:cNvPicPr>
            <p:nvPr/>
          </p:nvPicPr>
          <p:blipFill rotWithShape="1">
            <a:blip r:embed="rId4" cstate="screen">
              <a:extLst>
                <a:ext uri="{28A0092B-C50C-407E-A947-70E740481C1C}">
                  <a14:useLocalDpi xmlns:a14="http://schemas.microsoft.com/office/drawing/2010/main"/>
                </a:ext>
              </a:extLst>
            </a:blip>
            <a:srcRect l="15479" b="6451"/>
            <a:stretch/>
          </p:blipFill>
          <p:spPr>
            <a:xfrm>
              <a:off x="-1" y="2133362"/>
              <a:ext cx="1030567" cy="3581638"/>
            </a:xfrm>
            <a:prstGeom prst="rect">
              <a:avLst/>
            </a:prstGeom>
          </p:spPr>
        </p:pic>
        <p:sp>
          <p:nvSpPr>
            <p:cNvPr id="190" name="Freeform 5"/>
            <p:cNvSpPr>
              <a:spLocks/>
            </p:cNvSpPr>
            <p:nvPr/>
          </p:nvSpPr>
          <p:spPr bwMode="auto">
            <a:xfrm flipV="1">
              <a:off x="0" y="3280229"/>
              <a:ext cx="759931" cy="2434770"/>
            </a:xfrm>
            <a:custGeom>
              <a:avLst/>
              <a:gdLst>
                <a:gd name="T0" fmla="*/ 10892 w 10892"/>
                <a:gd name="T1" fmla="*/ 0 h 2292"/>
                <a:gd name="T2" fmla="*/ 0 w 10892"/>
                <a:gd name="T3" fmla="*/ 2292 h 2292"/>
                <a:gd name="T4" fmla="*/ 0 w 10892"/>
                <a:gd name="T5" fmla="*/ 0 h 2292"/>
                <a:gd name="T6" fmla="*/ 10892 w 10892"/>
                <a:gd name="T7" fmla="*/ 0 h 2292"/>
              </a:gdLst>
              <a:ahLst/>
              <a:cxnLst>
                <a:cxn ang="0">
                  <a:pos x="T0" y="T1"/>
                </a:cxn>
                <a:cxn ang="0">
                  <a:pos x="T2" y="T3"/>
                </a:cxn>
                <a:cxn ang="0">
                  <a:pos x="T4" y="T5"/>
                </a:cxn>
                <a:cxn ang="0">
                  <a:pos x="T6" y="T7"/>
                </a:cxn>
              </a:cxnLst>
              <a:rect l="0" t="0" r="r" b="b"/>
              <a:pathLst>
                <a:path w="10892" h="2292">
                  <a:moveTo>
                    <a:pt x="10892" y="0"/>
                  </a:moveTo>
                  <a:lnTo>
                    <a:pt x="0" y="2292"/>
                  </a:lnTo>
                  <a:lnTo>
                    <a:pt x="0" y="0"/>
                  </a:lnTo>
                  <a:lnTo>
                    <a:pt x="10892" y="0"/>
                  </a:lnTo>
                  <a:close/>
                </a:path>
              </a:pathLst>
            </a:custGeom>
            <a:solidFill>
              <a:schemeClr val="accent1">
                <a:alpha val="73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mn-cs"/>
              </a:endParaRPr>
            </a:p>
          </p:txBody>
        </p:sp>
      </p:grpSp>
      <p:grpSp>
        <p:nvGrpSpPr>
          <p:cNvPr id="54" name="Group 53"/>
          <p:cNvGrpSpPr/>
          <p:nvPr/>
        </p:nvGrpSpPr>
        <p:grpSpPr>
          <a:xfrm>
            <a:off x="8194951" y="240102"/>
            <a:ext cx="1854297" cy="1466556"/>
            <a:chOff x="8194951" y="240102"/>
            <a:chExt cx="1854297" cy="1466556"/>
          </a:xfrm>
        </p:grpSpPr>
        <p:grpSp>
          <p:nvGrpSpPr>
            <p:cNvPr id="55" name="Group 24"/>
            <p:cNvGrpSpPr>
              <a:grpSpLocks noChangeAspect="1"/>
            </p:cNvGrpSpPr>
            <p:nvPr/>
          </p:nvGrpSpPr>
          <p:grpSpPr bwMode="auto">
            <a:xfrm>
              <a:off x="9501572" y="346904"/>
              <a:ext cx="322347" cy="372164"/>
              <a:chOff x="3313" y="1303"/>
              <a:chExt cx="110" cy="127"/>
            </a:xfrm>
            <a:solidFill>
              <a:schemeClr val="accent1"/>
            </a:solidFill>
          </p:grpSpPr>
          <p:sp>
            <p:nvSpPr>
              <p:cNvPr id="62" name="Freeform 27"/>
              <p:cNvSpPr>
                <a:spLocks/>
              </p:cNvSpPr>
              <p:nvPr/>
            </p:nvSpPr>
            <p:spPr bwMode="auto">
              <a:xfrm>
                <a:off x="3336" y="1303"/>
                <a:ext cx="64" cy="83"/>
              </a:xfrm>
              <a:custGeom>
                <a:avLst/>
                <a:gdLst>
                  <a:gd name="T0" fmla="*/ 219 w 438"/>
                  <a:gd name="T1" fmla="*/ 0 h 574"/>
                  <a:gd name="T2" fmla="*/ 45 w 438"/>
                  <a:gd name="T3" fmla="*/ 88 h 574"/>
                  <a:gd name="T4" fmla="*/ 21 w 438"/>
                  <a:gd name="T5" fmla="*/ 176 h 574"/>
                  <a:gd name="T6" fmla="*/ 20 w 438"/>
                  <a:gd name="T7" fmla="*/ 251 h 574"/>
                  <a:gd name="T8" fmla="*/ 16 w 438"/>
                  <a:gd name="T9" fmla="*/ 253 h 574"/>
                  <a:gd name="T10" fmla="*/ 5 w 438"/>
                  <a:gd name="T11" fmla="*/ 268 h 574"/>
                  <a:gd name="T12" fmla="*/ 0 w 438"/>
                  <a:gd name="T13" fmla="*/ 306 h 574"/>
                  <a:gd name="T14" fmla="*/ 56 w 438"/>
                  <a:gd name="T15" fmla="*/ 430 h 574"/>
                  <a:gd name="T16" fmla="*/ 219 w 438"/>
                  <a:gd name="T17" fmla="*/ 574 h 574"/>
                  <a:gd name="T18" fmla="*/ 382 w 438"/>
                  <a:gd name="T19" fmla="*/ 430 h 574"/>
                  <a:gd name="T20" fmla="*/ 438 w 438"/>
                  <a:gd name="T21" fmla="*/ 306 h 574"/>
                  <a:gd name="T22" fmla="*/ 433 w 438"/>
                  <a:gd name="T23" fmla="*/ 268 h 574"/>
                  <a:gd name="T24" fmla="*/ 422 w 438"/>
                  <a:gd name="T25" fmla="*/ 253 h 574"/>
                  <a:gd name="T26" fmla="*/ 418 w 438"/>
                  <a:gd name="T27" fmla="*/ 251 h 574"/>
                  <a:gd name="T28" fmla="*/ 417 w 438"/>
                  <a:gd name="T29" fmla="*/ 176 h 574"/>
                  <a:gd name="T30" fmla="*/ 384 w 438"/>
                  <a:gd name="T31" fmla="*/ 102 h 574"/>
                  <a:gd name="T32" fmla="*/ 320 w 438"/>
                  <a:gd name="T33" fmla="*/ 22 h 574"/>
                  <a:gd name="T34" fmla="*/ 219 w 438"/>
                  <a:gd name="T35" fmla="*/ 0 h 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38" h="574">
                    <a:moveTo>
                      <a:pt x="219" y="0"/>
                    </a:moveTo>
                    <a:cubicBezTo>
                      <a:pt x="123" y="2"/>
                      <a:pt x="70" y="45"/>
                      <a:pt x="45" y="88"/>
                    </a:cubicBezTo>
                    <a:cubicBezTo>
                      <a:pt x="20" y="132"/>
                      <a:pt x="21" y="175"/>
                      <a:pt x="21" y="176"/>
                    </a:cubicBezTo>
                    <a:cubicBezTo>
                      <a:pt x="21" y="176"/>
                      <a:pt x="20" y="251"/>
                      <a:pt x="20" y="251"/>
                    </a:cubicBezTo>
                    <a:cubicBezTo>
                      <a:pt x="19" y="251"/>
                      <a:pt x="17" y="252"/>
                      <a:pt x="16" y="253"/>
                    </a:cubicBezTo>
                    <a:cubicBezTo>
                      <a:pt x="11" y="257"/>
                      <a:pt x="7" y="262"/>
                      <a:pt x="5" y="268"/>
                    </a:cubicBezTo>
                    <a:cubicBezTo>
                      <a:pt x="0" y="279"/>
                      <a:pt x="0" y="291"/>
                      <a:pt x="0" y="306"/>
                    </a:cubicBezTo>
                    <a:cubicBezTo>
                      <a:pt x="0" y="355"/>
                      <a:pt x="28" y="402"/>
                      <a:pt x="56" y="430"/>
                    </a:cubicBezTo>
                    <a:cubicBezTo>
                      <a:pt x="78" y="511"/>
                      <a:pt x="142" y="572"/>
                      <a:pt x="219" y="574"/>
                    </a:cubicBezTo>
                    <a:cubicBezTo>
                      <a:pt x="296" y="572"/>
                      <a:pt x="360" y="511"/>
                      <a:pt x="382" y="430"/>
                    </a:cubicBezTo>
                    <a:cubicBezTo>
                      <a:pt x="410" y="402"/>
                      <a:pt x="438" y="355"/>
                      <a:pt x="438" y="306"/>
                    </a:cubicBezTo>
                    <a:cubicBezTo>
                      <a:pt x="438" y="291"/>
                      <a:pt x="438" y="279"/>
                      <a:pt x="433" y="268"/>
                    </a:cubicBezTo>
                    <a:cubicBezTo>
                      <a:pt x="431" y="262"/>
                      <a:pt x="428" y="257"/>
                      <a:pt x="422" y="253"/>
                    </a:cubicBezTo>
                    <a:cubicBezTo>
                      <a:pt x="421" y="252"/>
                      <a:pt x="420" y="251"/>
                      <a:pt x="418" y="251"/>
                    </a:cubicBezTo>
                    <a:cubicBezTo>
                      <a:pt x="418" y="251"/>
                      <a:pt x="423" y="212"/>
                      <a:pt x="417" y="176"/>
                    </a:cubicBezTo>
                    <a:cubicBezTo>
                      <a:pt x="412" y="141"/>
                      <a:pt x="403" y="117"/>
                      <a:pt x="384" y="102"/>
                    </a:cubicBezTo>
                    <a:cubicBezTo>
                      <a:pt x="377" y="58"/>
                      <a:pt x="357" y="38"/>
                      <a:pt x="320" y="22"/>
                    </a:cubicBezTo>
                    <a:cubicBezTo>
                      <a:pt x="296" y="11"/>
                      <a:pt x="261" y="1"/>
                      <a:pt x="2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3" name="Freeform 28"/>
              <p:cNvSpPr>
                <a:spLocks/>
              </p:cNvSpPr>
              <p:nvPr/>
            </p:nvSpPr>
            <p:spPr bwMode="auto">
              <a:xfrm>
                <a:off x="3313" y="1377"/>
                <a:ext cx="110" cy="53"/>
              </a:xfrm>
              <a:custGeom>
                <a:avLst/>
                <a:gdLst>
                  <a:gd name="T0" fmla="*/ 222 w 752"/>
                  <a:gd name="T1" fmla="*/ 0 h 366"/>
                  <a:gd name="T2" fmla="*/ 37 w 752"/>
                  <a:gd name="T3" fmla="*/ 82 h 366"/>
                  <a:gd name="T4" fmla="*/ 0 w 752"/>
                  <a:gd name="T5" fmla="*/ 113 h 366"/>
                  <a:gd name="T6" fmla="*/ 59 w 752"/>
                  <a:gd name="T7" fmla="*/ 196 h 366"/>
                  <a:gd name="T8" fmla="*/ 508 w 752"/>
                  <a:gd name="T9" fmla="*/ 315 h 366"/>
                  <a:gd name="T10" fmla="*/ 752 w 752"/>
                  <a:gd name="T11" fmla="*/ 113 h 366"/>
                  <a:gd name="T12" fmla="*/ 715 w 752"/>
                  <a:gd name="T13" fmla="*/ 82 h 366"/>
                  <a:gd name="T14" fmla="*/ 530 w 752"/>
                  <a:gd name="T15" fmla="*/ 0 h 366"/>
                  <a:gd name="T16" fmla="*/ 392 w 752"/>
                  <a:gd name="T17" fmla="*/ 88 h 366"/>
                  <a:gd name="T18" fmla="*/ 222 w 752"/>
                  <a:gd name="T19" fmla="*/ 0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52" h="366">
                    <a:moveTo>
                      <a:pt x="222" y="0"/>
                    </a:moveTo>
                    <a:cubicBezTo>
                      <a:pt x="211" y="4"/>
                      <a:pt x="75" y="57"/>
                      <a:pt x="37" y="82"/>
                    </a:cubicBezTo>
                    <a:cubicBezTo>
                      <a:pt x="23" y="92"/>
                      <a:pt x="11" y="102"/>
                      <a:pt x="0" y="113"/>
                    </a:cubicBezTo>
                    <a:cubicBezTo>
                      <a:pt x="16" y="143"/>
                      <a:pt x="36" y="171"/>
                      <a:pt x="59" y="196"/>
                    </a:cubicBezTo>
                    <a:cubicBezTo>
                      <a:pt x="167" y="320"/>
                      <a:pt x="352" y="366"/>
                      <a:pt x="508" y="315"/>
                    </a:cubicBezTo>
                    <a:cubicBezTo>
                      <a:pt x="613" y="284"/>
                      <a:pt x="700" y="208"/>
                      <a:pt x="752" y="113"/>
                    </a:cubicBezTo>
                    <a:cubicBezTo>
                      <a:pt x="742" y="102"/>
                      <a:pt x="729" y="92"/>
                      <a:pt x="715" y="82"/>
                    </a:cubicBezTo>
                    <a:cubicBezTo>
                      <a:pt x="678" y="57"/>
                      <a:pt x="543" y="5"/>
                      <a:pt x="530" y="0"/>
                    </a:cubicBezTo>
                    <a:cubicBezTo>
                      <a:pt x="499" y="47"/>
                      <a:pt x="449" y="82"/>
                      <a:pt x="392" y="88"/>
                    </a:cubicBezTo>
                    <a:cubicBezTo>
                      <a:pt x="324" y="95"/>
                      <a:pt x="259" y="55"/>
                      <a:pt x="22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grpSp>
        <p:grpSp>
          <p:nvGrpSpPr>
            <p:cNvPr id="56" name="Group 55"/>
            <p:cNvGrpSpPr/>
            <p:nvPr/>
          </p:nvGrpSpPr>
          <p:grpSpPr>
            <a:xfrm>
              <a:off x="9008125" y="240102"/>
              <a:ext cx="940627" cy="940622"/>
              <a:chOff x="6054725" y="676275"/>
              <a:chExt cx="1270000" cy="1270000"/>
            </a:xfrm>
            <a:solidFill>
              <a:srgbClr val="013A94"/>
            </a:solidFill>
          </p:grpSpPr>
          <p:sp>
            <p:nvSpPr>
              <p:cNvPr id="58" name="Freeform 32"/>
              <p:cNvSpPr>
                <a:spLocks noEditPoints="1"/>
              </p:cNvSpPr>
              <p:nvPr/>
            </p:nvSpPr>
            <p:spPr bwMode="auto">
              <a:xfrm>
                <a:off x="6550025" y="676275"/>
                <a:ext cx="774700" cy="774700"/>
              </a:xfrm>
              <a:custGeom>
                <a:avLst/>
                <a:gdLst>
                  <a:gd name="T0" fmla="*/ 220 w 488"/>
                  <a:gd name="T1" fmla="*/ 2 h 488"/>
                  <a:gd name="T2" fmla="*/ 150 w 488"/>
                  <a:gd name="T3" fmla="*/ 20 h 488"/>
                  <a:gd name="T4" fmla="*/ 90 w 488"/>
                  <a:gd name="T5" fmla="*/ 56 h 488"/>
                  <a:gd name="T6" fmla="*/ 42 w 488"/>
                  <a:gd name="T7" fmla="*/ 108 h 488"/>
                  <a:gd name="T8" fmla="*/ 12 w 488"/>
                  <a:gd name="T9" fmla="*/ 172 h 488"/>
                  <a:gd name="T10" fmla="*/ 0 w 488"/>
                  <a:gd name="T11" fmla="*/ 244 h 488"/>
                  <a:gd name="T12" fmla="*/ 6 w 488"/>
                  <a:gd name="T13" fmla="*/ 292 h 488"/>
                  <a:gd name="T14" fmla="*/ 30 w 488"/>
                  <a:gd name="T15" fmla="*/ 360 h 488"/>
                  <a:gd name="T16" fmla="*/ 72 w 488"/>
                  <a:gd name="T17" fmla="*/ 416 h 488"/>
                  <a:gd name="T18" fmla="*/ 128 w 488"/>
                  <a:gd name="T19" fmla="*/ 458 h 488"/>
                  <a:gd name="T20" fmla="*/ 196 w 488"/>
                  <a:gd name="T21" fmla="*/ 482 h 488"/>
                  <a:gd name="T22" fmla="*/ 244 w 488"/>
                  <a:gd name="T23" fmla="*/ 488 h 488"/>
                  <a:gd name="T24" fmla="*/ 316 w 488"/>
                  <a:gd name="T25" fmla="*/ 476 h 488"/>
                  <a:gd name="T26" fmla="*/ 380 w 488"/>
                  <a:gd name="T27" fmla="*/ 446 h 488"/>
                  <a:gd name="T28" fmla="*/ 432 w 488"/>
                  <a:gd name="T29" fmla="*/ 398 h 488"/>
                  <a:gd name="T30" fmla="*/ 468 w 488"/>
                  <a:gd name="T31" fmla="*/ 338 h 488"/>
                  <a:gd name="T32" fmla="*/ 486 w 488"/>
                  <a:gd name="T33" fmla="*/ 268 h 488"/>
                  <a:gd name="T34" fmla="*/ 486 w 488"/>
                  <a:gd name="T35" fmla="*/ 220 h 488"/>
                  <a:gd name="T36" fmla="*/ 468 w 488"/>
                  <a:gd name="T37" fmla="*/ 150 h 488"/>
                  <a:gd name="T38" fmla="*/ 432 w 488"/>
                  <a:gd name="T39" fmla="*/ 90 h 488"/>
                  <a:gd name="T40" fmla="*/ 380 w 488"/>
                  <a:gd name="T41" fmla="*/ 42 h 488"/>
                  <a:gd name="T42" fmla="*/ 316 w 488"/>
                  <a:gd name="T43" fmla="*/ 12 h 488"/>
                  <a:gd name="T44" fmla="*/ 244 w 488"/>
                  <a:gd name="T45" fmla="*/ 0 h 488"/>
                  <a:gd name="T46" fmla="*/ 244 w 488"/>
                  <a:gd name="T47" fmla="*/ 426 h 488"/>
                  <a:gd name="T48" fmla="*/ 190 w 488"/>
                  <a:gd name="T49" fmla="*/ 418 h 488"/>
                  <a:gd name="T50" fmla="*/ 142 w 488"/>
                  <a:gd name="T51" fmla="*/ 394 h 488"/>
                  <a:gd name="T52" fmla="*/ 102 w 488"/>
                  <a:gd name="T53" fmla="*/ 358 h 488"/>
                  <a:gd name="T54" fmla="*/ 76 w 488"/>
                  <a:gd name="T55" fmla="*/ 314 h 488"/>
                  <a:gd name="T56" fmla="*/ 62 w 488"/>
                  <a:gd name="T57" fmla="*/ 262 h 488"/>
                  <a:gd name="T58" fmla="*/ 62 w 488"/>
                  <a:gd name="T59" fmla="*/ 224 h 488"/>
                  <a:gd name="T60" fmla="*/ 76 w 488"/>
                  <a:gd name="T61" fmla="*/ 172 h 488"/>
                  <a:gd name="T62" fmla="*/ 102 w 488"/>
                  <a:gd name="T63" fmla="*/ 126 h 488"/>
                  <a:gd name="T64" fmla="*/ 142 w 488"/>
                  <a:gd name="T65" fmla="*/ 90 h 488"/>
                  <a:gd name="T66" fmla="*/ 190 w 488"/>
                  <a:gd name="T67" fmla="*/ 68 h 488"/>
                  <a:gd name="T68" fmla="*/ 244 w 488"/>
                  <a:gd name="T69" fmla="*/ 60 h 488"/>
                  <a:gd name="T70" fmla="*/ 282 w 488"/>
                  <a:gd name="T71" fmla="*/ 64 h 488"/>
                  <a:gd name="T72" fmla="*/ 332 w 488"/>
                  <a:gd name="T73" fmla="*/ 82 h 488"/>
                  <a:gd name="T74" fmla="*/ 374 w 488"/>
                  <a:gd name="T75" fmla="*/ 112 h 488"/>
                  <a:gd name="T76" fmla="*/ 406 w 488"/>
                  <a:gd name="T77" fmla="*/ 156 h 488"/>
                  <a:gd name="T78" fmla="*/ 424 w 488"/>
                  <a:gd name="T79" fmla="*/ 206 h 488"/>
                  <a:gd name="T80" fmla="*/ 428 w 488"/>
                  <a:gd name="T81" fmla="*/ 242 h 488"/>
                  <a:gd name="T82" fmla="*/ 420 w 488"/>
                  <a:gd name="T83" fmla="*/ 296 h 488"/>
                  <a:gd name="T84" fmla="*/ 396 w 488"/>
                  <a:gd name="T85" fmla="*/ 344 h 488"/>
                  <a:gd name="T86" fmla="*/ 360 w 488"/>
                  <a:gd name="T87" fmla="*/ 384 h 488"/>
                  <a:gd name="T88" fmla="*/ 316 w 488"/>
                  <a:gd name="T89" fmla="*/ 412 h 488"/>
                  <a:gd name="T90" fmla="*/ 262 w 488"/>
                  <a:gd name="T91" fmla="*/ 424 h 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88" h="488">
                    <a:moveTo>
                      <a:pt x="244" y="0"/>
                    </a:moveTo>
                    <a:lnTo>
                      <a:pt x="244" y="0"/>
                    </a:lnTo>
                    <a:lnTo>
                      <a:pt x="220" y="2"/>
                    </a:lnTo>
                    <a:lnTo>
                      <a:pt x="196" y="6"/>
                    </a:lnTo>
                    <a:lnTo>
                      <a:pt x="172" y="12"/>
                    </a:lnTo>
                    <a:lnTo>
                      <a:pt x="150" y="20"/>
                    </a:lnTo>
                    <a:lnTo>
                      <a:pt x="128" y="30"/>
                    </a:lnTo>
                    <a:lnTo>
                      <a:pt x="108" y="42"/>
                    </a:lnTo>
                    <a:lnTo>
                      <a:pt x="90" y="56"/>
                    </a:lnTo>
                    <a:lnTo>
                      <a:pt x="72" y="72"/>
                    </a:lnTo>
                    <a:lnTo>
                      <a:pt x="56" y="90"/>
                    </a:lnTo>
                    <a:lnTo>
                      <a:pt x="42" y="108"/>
                    </a:lnTo>
                    <a:lnTo>
                      <a:pt x="30" y="128"/>
                    </a:lnTo>
                    <a:lnTo>
                      <a:pt x="20" y="150"/>
                    </a:lnTo>
                    <a:lnTo>
                      <a:pt x="12" y="172"/>
                    </a:lnTo>
                    <a:lnTo>
                      <a:pt x="6" y="194"/>
                    </a:lnTo>
                    <a:lnTo>
                      <a:pt x="2" y="220"/>
                    </a:lnTo>
                    <a:lnTo>
                      <a:pt x="0" y="244"/>
                    </a:lnTo>
                    <a:lnTo>
                      <a:pt x="0" y="244"/>
                    </a:lnTo>
                    <a:lnTo>
                      <a:pt x="2" y="268"/>
                    </a:lnTo>
                    <a:lnTo>
                      <a:pt x="6" y="292"/>
                    </a:lnTo>
                    <a:lnTo>
                      <a:pt x="12" y="316"/>
                    </a:lnTo>
                    <a:lnTo>
                      <a:pt x="20" y="338"/>
                    </a:lnTo>
                    <a:lnTo>
                      <a:pt x="30" y="360"/>
                    </a:lnTo>
                    <a:lnTo>
                      <a:pt x="42" y="380"/>
                    </a:lnTo>
                    <a:lnTo>
                      <a:pt x="56" y="398"/>
                    </a:lnTo>
                    <a:lnTo>
                      <a:pt x="72" y="416"/>
                    </a:lnTo>
                    <a:lnTo>
                      <a:pt x="90" y="432"/>
                    </a:lnTo>
                    <a:lnTo>
                      <a:pt x="108" y="446"/>
                    </a:lnTo>
                    <a:lnTo>
                      <a:pt x="128" y="458"/>
                    </a:lnTo>
                    <a:lnTo>
                      <a:pt x="150" y="468"/>
                    </a:lnTo>
                    <a:lnTo>
                      <a:pt x="172" y="476"/>
                    </a:lnTo>
                    <a:lnTo>
                      <a:pt x="196" y="482"/>
                    </a:lnTo>
                    <a:lnTo>
                      <a:pt x="220" y="486"/>
                    </a:lnTo>
                    <a:lnTo>
                      <a:pt x="244" y="488"/>
                    </a:lnTo>
                    <a:lnTo>
                      <a:pt x="244" y="488"/>
                    </a:lnTo>
                    <a:lnTo>
                      <a:pt x="268" y="486"/>
                    </a:lnTo>
                    <a:lnTo>
                      <a:pt x="294" y="482"/>
                    </a:lnTo>
                    <a:lnTo>
                      <a:pt x="316" y="476"/>
                    </a:lnTo>
                    <a:lnTo>
                      <a:pt x="338" y="468"/>
                    </a:lnTo>
                    <a:lnTo>
                      <a:pt x="360" y="458"/>
                    </a:lnTo>
                    <a:lnTo>
                      <a:pt x="380" y="446"/>
                    </a:lnTo>
                    <a:lnTo>
                      <a:pt x="398" y="432"/>
                    </a:lnTo>
                    <a:lnTo>
                      <a:pt x="416" y="416"/>
                    </a:lnTo>
                    <a:lnTo>
                      <a:pt x="432" y="398"/>
                    </a:lnTo>
                    <a:lnTo>
                      <a:pt x="446" y="380"/>
                    </a:lnTo>
                    <a:lnTo>
                      <a:pt x="458" y="360"/>
                    </a:lnTo>
                    <a:lnTo>
                      <a:pt x="468" y="338"/>
                    </a:lnTo>
                    <a:lnTo>
                      <a:pt x="476" y="316"/>
                    </a:lnTo>
                    <a:lnTo>
                      <a:pt x="482" y="292"/>
                    </a:lnTo>
                    <a:lnTo>
                      <a:pt x="486" y="268"/>
                    </a:lnTo>
                    <a:lnTo>
                      <a:pt x="488" y="244"/>
                    </a:lnTo>
                    <a:lnTo>
                      <a:pt x="488" y="244"/>
                    </a:lnTo>
                    <a:lnTo>
                      <a:pt x="486" y="220"/>
                    </a:lnTo>
                    <a:lnTo>
                      <a:pt x="482" y="194"/>
                    </a:lnTo>
                    <a:lnTo>
                      <a:pt x="476" y="172"/>
                    </a:lnTo>
                    <a:lnTo>
                      <a:pt x="468" y="150"/>
                    </a:lnTo>
                    <a:lnTo>
                      <a:pt x="458" y="128"/>
                    </a:lnTo>
                    <a:lnTo>
                      <a:pt x="446" y="108"/>
                    </a:lnTo>
                    <a:lnTo>
                      <a:pt x="432" y="90"/>
                    </a:lnTo>
                    <a:lnTo>
                      <a:pt x="416" y="72"/>
                    </a:lnTo>
                    <a:lnTo>
                      <a:pt x="398" y="56"/>
                    </a:lnTo>
                    <a:lnTo>
                      <a:pt x="380" y="42"/>
                    </a:lnTo>
                    <a:lnTo>
                      <a:pt x="360" y="30"/>
                    </a:lnTo>
                    <a:lnTo>
                      <a:pt x="338" y="20"/>
                    </a:lnTo>
                    <a:lnTo>
                      <a:pt x="316" y="12"/>
                    </a:lnTo>
                    <a:lnTo>
                      <a:pt x="294" y="6"/>
                    </a:lnTo>
                    <a:lnTo>
                      <a:pt x="268" y="2"/>
                    </a:lnTo>
                    <a:lnTo>
                      <a:pt x="244" y="0"/>
                    </a:lnTo>
                    <a:lnTo>
                      <a:pt x="244" y="0"/>
                    </a:lnTo>
                    <a:close/>
                    <a:moveTo>
                      <a:pt x="244" y="426"/>
                    </a:moveTo>
                    <a:lnTo>
                      <a:pt x="244" y="426"/>
                    </a:lnTo>
                    <a:lnTo>
                      <a:pt x="226" y="424"/>
                    </a:lnTo>
                    <a:lnTo>
                      <a:pt x="208" y="422"/>
                    </a:lnTo>
                    <a:lnTo>
                      <a:pt x="190" y="418"/>
                    </a:lnTo>
                    <a:lnTo>
                      <a:pt x="172" y="412"/>
                    </a:lnTo>
                    <a:lnTo>
                      <a:pt x="156" y="404"/>
                    </a:lnTo>
                    <a:lnTo>
                      <a:pt x="142" y="394"/>
                    </a:lnTo>
                    <a:lnTo>
                      <a:pt x="128" y="384"/>
                    </a:lnTo>
                    <a:lnTo>
                      <a:pt x="114" y="372"/>
                    </a:lnTo>
                    <a:lnTo>
                      <a:pt x="102" y="358"/>
                    </a:lnTo>
                    <a:lnTo>
                      <a:pt x="92" y="344"/>
                    </a:lnTo>
                    <a:lnTo>
                      <a:pt x="84" y="330"/>
                    </a:lnTo>
                    <a:lnTo>
                      <a:pt x="76" y="314"/>
                    </a:lnTo>
                    <a:lnTo>
                      <a:pt x="70" y="296"/>
                    </a:lnTo>
                    <a:lnTo>
                      <a:pt x="64" y="280"/>
                    </a:lnTo>
                    <a:lnTo>
                      <a:pt x="62" y="262"/>
                    </a:lnTo>
                    <a:lnTo>
                      <a:pt x="62" y="242"/>
                    </a:lnTo>
                    <a:lnTo>
                      <a:pt x="62" y="242"/>
                    </a:lnTo>
                    <a:lnTo>
                      <a:pt x="62" y="224"/>
                    </a:lnTo>
                    <a:lnTo>
                      <a:pt x="64" y="206"/>
                    </a:lnTo>
                    <a:lnTo>
                      <a:pt x="70" y="188"/>
                    </a:lnTo>
                    <a:lnTo>
                      <a:pt x="76" y="172"/>
                    </a:lnTo>
                    <a:lnTo>
                      <a:pt x="84" y="156"/>
                    </a:lnTo>
                    <a:lnTo>
                      <a:pt x="92" y="140"/>
                    </a:lnTo>
                    <a:lnTo>
                      <a:pt x="102" y="126"/>
                    </a:lnTo>
                    <a:lnTo>
                      <a:pt x="114" y="112"/>
                    </a:lnTo>
                    <a:lnTo>
                      <a:pt x="128" y="102"/>
                    </a:lnTo>
                    <a:lnTo>
                      <a:pt x="142" y="90"/>
                    </a:lnTo>
                    <a:lnTo>
                      <a:pt x="156" y="82"/>
                    </a:lnTo>
                    <a:lnTo>
                      <a:pt x="172" y="74"/>
                    </a:lnTo>
                    <a:lnTo>
                      <a:pt x="190" y="68"/>
                    </a:lnTo>
                    <a:lnTo>
                      <a:pt x="208" y="64"/>
                    </a:lnTo>
                    <a:lnTo>
                      <a:pt x="226" y="60"/>
                    </a:lnTo>
                    <a:lnTo>
                      <a:pt x="244" y="60"/>
                    </a:lnTo>
                    <a:lnTo>
                      <a:pt x="244" y="60"/>
                    </a:lnTo>
                    <a:lnTo>
                      <a:pt x="262" y="60"/>
                    </a:lnTo>
                    <a:lnTo>
                      <a:pt x="282" y="64"/>
                    </a:lnTo>
                    <a:lnTo>
                      <a:pt x="298" y="68"/>
                    </a:lnTo>
                    <a:lnTo>
                      <a:pt x="316" y="74"/>
                    </a:lnTo>
                    <a:lnTo>
                      <a:pt x="332" y="82"/>
                    </a:lnTo>
                    <a:lnTo>
                      <a:pt x="346" y="90"/>
                    </a:lnTo>
                    <a:lnTo>
                      <a:pt x="360" y="102"/>
                    </a:lnTo>
                    <a:lnTo>
                      <a:pt x="374" y="112"/>
                    </a:lnTo>
                    <a:lnTo>
                      <a:pt x="386" y="126"/>
                    </a:lnTo>
                    <a:lnTo>
                      <a:pt x="396" y="140"/>
                    </a:lnTo>
                    <a:lnTo>
                      <a:pt x="406" y="156"/>
                    </a:lnTo>
                    <a:lnTo>
                      <a:pt x="412" y="172"/>
                    </a:lnTo>
                    <a:lnTo>
                      <a:pt x="420" y="188"/>
                    </a:lnTo>
                    <a:lnTo>
                      <a:pt x="424" y="206"/>
                    </a:lnTo>
                    <a:lnTo>
                      <a:pt x="426" y="224"/>
                    </a:lnTo>
                    <a:lnTo>
                      <a:pt x="428" y="242"/>
                    </a:lnTo>
                    <a:lnTo>
                      <a:pt x="428" y="242"/>
                    </a:lnTo>
                    <a:lnTo>
                      <a:pt x="426" y="262"/>
                    </a:lnTo>
                    <a:lnTo>
                      <a:pt x="424" y="280"/>
                    </a:lnTo>
                    <a:lnTo>
                      <a:pt x="420" y="296"/>
                    </a:lnTo>
                    <a:lnTo>
                      <a:pt x="412" y="314"/>
                    </a:lnTo>
                    <a:lnTo>
                      <a:pt x="406" y="330"/>
                    </a:lnTo>
                    <a:lnTo>
                      <a:pt x="396" y="344"/>
                    </a:lnTo>
                    <a:lnTo>
                      <a:pt x="386" y="358"/>
                    </a:lnTo>
                    <a:lnTo>
                      <a:pt x="374" y="372"/>
                    </a:lnTo>
                    <a:lnTo>
                      <a:pt x="360" y="384"/>
                    </a:lnTo>
                    <a:lnTo>
                      <a:pt x="346" y="394"/>
                    </a:lnTo>
                    <a:lnTo>
                      <a:pt x="332" y="404"/>
                    </a:lnTo>
                    <a:lnTo>
                      <a:pt x="316" y="412"/>
                    </a:lnTo>
                    <a:lnTo>
                      <a:pt x="298" y="418"/>
                    </a:lnTo>
                    <a:lnTo>
                      <a:pt x="282" y="422"/>
                    </a:lnTo>
                    <a:lnTo>
                      <a:pt x="262" y="424"/>
                    </a:lnTo>
                    <a:lnTo>
                      <a:pt x="244" y="426"/>
                    </a:lnTo>
                    <a:lnTo>
                      <a:pt x="244" y="4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9" name="Freeform 34"/>
              <p:cNvSpPr>
                <a:spLocks/>
              </p:cNvSpPr>
              <p:nvPr/>
            </p:nvSpPr>
            <p:spPr bwMode="auto">
              <a:xfrm>
                <a:off x="6054725" y="1784350"/>
                <a:ext cx="161925" cy="161925"/>
              </a:xfrm>
              <a:custGeom>
                <a:avLst/>
                <a:gdLst>
                  <a:gd name="T0" fmla="*/ 16 w 102"/>
                  <a:gd name="T1" fmla="*/ 86 h 102"/>
                  <a:gd name="T2" fmla="*/ 16 w 102"/>
                  <a:gd name="T3" fmla="*/ 86 h 102"/>
                  <a:gd name="T4" fmla="*/ 26 w 102"/>
                  <a:gd name="T5" fmla="*/ 92 h 102"/>
                  <a:gd name="T6" fmla="*/ 36 w 102"/>
                  <a:gd name="T7" fmla="*/ 98 h 102"/>
                  <a:gd name="T8" fmla="*/ 48 w 102"/>
                  <a:gd name="T9" fmla="*/ 102 h 102"/>
                  <a:gd name="T10" fmla="*/ 60 w 102"/>
                  <a:gd name="T11" fmla="*/ 102 h 102"/>
                  <a:gd name="T12" fmla="*/ 70 w 102"/>
                  <a:gd name="T13" fmla="*/ 102 h 102"/>
                  <a:gd name="T14" fmla="*/ 82 w 102"/>
                  <a:gd name="T15" fmla="*/ 98 h 102"/>
                  <a:gd name="T16" fmla="*/ 92 w 102"/>
                  <a:gd name="T17" fmla="*/ 92 h 102"/>
                  <a:gd name="T18" fmla="*/ 102 w 102"/>
                  <a:gd name="T19" fmla="*/ 86 h 102"/>
                  <a:gd name="T20" fmla="*/ 16 w 102"/>
                  <a:gd name="T21" fmla="*/ 0 h 102"/>
                  <a:gd name="T22" fmla="*/ 16 w 102"/>
                  <a:gd name="T23" fmla="*/ 0 h 102"/>
                  <a:gd name="T24" fmla="*/ 10 w 102"/>
                  <a:gd name="T25" fmla="*/ 10 h 102"/>
                  <a:gd name="T26" fmla="*/ 4 w 102"/>
                  <a:gd name="T27" fmla="*/ 20 h 102"/>
                  <a:gd name="T28" fmla="*/ 0 w 102"/>
                  <a:gd name="T29" fmla="*/ 32 h 102"/>
                  <a:gd name="T30" fmla="*/ 0 w 102"/>
                  <a:gd name="T31" fmla="*/ 42 h 102"/>
                  <a:gd name="T32" fmla="*/ 0 w 102"/>
                  <a:gd name="T33" fmla="*/ 54 h 102"/>
                  <a:gd name="T34" fmla="*/ 4 w 102"/>
                  <a:gd name="T35" fmla="*/ 66 h 102"/>
                  <a:gd name="T36" fmla="*/ 10 w 102"/>
                  <a:gd name="T37" fmla="*/ 76 h 102"/>
                  <a:gd name="T38" fmla="*/ 16 w 102"/>
                  <a:gd name="T39" fmla="*/ 86 h 102"/>
                  <a:gd name="T40" fmla="*/ 16 w 102"/>
                  <a:gd name="T41" fmla="*/ 86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2" h="102">
                    <a:moveTo>
                      <a:pt x="16" y="86"/>
                    </a:moveTo>
                    <a:lnTo>
                      <a:pt x="16" y="86"/>
                    </a:lnTo>
                    <a:lnTo>
                      <a:pt x="26" y="92"/>
                    </a:lnTo>
                    <a:lnTo>
                      <a:pt x="36" y="98"/>
                    </a:lnTo>
                    <a:lnTo>
                      <a:pt x="48" y="102"/>
                    </a:lnTo>
                    <a:lnTo>
                      <a:pt x="60" y="102"/>
                    </a:lnTo>
                    <a:lnTo>
                      <a:pt x="70" y="102"/>
                    </a:lnTo>
                    <a:lnTo>
                      <a:pt x="82" y="98"/>
                    </a:lnTo>
                    <a:lnTo>
                      <a:pt x="92" y="92"/>
                    </a:lnTo>
                    <a:lnTo>
                      <a:pt x="102" y="86"/>
                    </a:lnTo>
                    <a:lnTo>
                      <a:pt x="16" y="0"/>
                    </a:lnTo>
                    <a:lnTo>
                      <a:pt x="16" y="0"/>
                    </a:lnTo>
                    <a:lnTo>
                      <a:pt x="10" y="10"/>
                    </a:lnTo>
                    <a:lnTo>
                      <a:pt x="4" y="20"/>
                    </a:lnTo>
                    <a:lnTo>
                      <a:pt x="0" y="32"/>
                    </a:lnTo>
                    <a:lnTo>
                      <a:pt x="0" y="42"/>
                    </a:lnTo>
                    <a:lnTo>
                      <a:pt x="0" y="54"/>
                    </a:lnTo>
                    <a:lnTo>
                      <a:pt x="4" y="66"/>
                    </a:lnTo>
                    <a:lnTo>
                      <a:pt x="10" y="76"/>
                    </a:lnTo>
                    <a:lnTo>
                      <a:pt x="16" y="86"/>
                    </a:lnTo>
                    <a:lnTo>
                      <a:pt x="16" y="8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0" name="Freeform 35"/>
              <p:cNvSpPr>
                <a:spLocks/>
              </p:cNvSpPr>
              <p:nvPr/>
            </p:nvSpPr>
            <p:spPr bwMode="auto">
              <a:xfrm>
                <a:off x="6467475" y="1343025"/>
                <a:ext cx="190500" cy="190500"/>
              </a:xfrm>
              <a:custGeom>
                <a:avLst/>
                <a:gdLst>
                  <a:gd name="T0" fmla="*/ 96 w 120"/>
                  <a:gd name="T1" fmla="*/ 108 h 120"/>
                  <a:gd name="T2" fmla="*/ 96 w 120"/>
                  <a:gd name="T3" fmla="*/ 108 h 120"/>
                  <a:gd name="T4" fmla="*/ 98 w 120"/>
                  <a:gd name="T5" fmla="*/ 106 h 120"/>
                  <a:gd name="T6" fmla="*/ 100 w 120"/>
                  <a:gd name="T7" fmla="*/ 102 h 120"/>
                  <a:gd name="T8" fmla="*/ 98 w 120"/>
                  <a:gd name="T9" fmla="*/ 98 h 120"/>
                  <a:gd name="T10" fmla="*/ 96 w 120"/>
                  <a:gd name="T11" fmla="*/ 96 h 120"/>
                  <a:gd name="T12" fmla="*/ 88 w 120"/>
                  <a:gd name="T13" fmla="*/ 86 h 120"/>
                  <a:gd name="T14" fmla="*/ 88 w 120"/>
                  <a:gd name="T15" fmla="*/ 86 h 120"/>
                  <a:gd name="T16" fmla="*/ 86 w 120"/>
                  <a:gd name="T17" fmla="*/ 84 h 120"/>
                  <a:gd name="T18" fmla="*/ 86 w 120"/>
                  <a:gd name="T19" fmla="*/ 80 h 120"/>
                  <a:gd name="T20" fmla="*/ 86 w 120"/>
                  <a:gd name="T21" fmla="*/ 78 h 120"/>
                  <a:gd name="T22" fmla="*/ 88 w 120"/>
                  <a:gd name="T23" fmla="*/ 74 h 120"/>
                  <a:gd name="T24" fmla="*/ 118 w 120"/>
                  <a:gd name="T25" fmla="*/ 44 h 120"/>
                  <a:gd name="T26" fmla="*/ 118 w 120"/>
                  <a:gd name="T27" fmla="*/ 44 h 120"/>
                  <a:gd name="T28" fmla="*/ 120 w 120"/>
                  <a:gd name="T29" fmla="*/ 42 h 120"/>
                  <a:gd name="T30" fmla="*/ 120 w 120"/>
                  <a:gd name="T31" fmla="*/ 38 h 120"/>
                  <a:gd name="T32" fmla="*/ 120 w 120"/>
                  <a:gd name="T33" fmla="*/ 36 h 120"/>
                  <a:gd name="T34" fmla="*/ 118 w 120"/>
                  <a:gd name="T35" fmla="*/ 32 h 120"/>
                  <a:gd name="T36" fmla="*/ 88 w 120"/>
                  <a:gd name="T37" fmla="*/ 2 h 120"/>
                  <a:gd name="T38" fmla="*/ 88 w 120"/>
                  <a:gd name="T39" fmla="*/ 2 h 120"/>
                  <a:gd name="T40" fmla="*/ 84 w 120"/>
                  <a:gd name="T41" fmla="*/ 0 h 120"/>
                  <a:gd name="T42" fmla="*/ 82 w 120"/>
                  <a:gd name="T43" fmla="*/ 0 h 120"/>
                  <a:gd name="T44" fmla="*/ 78 w 120"/>
                  <a:gd name="T45" fmla="*/ 0 h 120"/>
                  <a:gd name="T46" fmla="*/ 76 w 120"/>
                  <a:gd name="T47" fmla="*/ 2 h 120"/>
                  <a:gd name="T48" fmla="*/ 46 w 120"/>
                  <a:gd name="T49" fmla="*/ 32 h 120"/>
                  <a:gd name="T50" fmla="*/ 46 w 120"/>
                  <a:gd name="T51" fmla="*/ 32 h 120"/>
                  <a:gd name="T52" fmla="*/ 42 w 120"/>
                  <a:gd name="T53" fmla="*/ 34 h 120"/>
                  <a:gd name="T54" fmla="*/ 40 w 120"/>
                  <a:gd name="T55" fmla="*/ 34 h 120"/>
                  <a:gd name="T56" fmla="*/ 36 w 120"/>
                  <a:gd name="T57" fmla="*/ 34 h 120"/>
                  <a:gd name="T58" fmla="*/ 34 w 120"/>
                  <a:gd name="T59" fmla="*/ 32 h 120"/>
                  <a:gd name="T60" fmla="*/ 24 w 120"/>
                  <a:gd name="T61" fmla="*/ 24 h 120"/>
                  <a:gd name="T62" fmla="*/ 24 w 120"/>
                  <a:gd name="T63" fmla="*/ 24 h 120"/>
                  <a:gd name="T64" fmla="*/ 22 w 120"/>
                  <a:gd name="T65" fmla="*/ 22 h 120"/>
                  <a:gd name="T66" fmla="*/ 18 w 120"/>
                  <a:gd name="T67" fmla="*/ 20 h 120"/>
                  <a:gd name="T68" fmla="*/ 14 w 120"/>
                  <a:gd name="T69" fmla="*/ 22 h 120"/>
                  <a:gd name="T70" fmla="*/ 12 w 120"/>
                  <a:gd name="T71" fmla="*/ 24 h 120"/>
                  <a:gd name="T72" fmla="*/ 0 w 120"/>
                  <a:gd name="T73" fmla="*/ 36 h 120"/>
                  <a:gd name="T74" fmla="*/ 84 w 120"/>
                  <a:gd name="T75" fmla="*/ 120 h 120"/>
                  <a:gd name="T76" fmla="*/ 96 w 120"/>
                  <a:gd name="T77" fmla="*/ 108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20" h="120">
                    <a:moveTo>
                      <a:pt x="96" y="108"/>
                    </a:moveTo>
                    <a:lnTo>
                      <a:pt x="96" y="108"/>
                    </a:lnTo>
                    <a:lnTo>
                      <a:pt x="98" y="106"/>
                    </a:lnTo>
                    <a:lnTo>
                      <a:pt x="100" y="102"/>
                    </a:lnTo>
                    <a:lnTo>
                      <a:pt x="98" y="98"/>
                    </a:lnTo>
                    <a:lnTo>
                      <a:pt x="96" y="96"/>
                    </a:lnTo>
                    <a:lnTo>
                      <a:pt x="88" y="86"/>
                    </a:lnTo>
                    <a:lnTo>
                      <a:pt x="88" y="86"/>
                    </a:lnTo>
                    <a:lnTo>
                      <a:pt x="86" y="84"/>
                    </a:lnTo>
                    <a:lnTo>
                      <a:pt x="86" y="80"/>
                    </a:lnTo>
                    <a:lnTo>
                      <a:pt x="86" y="78"/>
                    </a:lnTo>
                    <a:lnTo>
                      <a:pt x="88" y="74"/>
                    </a:lnTo>
                    <a:lnTo>
                      <a:pt x="118" y="44"/>
                    </a:lnTo>
                    <a:lnTo>
                      <a:pt x="118" y="44"/>
                    </a:lnTo>
                    <a:lnTo>
                      <a:pt x="120" y="42"/>
                    </a:lnTo>
                    <a:lnTo>
                      <a:pt x="120" y="38"/>
                    </a:lnTo>
                    <a:lnTo>
                      <a:pt x="120" y="36"/>
                    </a:lnTo>
                    <a:lnTo>
                      <a:pt x="118" y="32"/>
                    </a:lnTo>
                    <a:lnTo>
                      <a:pt x="88" y="2"/>
                    </a:lnTo>
                    <a:lnTo>
                      <a:pt x="88" y="2"/>
                    </a:lnTo>
                    <a:lnTo>
                      <a:pt x="84" y="0"/>
                    </a:lnTo>
                    <a:lnTo>
                      <a:pt x="82" y="0"/>
                    </a:lnTo>
                    <a:lnTo>
                      <a:pt x="78" y="0"/>
                    </a:lnTo>
                    <a:lnTo>
                      <a:pt x="76" y="2"/>
                    </a:lnTo>
                    <a:lnTo>
                      <a:pt x="46" y="32"/>
                    </a:lnTo>
                    <a:lnTo>
                      <a:pt x="46" y="32"/>
                    </a:lnTo>
                    <a:lnTo>
                      <a:pt x="42" y="34"/>
                    </a:lnTo>
                    <a:lnTo>
                      <a:pt x="40" y="34"/>
                    </a:lnTo>
                    <a:lnTo>
                      <a:pt x="36" y="34"/>
                    </a:lnTo>
                    <a:lnTo>
                      <a:pt x="34" y="32"/>
                    </a:lnTo>
                    <a:lnTo>
                      <a:pt x="24" y="24"/>
                    </a:lnTo>
                    <a:lnTo>
                      <a:pt x="24" y="24"/>
                    </a:lnTo>
                    <a:lnTo>
                      <a:pt x="22" y="22"/>
                    </a:lnTo>
                    <a:lnTo>
                      <a:pt x="18" y="20"/>
                    </a:lnTo>
                    <a:lnTo>
                      <a:pt x="14" y="22"/>
                    </a:lnTo>
                    <a:lnTo>
                      <a:pt x="12" y="24"/>
                    </a:lnTo>
                    <a:lnTo>
                      <a:pt x="0" y="36"/>
                    </a:lnTo>
                    <a:lnTo>
                      <a:pt x="84" y="120"/>
                    </a:lnTo>
                    <a:lnTo>
                      <a:pt x="96" y="10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1" name="Freeform 36"/>
              <p:cNvSpPr>
                <a:spLocks/>
              </p:cNvSpPr>
              <p:nvPr/>
            </p:nvSpPr>
            <p:spPr bwMode="auto">
              <a:xfrm>
                <a:off x="6099175" y="1416050"/>
                <a:ext cx="485775" cy="485775"/>
              </a:xfrm>
              <a:custGeom>
                <a:avLst/>
                <a:gdLst>
                  <a:gd name="T0" fmla="*/ 222 w 306"/>
                  <a:gd name="T1" fmla="*/ 0 h 306"/>
                  <a:gd name="T2" fmla="*/ 28 w 306"/>
                  <a:gd name="T3" fmla="*/ 194 h 306"/>
                  <a:gd name="T4" fmla="*/ 0 w 306"/>
                  <a:gd name="T5" fmla="*/ 222 h 306"/>
                  <a:gd name="T6" fmla="*/ 84 w 306"/>
                  <a:gd name="T7" fmla="*/ 306 h 306"/>
                  <a:gd name="T8" fmla="*/ 112 w 306"/>
                  <a:gd name="T9" fmla="*/ 278 h 306"/>
                  <a:gd name="T10" fmla="*/ 306 w 306"/>
                  <a:gd name="T11" fmla="*/ 84 h 306"/>
                  <a:gd name="T12" fmla="*/ 222 w 306"/>
                  <a:gd name="T13" fmla="*/ 0 h 306"/>
                </a:gdLst>
                <a:ahLst/>
                <a:cxnLst>
                  <a:cxn ang="0">
                    <a:pos x="T0" y="T1"/>
                  </a:cxn>
                  <a:cxn ang="0">
                    <a:pos x="T2" y="T3"/>
                  </a:cxn>
                  <a:cxn ang="0">
                    <a:pos x="T4" y="T5"/>
                  </a:cxn>
                  <a:cxn ang="0">
                    <a:pos x="T6" y="T7"/>
                  </a:cxn>
                  <a:cxn ang="0">
                    <a:pos x="T8" y="T9"/>
                  </a:cxn>
                  <a:cxn ang="0">
                    <a:pos x="T10" y="T11"/>
                  </a:cxn>
                  <a:cxn ang="0">
                    <a:pos x="T12" y="T13"/>
                  </a:cxn>
                </a:cxnLst>
                <a:rect l="0" t="0" r="r" b="b"/>
                <a:pathLst>
                  <a:path w="306" h="306">
                    <a:moveTo>
                      <a:pt x="222" y="0"/>
                    </a:moveTo>
                    <a:lnTo>
                      <a:pt x="28" y="194"/>
                    </a:lnTo>
                    <a:lnTo>
                      <a:pt x="0" y="222"/>
                    </a:lnTo>
                    <a:lnTo>
                      <a:pt x="84" y="306"/>
                    </a:lnTo>
                    <a:lnTo>
                      <a:pt x="112" y="278"/>
                    </a:lnTo>
                    <a:lnTo>
                      <a:pt x="306" y="84"/>
                    </a:lnTo>
                    <a:lnTo>
                      <a:pt x="22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grpSp>
        <p:sp>
          <p:nvSpPr>
            <p:cNvPr id="57" name="Text Placeholder 8"/>
            <p:cNvSpPr txBox="1">
              <a:spLocks/>
            </p:cNvSpPr>
            <p:nvPr/>
          </p:nvSpPr>
          <p:spPr>
            <a:xfrm>
              <a:off x="8194951" y="948107"/>
              <a:ext cx="1854297" cy="758551"/>
            </a:xfrm>
            <a:prstGeom prst="rect">
              <a:avLst/>
            </a:prstGeom>
          </p:spPr>
          <p:txBody>
            <a:bodyPr/>
            <a:lstStyle>
              <a:lvl1pPr marL="177799" indent="-177799" algn="l" rtl="0" eaLnBrk="1" fontAlgn="base" hangingPunct="1">
                <a:lnSpc>
                  <a:spcPct val="100000"/>
                </a:lnSpc>
                <a:spcBef>
                  <a:spcPct val="20000"/>
                </a:spcBef>
                <a:spcAft>
                  <a:spcPct val="0"/>
                </a:spcAft>
                <a:buClr>
                  <a:schemeClr val="accent1"/>
                </a:buClr>
                <a:buChar char="•"/>
                <a:defRPr sz="2000">
                  <a:solidFill>
                    <a:schemeClr val="tx1"/>
                  </a:solidFill>
                  <a:latin typeface="+mn-lt"/>
                  <a:ea typeface="+mn-ea"/>
                  <a:cs typeface="+mn-cs"/>
                </a:defRPr>
              </a:lvl1pPr>
              <a:lvl2pPr marL="400046" indent="-204786" algn="l" rtl="0" eaLnBrk="1" fontAlgn="base" hangingPunct="1">
                <a:lnSpc>
                  <a:spcPct val="100000"/>
                </a:lnSpc>
                <a:spcBef>
                  <a:spcPct val="20000"/>
                </a:spcBef>
                <a:spcAft>
                  <a:spcPct val="0"/>
                </a:spcAft>
                <a:buClr>
                  <a:schemeClr val="accent1"/>
                </a:buClr>
                <a:buFont typeface="Arial" charset="0"/>
                <a:buChar char="–"/>
                <a:defRPr>
                  <a:solidFill>
                    <a:schemeClr val="tx1"/>
                  </a:solidFill>
                  <a:latin typeface="+mn-lt"/>
                </a:defRPr>
              </a:lvl2pPr>
              <a:lvl3pPr marL="606419" indent="-171448" algn="l" rtl="0" eaLnBrk="1" fontAlgn="base" hangingPunct="1">
                <a:lnSpc>
                  <a:spcPct val="100000"/>
                </a:lnSpc>
                <a:spcBef>
                  <a:spcPct val="20000"/>
                </a:spcBef>
                <a:spcAft>
                  <a:spcPct val="0"/>
                </a:spcAft>
                <a:buClr>
                  <a:schemeClr val="accent1"/>
                </a:buClr>
                <a:buChar char="•"/>
                <a:defRPr sz="1600">
                  <a:solidFill>
                    <a:schemeClr val="tx1"/>
                  </a:solidFill>
                  <a:latin typeface="+mn-lt"/>
                </a:defRPr>
              </a:lvl3pPr>
              <a:lvl4pPr marL="823905" indent="-207961" algn="l" rtl="0" eaLnBrk="1" fontAlgn="base" hangingPunct="1">
                <a:lnSpc>
                  <a:spcPct val="100000"/>
                </a:lnSpc>
                <a:spcBef>
                  <a:spcPct val="20000"/>
                </a:spcBef>
                <a:spcAft>
                  <a:spcPct val="0"/>
                </a:spcAft>
                <a:buClr>
                  <a:schemeClr val="accent1"/>
                </a:buClr>
                <a:buFont typeface="Arial" charset="0"/>
                <a:buChar char="–"/>
                <a:defRPr sz="1400">
                  <a:solidFill>
                    <a:schemeClr val="tx1"/>
                  </a:solidFill>
                  <a:latin typeface="+mn-lt"/>
                </a:defRPr>
              </a:lvl4pPr>
              <a:lvl5pPr marL="1031864" indent="-190499" algn="l" rtl="0" eaLnBrk="1" fontAlgn="base" hangingPunct="1">
                <a:lnSpc>
                  <a:spcPct val="100000"/>
                </a:lnSpc>
                <a:spcBef>
                  <a:spcPct val="20000"/>
                </a:spcBef>
                <a:spcAft>
                  <a:spcPct val="0"/>
                </a:spcAft>
                <a:buClr>
                  <a:schemeClr val="accent1"/>
                </a:buClr>
                <a:buFont typeface="Arial" charset="0"/>
                <a:buChar char="»"/>
                <a:defRPr sz="1400">
                  <a:solidFill>
                    <a:schemeClr val="tx1"/>
                  </a:solidFill>
                  <a:latin typeface="+mn-lt"/>
                </a:defRPr>
              </a:lvl5pPr>
              <a:lvl6pPr marL="1489060" indent="-190499" algn="l" rtl="0" eaLnBrk="1" fontAlgn="base" hangingPunct="1">
                <a:lnSpc>
                  <a:spcPct val="95000"/>
                </a:lnSpc>
                <a:spcBef>
                  <a:spcPct val="20000"/>
                </a:spcBef>
                <a:spcAft>
                  <a:spcPct val="0"/>
                </a:spcAft>
                <a:buClr>
                  <a:schemeClr val="accent1"/>
                </a:buClr>
                <a:buFont typeface="Arial" pitchFamily="34" charset="0"/>
                <a:buChar char="»"/>
                <a:defRPr sz="1400">
                  <a:solidFill>
                    <a:schemeClr val="tx1"/>
                  </a:solidFill>
                  <a:latin typeface="+mn-lt"/>
                </a:defRPr>
              </a:lvl6pPr>
              <a:lvl7pPr marL="1946255" indent="-190499" algn="l" rtl="0" eaLnBrk="1" fontAlgn="base" hangingPunct="1">
                <a:lnSpc>
                  <a:spcPct val="95000"/>
                </a:lnSpc>
                <a:spcBef>
                  <a:spcPct val="20000"/>
                </a:spcBef>
                <a:spcAft>
                  <a:spcPct val="0"/>
                </a:spcAft>
                <a:buClr>
                  <a:schemeClr val="accent1"/>
                </a:buClr>
                <a:buFont typeface="Arial" pitchFamily="34" charset="0"/>
                <a:buChar char="»"/>
                <a:defRPr sz="1400">
                  <a:solidFill>
                    <a:schemeClr val="tx1"/>
                  </a:solidFill>
                  <a:latin typeface="+mn-lt"/>
                </a:defRPr>
              </a:lvl7pPr>
              <a:lvl8pPr marL="2403451" indent="-190499" algn="l" rtl="0" eaLnBrk="1" fontAlgn="base" hangingPunct="1">
                <a:lnSpc>
                  <a:spcPct val="95000"/>
                </a:lnSpc>
                <a:spcBef>
                  <a:spcPct val="20000"/>
                </a:spcBef>
                <a:spcAft>
                  <a:spcPct val="0"/>
                </a:spcAft>
                <a:buClr>
                  <a:schemeClr val="accent1"/>
                </a:buClr>
                <a:buFont typeface="Arial" pitchFamily="34" charset="0"/>
                <a:buChar char="»"/>
                <a:defRPr sz="1400">
                  <a:solidFill>
                    <a:schemeClr val="tx1"/>
                  </a:solidFill>
                  <a:latin typeface="+mn-lt"/>
                </a:defRPr>
              </a:lvl8pPr>
              <a:lvl9pPr marL="2860646" indent="-190499" algn="l" rtl="0" eaLnBrk="1" fontAlgn="base" hangingPunct="1">
                <a:lnSpc>
                  <a:spcPct val="95000"/>
                </a:lnSpc>
                <a:spcBef>
                  <a:spcPct val="20000"/>
                </a:spcBef>
                <a:spcAft>
                  <a:spcPct val="0"/>
                </a:spcAft>
                <a:buClr>
                  <a:schemeClr val="accent1"/>
                </a:buClr>
                <a:buFont typeface="Arial" pitchFamily="34" charset="0"/>
                <a:buChar char="»"/>
                <a:defRPr sz="1400">
                  <a:solidFill>
                    <a:schemeClr val="tx1"/>
                  </a:solidFill>
                  <a:latin typeface="+mn-lt"/>
                </a:defRPr>
              </a:lvl9pPr>
            </a:lstStyle>
            <a:p>
              <a:pPr marL="0" marR="0" lvl="0" indent="0" algn="r" defTabSz="914400" rtl="0" eaLnBrk="1" fontAlgn="base" latinLnBrk="0" hangingPunct="1">
                <a:lnSpc>
                  <a:spcPct val="90000"/>
                </a:lnSpc>
                <a:spcBef>
                  <a:spcPts val="0"/>
                </a:spcBef>
                <a:spcAft>
                  <a:spcPct val="0"/>
                </a:spcAft>
                <a:buClr>
                  <a:srgbClr val="007AC2"/>
                </a:buClr>
                <a:buSzTx/>
                <a:buFontTx/>
                <a:buNone/>
                <a:tabLst/>
                <a:defRPr/>
              </a:pPr>
              <a:r>
                <a:rPr lang="en-US" sz="1200" kern="0" dirty="0">
                  <a:solidFill>
                    <a:srgbClr val="013A94"/>
                  </a:solidFill>
                  <a:latin typeface="Rockwell" panose="02060603020205020403" pitchFamily="18" charset="0"/>
                </a:rPr>
                <a:t>Survivor </a:t>
              </a:r>
              <a:br>
                <a:rPr lang="en-US" sz="1200" kern="0" dirty="0">
                  <a:solidFill>
                    <a:srgbClr val="013A94"/>
                  </a:solidFill>
                  <a:latin typeface="Rockwell" panose="02060603020205020403" pitchFamily="18" charset="0"/>
                </a:rPr>
              </a:br>
              <a:r>
                <a:rPr lang="en-US" sz="1200" kern="0" dirty="0">
                  <a:solidFill>
                    <a:srgbClr val="013A94"/>
                  </a:solidFill>
                  <a:latin typeface="Rockwell" panose="02060603020205020403" pitchFamily="18" charset="0"/>
                </a:rPr>
                <a:t> Benefits</a:t>
              </a:r>
              <a:endParaRPr kumimoji="0" lang="en-US" sz="1200" b="0" i="0" u="none" strike="noStrike" kern="0" cap="none" spc="0" normalizeH="0" baseline="0" noProof="0" dirty="0">
                <a:ln>
                  <a:noFill/>
                </a:ln>
                <a:solidFill>
                  <a:srgbClr val="013A94"/>
                </a:solidFill>
                <a:effectLst/>
                <a:uLnTx/>
                <a:uFillTx/>
                <a:latin typeface="Rockwell" panose="02060603020205020403" pitchFamily="18" charset="0"/>
              </a:endParaRPr>
            </a:p>
          </p:txBody>
        </p:sp>
      </p:grpSp>
      <p:pic>
        <p:nvPicPr>
          <p:cNvPr id="4" name="Picture 3" descr="A picture containing clock&#10;&#10;Description automatically generated">
            <a:extLst>
              <a:ext uri="{FF2B5EF4-FFF2-40B4-BE49-F238E27FC236}">
                <a16:creationId xmlns:a16="http://schemas.microsoft.com/office/drawing/2014/main" id="{B6FA3060-D3A5-3B47-BFA7-63D887012518}"/>
              </a:ext>
            </a:extLst>
          </p:cNvPr>
          <p:cNvPicPr>
            <a:picLocks noChangeAspect="1"/>
          </p:cNvPicPr>
          <p:nvPr/>
        </p:nvPicPr>
        <p:blipFill>
          <a:blip r:embed="rId5"/>
          <a:stretch>
            <a:fillRect/>
          </a:stretch>
        </p:blipFill>
        <p:spPr>
          <a:xfrm>
            <a:off x="1081618" y="684961"/>
            <a:ext cx="612353" cy="1508696"/>
          </a:xfrm>
          <a:prstGeom prst="rect">
            <a:avLst/>
          </a:prstGeom>
        </p:spPr>
      </p:pic>
      <p:pic>
        <p:nvPicPr>
          <p:cNvPr id="7" name="Picture 6" descr="A picture containing clock, drawing&#10;&#10;Description automatically generated">
            <a:extLst>
              <a:ext uri="{FF2B5EF4-FFF2-40B4-BE49-F238E27FC236}">
                <a16:creationId xmlns:a16="http://schemas.microsoft.com/office/drawing/2014/main" id="{D0077951-4740-8840-BB99-922DC64F5D62}"/>
              </a:ext>
            </a:extLst>
          </p:cNvPr>
          <p:cNvPicPr>
            <a:picLocks noChangeAspect="1"/>
          </p:cNvPicPr>
          <p:nvPr/>
        </p:nvPicPr>
        <p:blipFill>
          <a:blip r:embed="rId6"/>
          <a:stretch>
            <a:fillRect/>
          </a:stretch>
        </p:blipFill>
        <p:spPr>
          <a:xfrm>
            <a:off x="3254370" y="684961"/>
            <a:ext cx="612353" cy="1508696"/>
          </a:xfrm>
          <a:prstGeom prst="rect">
            <a:avLst/>
          </a:prstGeom>
        </p:spPr>
      </p:pic>
      <p:grpSp>
        <p:nvGrpSpPr>
          <p:cNvPr id="2" name="Group 1">
            <a:extLst>
              <a:ext uri="{FF2B5EF4-FFF2-40B4-BE49-F238E27FC236}">
                <a16:creationId xmlns:a16="http://schemas.microsoft.com/office/drawing/2014/main" id="{89DD9F11-2302-DA44-9BCF-86CDED740877}"/>
              </a:ext>
            </a:extLst>
          </p:cNvPr>
          <p:cNvGrpSpPr/>
          <p:nvPr/>
        </p:nvGrpSpPr>
        <p:grpSpPr>
          <a:xfrm>
            <a:off x="215154" y="3088251"/>
            <a:ext cx="2093964" cy="2275240"/>
            <a:chOff x="215154" y="3088251"/>
            <a:chExt cx="2093964" cy="2275240"/>
          </a:xfrm>
        </p:grpSpPr>
        <p:sp>
          <p:nvSpPr>
            <p:cNvPr id="172" name="TextBox 171"/>
            <p:cNvSpPr txBox="1"/>
            <p:nvPr/>
          </p:nvSpPr>
          <p:spPr>
            <a:xfrm>
              <a:off x="215154" y="4563272"/>
              <a:ext cx="2093964" cy="800219"/>
            </a:xfrm>
            <a:prstGeom prst="rect">
              <a:avLst/>
            </a:prstGeom>
            <a:noFill/>
          </p:spPr>
          <p:txBody>
            <a:bodyPr wrap="square" rtlCol="0">
              <a:spAutoFit/>
            </a:bodyPr>
            <a:lstStyle/>
            <a:p>
              <a:pPr algn="ctr"/>
              <a:r>
                <a:rPr lang="en-US" sz="1600" b="1" dirty="0">
                  <a:solidFill>
                    <a:srgbClr val="013A94"/>
                  </a:solidFill>
                </a:rPr>
                <a:t>Low-income earner </a:t>
              </a:r>
              <a:r>
                <a:rPr lang="en-US" dirty="0"/>
                <a:t>$2,000</a:t>
              </a:r>
            </a:p>
            <a:p>
              <a:pPr algn="ctr"/>
              <a:r>
                <a:rPr lang="en-US" sz="1200" dirty="0"/>
                <a:t>(if at FRA)</a:t>
              </a:r>
            </a:p>
          </p:txBody>
        </p:sp>
        <p:pic>
          <p:nvPicPr>
            <p:cNvPr id="51" name="Picture 50" descr="A picture containing clock, drawing&#10;&#10;Description automatically generated">
              <a:extLst>
                <a:ext uri="{FF2B5EF4-FFF2-40B4-BE49-F238E27FC236}">
                  <a16:creationId xmlns:a16="http://schemas.microsoft.com/office/drawing/2014/main" id="{753E166A-BC0E-9B47-BA8B-8FF033EBCDB0}"/>
                </a:ext>
              </a:extLst>
            </p:cNvPr>
            <p:cNvPicPr>
              <a:picLocks noChangeAspect="1"/>
            </p:cNvPicPr>
            <p:nvPr/>
          </p:nvPicPr>
          <p:blipFill>
            <a:blip r:embed="rId6"/>
            <a:stretch>
              <a:fillRect/>
            </a:stretch>
          </p:blipFill>
          <p:spPr>
            <a:xfrm>
              <a:off x="964196" y="3088251"/>
              <a:ext cx="612353" cy="1508696"/>
            </a:xfrm>
            <a:prstGeom prst="rect">
              <a:avLst/>
            </a:prstGeom>
          </p:spPr>
        </p:pic>
      </p:grpSp>
      <p:sp>
        <p:nvSpPr>
          <p:cNvPr id="52" name="Content Placeholder 1">
            <a:extLst>
              <a:ext uri="{FF2B5EF4-FFF2-40B4-BE49-F238E27FC236}">
                <a16:creationId xmlns:a16="http://schemas.microsoft.com/office/drawing/2014/main" id="{2B0CD5AF-373E-6443-AD87-B4532ED0B3E1}"/>
              </a:ext>
            </a:extLst>
          </p:cNvPr>
          <p:cNvSpPr txBox="1">
            <a:spLocks/>
          </p:cNvSpPr>
          <p:nvPr/>
        </p:nvSpPr>
        <p:spPr bwMode="auto">
          <a:xfrm>
            <a:off x="2495373" y="3251649"/>
            <a:ext cx="4213032" cy="21118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45720" rIns="91440" bIns="45720" numCol="1" anchor="t" anchorCtr="0" compatLnSpc="1">
            <a:prstTxWarp prst="textNoShape">
              <a:avLst/>
            </a:prstTxWarp>
          </a:bodyPr>
          <a:lstStyle>
            <a:lvl1pPr marL="0" indent="0" algn="l" rtl="0" eaLnBrk="1" fontAlgn="base" hangingPunct="1">
              <a:lnSpc>
                <a:spcPct val="100000"/>
              </a:lnSpc>
              <a:spcBef>
                <a:spcPct val="20000"/>
              </a:spcBef>
              <a:spcAft>
                <a:spcPct val="0"/>
              </a:spcAft>
              <a:buClr>
                <a:schemeClr val="accent1"/>
              </a:buClr>
              <a:buNone/>
              <a:defRPr sz="2000">
                <a:solidFill>
                  <a:schemeClr val="tx1"/>
                </a:solidFill>
                <a:latin typeface="+mn-lt"/>
                <a:ea typeface="+mn-ea"/>
                <a:cs typeface="+mn-cs"/>
              </a:defRPr>
            </a:lvl1pPr>
            <a:lvl2pPr marL="400046" indent="-204786" algn="l" rtl="0" eaLnBrk="1" fontAlgn="base" hangingPunct="1">
              <a:lnSpc>
                <a:spcPct val="100000"/>
              </a:lnSpc>
              <a:spcBef>
                <a:spcPct val="20000"/>
              </a:spcBef>
              <a:spcAft>
                <a:spcPct val="0"/>
              </a:spcAft>
              <a:buClr>
                <a:schemeClr val="accent1"/>
              </a:buClr>
              <a:buFont typeface="Arial" charset="0"/>
              <a:buChar char="–"/>
              <a:defRPr>
                <a:solidFill>
                  <a:schemeClr val="tx1"/>
                </a:solidFill>
                <a:latin typeface="+mn-lt"/>
              </a:defRPr>
            </a:lvl2pPr>
            <a:lvl3pPr marL="606419" indent="-171448" algn="l" rtl="0" eaLnBrk="1" fontAlgn="base" hangingPunct="1">
              <a:lnSpc>
                <a:spcPct val="100000"/>
              </a:lnSpc>
              <a:spcBef>
                <a:spcPct val="20000"/>
              </a:spcBef>
              <a:spcAft>
                <a:spcPct val="0"/>
              </a:spcAft>
              <a:buClr>
                <a:schemeClr val="accent1"/>
              </a:buClr>
              <a:buChar char="•"/>
              <a:defRPr sz="1600">
                <a:solidFill>
                  <a:schemeClr val="tx1"/>
                </a:solidFill>
                <a:latin typeface="+mn-lt"/>
              </a:defRPr>
            </a:lvl3pPr>
            <a:lvl4pPr marL="823905" indent="-207961" algn="l" rtl="0" eaLnBrk="1" fontAlgn="base" hangingPunct="1">
              <a:lnSpc>
                <a:spcPct val="100000"/>
              </a:lnSpc>
              <a:spcBef>
                <a:spcPct val="20000"/>
              </a:spcBef>
              <a:spcAft>
                <a:spcPct val="0"/>
              </a:spcAft>
              <a:buClr>
                <a:schemeClr val="accent1"/>
              </a:buClr>
              <a:buFont typeface="Arial" charset="0"/>
              <a:buChar char="–"/>
              <a:defRPr sz="1400">
                <a:solidFill>
                  <a:schemeClr val="tx1"/>
                </a:solidFill>
                <a:latin typeface="+mn-lt"/>
              </a:defRPr>
            </a:lvl4pPr>
            <a:lvl5pPr marL="1031864" indent="-190499" algn="l" rtl="0" eaLnBrk="1" fontAlgn="base" hangingPunct="1">
              <a:lnSpc>
                <a:spcPct val="100000"/>
              </a:lnSpc>
              <a:spcBef>
                <a:spcPct val="20000"/>
              </a:spcBef>
              <a:spcAft>
                <a:spcPct val="0"/>
              </a:spcAft>
              <a:buClr>
                <a:schemeClr val="accent1"/>
              </a:buClr>
              <a:buFont typeface="Arial" charset="0"/>
              <a:buChar char="»"/>
              <a:defRPr sz="1400">
                <a:solidFill>
                  <a:schemeClr val="tx1"/>
                </a:solidFill>
                <a:latin typeface="+mn-lt"/>
              </a:defRPr>
            </a:lvl5pPr>
            <a:lvl6pPr marL="1489060" indent="-190499" algn="l" rtl="0" eaLnBrk="1" fontAlgn="base" hangingPunct="1">
              <a:lnSpc>
                <a:spcPct val="95000"/>
              </a:lnSpc>
              <a:spcBef>
                <a:spcPct val="20000"/>
              </a:spcBef>
              <a:spcAft>
                <a:spcPct val="0"/>
              </a:spcAft>
              <a:buClr>
                <a:schemeClr val="accent1"/>
              </a:buClr>
              <a:buFont typeface="Arial" pitchFamily="34" charset="0"/>
              <a:buChar char="»"/>
              <a:defRPr sz="1400">
                <a:solidFill>
                  <a:schemeClr val="tx1"/>
                </a:solidFill>
                <a:latin typeface="+mn-lt"/>
              </a:defRPr>
            </a:lvl6pPr>
            <a:lvl7pPr marL="1946255" indent="-190499" algn="l" rtl="0" eaLnBrk="1" fontAlgn="base" hangingPunct="1">
              <a:lnSpc>
                <a:spcPct val="95000"/>
              </a:lnSpc>
              <a:spcBef>
                <a:spcPct val="20000"/>
              </a:spcBef>
              <a:spcAft>
                <a:spcPct val="0"/>
              </a:spcAft>
              <a:buClr>
                <a:schemeClr val="accent1"/>
              </a:buClr>
              <a:buFont typeface="Arial" pitchFamily="34" charset="0"/>
              <a:buChar char="»"/>
              <a:defRPr sz="1400">
                <a:solidFill>
                  <a:schemeClr val="tx1"/>
                </a:solidFill>
                <a:latin typeface="+mn-lt"/>
              </a:defRPr>
            </a:lvl7pPr>
            <a:lvl8pPr marL="2403451" indent="-190499" algn="l" rtl="0" eaLnBrk="1" fontAlgn="base" hangingPunct="1">
              <a:lnSpc>
                <a:spcPct val="95000"/>
              </a:lnSpc>
              <a:spcBef>
                <a:spcPct val="20000"/>
              </a:spcBef>
              <a:spcAft>
                <a:spcPct val="0"/>
              </a:spcAft>
              <a:buClr>
                <a:schemeClr val="accent1"/>
              </a:buClr>
              <a:buFont typeface="Arial" pitchFamily="34" charset="0"/>
              <a:buChar char="»"/>
              <a:defRPr sz="1400">
                <a:solidFill>
                  <a:schemeClr val="tx1"/>
                </a:solidFill>
                <a:latin typeface="+mn-lt"/>
              </a:defRPr>
            </a:lvl8pPr>
            <a:lvl9pPr marL="2860646" indent="-190499" algn="l" rtl="0" eaLnBrk="1" fontAlgn="base" hangingPunct="1">
              <a:lnSpc>
                <a:spcPct val="95000"/>
              </a:lnSpc>
              <a:spcBef>
                <a:spcPct val="20000"/>
              </a:spcBef>
              <a:spcAft>
                <a:spcPct val="0"/>
              </a:spcAft>
              <a:buClr>
                <a:schemeClr val="accent1"/>
              </a:buClr>
              <a:buFont typeface="Arial" pitchFamily="34" charset="0"/>
              <a:buChar char="»"/>
              <a:defRPr sz="1400">
                <a:solidFill>
                  <a:schemeClr val="tx1"/>
                </a:solidFill>
                <a:latin typeface="+mn-lt"/>
              </a:defRPr>
            </a:lvl9pPr>
          </a:lstStyle>
          <a:p>
            <a:pPr>
              <a:spcBef>
                <a:spcPts val="1800"/>
              </a:spcBef>
            </a:pPr>
            <a:r>
              <a:rPr lang="en-US" sz="1600" dirty="0">
                <a:solidFill>
                  <a:srgbClr val="000000"/>
                </a:solidFill>
              </a:rPr>
              <a:t>After the high-income earner passed away, the surviving spouse’s benefit was automatically replaced with the deceased’s higher $2,000 benefit. </a:t>
            </a:r>
          </a:p>
          <a:p>
            <a:pPr>
              <a:spcBef>
                <a:spcPts val="1800"/>
              </a:spcBef>
            </a:pPr>
            <a:r>
              <a:rPr lang="en-US" sz="1600" dirty="0">
                <a:solidFill>
                  <a:srgbClr val="000000"/>
                </a:solidFill>
              </a:rPr>
              <a:t>If a person takes a survivor spouse benefit before reaching their own Full Retirement Age (FRA), there’s a reduction.</a:t>
            </a:r>
            <a:endParaRPr lang="en-US" sz="1600" kern="1200" dirty="0">
              <a:solidFill>
                <a:srgbClr val="000000"/>
              </a:solidFill>
              <a:latin typeface="Arial"/>
            </a:endParaRPr>
          </a:p>
        </p:txBody>
      </p:sp>
    </p:spTree>
    <p:extLst>
      <p:ext uri="{BB962C8B-B14F-4D97-AF65-F5344CB8AC3E}">
        <p14:creationId xmlns:p14="http://schemas.microsoft.com/office/powerpoint/2010/main" val="1506759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52">
                                            <p:txEl>
                                              <p:pRg st="0" end="0"/>
                                            </p:txEl>
                                          </p:spTgt>
                                        </p:tgtEl>
                                        <p:attrNameLst>
                                          <p:attrName>style.visibility</p:attrName>
                                        </p:attrNameLst>
                                      </p:cBhvr>
                                      <p:to>
                                        <p:strVal val="visible"/>
                                      </p:to>
                                    </p:set>
                                    <p:animEffect transition="in" filter="fade">
                                      <p:cBhvr>
                                        <p:cTn id="7" dur="1000"/>
                                        <p:tgtEl>
                                          <p:spTgt spid="15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7"/>
                                        </p:tgtEl>
                                        <p:attrNameLst>
                                          <p:attrName>style.visibility</p:attrName>
                                        </p:attrNameLst>
                                      </p:cBhvr>
                                      <p:to>
                                        <p:strVal val="visible"/>
                                      </p:to>
                                    </p:set>
                                    <p:animEffect transition="in" filter="fade">
                                      <p:cBhvr>
                                        <p:cTn id="12" dur="500"/>
                                        <p:tgtEl>
                                          <p:spTgt spid="177"/>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52">
                                            <p:txEl>
                                              <p:pRg st="0" end="0"/>
                                            </p:txEl>
                                          </p:spTgt>
                                        </p:tgtEl>
                                        <p:attrNameLst>
                                          <p:attrName>style.visibility</p:attrName>
                                        </p:attrNameLst>
                                      </p:cBhvr>
                                      <p:to>
                                        <p:strVal val="visible"/>
                                      </p:to>
                                    </p:set>
                                    <p:animEffect transition="in" filter="fade">
                                      <p:cBhvr>
                                        <p:cTn id="16" dur="1000"/>
                                        <p:tgtEl>
                                          <p:spTgt spid="52">
                                            <p:txEl>
                                              <p:pRg st="0" end="0"/>
                                            </p:txEl>
                                          </p:spTgt>
                                        </p:tgtEl>
                                      </p:cBhvr>
                                    </p:animEffect>
                                  </p:childTnLst>
                                </p:cTn>
                              </p:par>
                            </p:childTnLst>
                          </p:cTn>
                        </p:par>
                        <p:par>
                          <p:cTn id="17" fill="hold">
                            <p:stCondLst>
                              <p:cond delay="1500"/>
                            </p:stCondLst>
                            <p:childTnLst>
                              <p:par>
                                <p:cTn id="18" presetID="10" presetClass="entr" presetSubtype="0"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1000"/>
                                        <p:tgtEl>
                                          <p:spTgt spid="2"/>
                                        </p:tgtEl>
                                      </p:cBhvr>
                                    </p:animEffect>
                                  </p:childTnLst>
                                </p:cTn>
                              </p:par>
                            </p:childTnLst>
                          </p:cTn>
                        </p:par>
                        <p:par>
                          <p:cTn id="21" fill="hold">
                            <p:stCondLst>
                              <p:cond delay="2500"/>
                            </p:stCondLst>
                            <p:childTnLst>
                              <p:par>
                                <p:cTn id="22" presetID="10" presetClass="entr" presetSubtype="0" fill="hold" grpId="0" nodeType="afterEffect">
                                  <p:stCondLst>
                                    <p:cond delay="0"/>
                                  </p:stCondLst>
                                  <p:childTnLst>
                                    <p:set>
                                      <p:cBhvr>
                                        <p:cTn id="23" dur="1" fill="hold">
                                          <p:stCondLst>
                                            <p:cond delay="0"/>
                                          </p:stCondLst>
                                        </p:cTn>
                                        <p:tgtEl>
                                          <p:spTgt spid="52">
                                            <p:txEl>
                                              <p:pRg st="1" end="1"/>
                                            </p:txEl>
                                          </p:spTgt>
                                        </p:tgtEl>
                                        <p:attrNameLst>
                                          <p:attrName>style.visibility</p:attrName>
                                        </p:attrNameLst>
                                      </p:cBhvr>
                                      <p:to>
                                        <p:strVal val="visible"/>
                                      </p:to>
                                    </p:set>
                                    <p:animEffect transition="in" filter="fade">
                                      <p:cBhvr>
                                        <p:cTn id="24" dur="1000"/>
                                        <p:tgtEl>
                                          <p:spTgt spid="5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 grpId="0" uiExpand="1" build="p"/>
      <p:bldP spid="52" grpId="0" uiExpand="1"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 name="Picture 66"/>
          <p:cNvPicPr>
            <a:picLocks noChangeAspect="1"/>
          </p:cNvPicPr>
          <p:nvPr/>
        </p:nvPicPr>
        <p:blipFill>
          <a:blip r:embed="rId3"/>
          <a:stretch>
            <a:fillRect/>
          </a:stretch>
        </p:blipFill>
        <p:spPr>
          <a:xfrm>
            <a:off x="6327043" y="0"/>
            <a:ext cx="3832957" cy="5756321"/>
          </a:xfrm>
          <a:prstGeom prst="rect">
            <a:avLst/>
          </a:prstGeom>
        </p:spPr>
      </p:pic>
      <p:sp>
        <p:nvSpPr>
          <p:cNvPr id="55" name="Freeform 5"/>
          <p:cNvSpPr>
            <a:spLocks/>
          </p:cNvSpPr>
          <p:nvPr/>
        </p:nvSpPr>
        <p:spPr bwMode="auto">
          <a:xfrm flipH="1" flipV="1">
            <a:off x="3106017" y="-8220"/>
            <a:ext cx="4879202" cy="5741346"/>
          </a:xfrm>
          <a:custGeom>
            <a:avLst/>
            <a:gdLst>
              <a:gd name="T0" fmla="*/ 3752 w 3752"/>
              <a:gd name="T1" fmla="*/ 4345 h 4345"/>
              <a:gd name="T2" fmla="*/ 0 w 3752"/>
              <a:gd name="T3" fmla="*/ 4345 h 4345"/>
              <a:gd name="T4" fmla="*/ 1094 w 3752"/>
              <a:gd name="T5" fmla="*/ 0 h 4345"/>
              <a:gd name="T6" fmla="*/ 3752 w 3752"/>
              <a:gd name="T7" fmla="*/ 0 h 4345"/>
              <a:gd name="T8" fmla="*/ 3752 w 3752"/>
              <a:gd name="T9" fmla="*/ 4345 h 4345"/>
              <a:gd name="connsiteX0" fmla="*/ 7771 w 10000"/>
              <a:gd name="connsiteY0" fmla="*/ 10000 h 10000"/>
              <a:gd name="connsiteX1" fmla="*/ 0 w 10000"/>
              <a:gd name="connsiteY1" fmla="*/ 10000 h 10000"/>
              <a:gd name="connsiteX2" fmla="*/ 2916 w 10000"/>
              <a:gd name="connsiteY2" fmla="*/ 0 h 10000"/>
              <a:gd name="connsiteX3" fmla="*/ 10000 w 10000"/>
              <a:gd name="connsiteY3" fmla="*/ 0 h 10000"/>
              <a:gd name="connsiteX4" fmla="*/ 7771 w 10000"/>
              <a:gd name="connsiteY4" fmla="*/ 10000 h 10000"/>
              <a:gd name="connsiteX0" fmla="*/ 7771 w 8754"/>
              <a:gd name="connsiteY0" fmla="*/ 10000 h 10000"/>
              <a:gd name="connsiteX1" fmla="*/ 0 w 8754"/>
              <a:gd name="connsiteY1" fmla="*/ 10000 h 10000"/>
              <a:gd name="connsiteX2" fmla="*/ 2916 w 8754"/>
              <a:gd name="connsiteY2" fmla="*/ 0 h 10000"/>
              <a:gd name="connsiteX3" fmla="*/ 8754 w 8754"/>
              <a:gd name="connsiteY3" fmla="*/ 11 h 10000"/>
              <a:gd name="connsiteX4" fmla="*/ 7771 w 8754"/>
              <a:gd name="connsiteY4" fmla="*/ 1000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54" h="10000">
                <a:moveTo>
                  <a:pt x="7771" y="10000"/>
                </a:moveTo>
                <a:lnTo>
                  <a:pt x="0" y="10000"/>
                </a:lnTo>
                <a:lnTo>
                  <a:pt x="2916" y="0"/>
                </a:lnTo>
                <a:lnTo>
                  <a:pt x="8754" y="11"/>
                </a:lnTo>
                <a:lnTo>
                  <a:pt x="7771" y="10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grpSp>
        <p:nvGrpSpPr>
          <p:cNvPr id="2" name="Group 1"/>
          <p:cNvGrpSpPr/>
          <p:nvPr/>
        </p:nvGrpSpPr>
        <p:grpSpPr>
          <a:xfrm>
            <a:off x="8194951" y="240102"/>
            <a:ext cx="1854297" cy="1466556"/>
            <a:chOff x="8194951" y="240102"/>
            <a:chExt cx="1854297" cy="1466556"/>
          </a:xfrm>
        </p:grpSpPr>
        <p:grpSp>
          <p:nvGrpSpPr>
            <p:cNvPr id="57" name="Group 24"/>
            <p:cNvGrpSpPr>
              <a:grpSpLocks noChangeAspect="1"/>
            </p:cNvGrpSpPr>
            <p:nvPr/>
          </p:nvGrpSpPr>
          <p:grpSpPr bwMode="auto">
            <a:xfrm>
              <a:off x="9501572" y="346904"/>
              <a:ext cx="322347" cy="372164"/>
              <a:chOff x="3313" y="1303"/>
              <a:chExt cx="110" cy="127"/>
            </a:xfrm>
            <a:solidFill>
              <a:schemeClr val="accent1"/>
            </a:solidFill>
          </p:grpSpPr>
          <p:sp>
            <p:nvSpPr>
              <p:cNvPr id="63" name="Freeform 27"/>
              <p:cNvSpPr>
                <a:spLocks/>
              </p:cNvSpPr>
              <p:nvPr/>
            </p:nvSpPr>
            <p:spPr bwMode="auto">
              <a:xfrm>
                <a:off x="3336" y="1303"/>
                <a:ext cx="64" cy="83"/>
              </a:xfrm>
              <a:custGeom>
                <a:avLst/>
                <a:gdLst>
                  <a:gd name="T0" fmla="*/ 219 w 438"/>
                  <a:gd name="T1" fmla="*/ 0 h 574"/>
                  <a:gd name="T2" fmla="*/ 45 w 438"/>
                  <a:gd name="T3" fmla="*/ 88 h 574"/>
                  <a:gd name="T4" fmla="*/ 21 w 438"/>
                  <a:gd name="T5" fmla="*/ 176 h 574"/>
                  <a:gd name="T6" fmla="*/ 20 w 438"/>
                  <a:gd name="T7" fmla="*/ 251 h 574"/>
                  <a:gd name="T8" fmla="*/ 16 w 438"/>
                  <a:gd name="T9" fmla="*/ 253 h 574"/>
                  <a:gd name="T10" fmla="*/ 5 w 438"/>
                  <a:gd name="T11" fmla="*/ 268 h 574"/>
                  <a:gd name="T12" fmla="*/ 0 w 438"/>
                  <a:gd name="T13" fmla="*/ 306 h 574"/>
                  <a:gd name="T14" fmla="*/ 56 w 438"/>
                  <a:gd name="T15" fmla="*/ 430 h 574"/>
                  <a:gd name="T16" fmla="*/ 219 w 438"/>
                  <a:gd name="T17" fmla="*/ 574 h 574"/>
                  <a:gd name="T18" fmla="*/ 382 w 438"/>
                  <a:gd name="T19" fmla="*/ 430 h 574"/>
                  <a:gd name="T20" fmla="*/ 438 w 438"/>
                  <a:gd name="T21" fmla="*/ 306 h 574"/>
                  <a:gd name="T22" fmla="*/ 433 w 438"/>
                  <a:gd name="T23" fmla="*/ 268 h 574"/>
                  <a:gd name="T24" fmla="*/ 422 w 438"/>
                  <a:gd name="T25" fmla="*/ 253 h 574"/>
                  <a:gd name="T26" fmla="*/ 418 w 438"/>
                  <a:gd name="T27" fmla="*/ 251 h 574"/>
                  <a:gd name="T28" fmla="*/ 417 w 438"/>
                  <a:gd name="T29" fmla="*/ 176 h 574"/>
                  <a:gd name="T30" fmla="*/ 384 w 438"/>
                  <a:gd name="T31" fmla="*/ 102 h 574"/>
                  <a:gd name="T32" fmla="*/ 320 w 438"/>
                  <a:gd name="T33" fmla="*/ 22 h 574"/>
                  <a:gd name="T34" fmla="*/ 219 w 438"/>
                  <a:gd name="T35" fmla="*/ 0 h 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38" h="574">
                    <a:moveTo>
                      <a:pt x="219" y="0"/>
                    </a:moveTo>
                    <a:cubicBezTo>
                      <a:pt x="123" y="2"/>
                      <a:pt x="70" y="45"/>
                      <a:pt x="45" y="88"/>
                    </a:cubicBezTo>
                    <a:cubicBezTo>
                      <a:pt x="20" y="132"/>
                      <a:pt x="21" y="175"/>
                      <a:pt x="21" y="176"/>
                    </a:cubicBezTo>
                    <a:cubicBezTo>
                      <a:pt x="21" y="176"/>
                      <a:pt x="20" y="251"/>
                      <a:pt x="20" y="251"/>
                    </a:cubicBezTo>
                    <a:cubicBezTo>
                      <a:pt x="19" y="251"/>
                      <a:pt x="17" y="252"/>
                      <a:pt x="16" y="253"/>
                    </a:cubicBezTo>
                    <a:cubicBezTo>
                      <a:pt x="11" y="257"/>
                      <a:pt x="7" y="262"/>
                      <a:pt x="5" y="268"/>
                    </a:cubicBezTo>
                    <a:cubicBezTo>
                      <a:pt x="0" y="279"/>
                      <a:pt x="0" y="291"/>
                      <a:pt x="0" y="306"/>
                    </a:cubicBezTo>
                    <a:cubicBezTo>
                      <a:pt x="0" y="355"/>
                      <a:pt x="28" y="402"/>
                      <a:pt x="56" y="430"/>
                    </a:cubicBezTo>
                    <a:cubicBezTo>
                      <a:pt x="78" y="511"/>
                      <a:pt x="142" y="572"/>
                      <a:pt x="219" y="574"/>
                    </a:cubicBezTo>
                    <a:cubicBezTo>
                      <a:pt x="296" y="572"/>
                      <a:pt x="360" y="511"/>
                      <a:pt x="382" y="430"/>
                    </a:cubicBezTo>
                    <a:cubicBezTo>
                      <a:pt x="410" y="402"/>
                      <a:pt x="438" y="355"/>
                      <a:pt x="438" y="306"/>
                    </a:cubicBezTo>
                    <a:cubicBezTo>
                      <a:pt x="438" y="291"/>
                      <a:pt x="438" y="279"/>
                      <a:pt x="433" y="268"/>
                    </a:cubicBezTo>
                    <a:cubicBezTo>
                      <a:pt x="431" y="262"/>
                      <a:pt x="428" y="257"/>
                      <a:pt x="422" y="253"/>
                    </a:cubicBezTo>
                    <a:cubicBezTo>
                      <a:pt x="421" y="252"/>
                      <a:pt x="420" y="251"/>
                      <a:pt x="418" y="251"/>
                    </a:cubicBezTo>
                    <a:cubicBezTo>
                      <a:pt x="418" y="251"/>
                      <a:pt x="423" y="212"/>
                      <a:pt x="417" y="176"/>
                    </a:cubicBezTo>
                    <a:cubicBezTo>
                      <a:pt x="412" y="141"/>
                      <a:pt x="403" y="117"/>
                      <a:pt x="384" y="102"/>
                    </a:cubicBezTo>
                    <a:cubicBezTo>
                      <a:pt x="377" y="58"/>
                      <a:pt x="357" y="38"/>
                      <a:pt x="320" y="22"/>
                    </a:cubicBezTo>
                    <a:cubicBezTo>
                      <a:pt x="296" y="11"/>
                      <a:pt x="261" y="1"/>
                      <a:pt x="2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4" name="Freeform 28"/>
              <p:cNvSpPr>
                <a:spLocks/>
              </p:cNvSpPr>
              <p:nvPr/>
            </p:nvSpPr>
            <p:spPr bwMode="auto">
              <a:xfrm>
                <a:off x="3313" y="1377"/>
                <a:ext cx="110" cy="53"/>
              </a:xfrm>
              <a:custGeom>
                <a:avLst/>
                <a:gdLst>
                  <a:gd name="T0" fmla="*/ 222 w 752"/>
                  <a:gd name="T1" fmla="*/ 0 h 366"/>
                  <a:gd name="T2" fmla="*/ 37 w 752"/>
                  <a:gd name="T3" fmla="*/ 82 h 366"/>
                  <a:gd name="T4" fmla="*/ 0 w 752"/>
                  <a:gd name="T5" fmla="*/ 113 h 366"/>
                  <a:gd name="T6" fmla="*/ 59 w 752"/>
                  <a:gd name="T7" fmla="*/ 196 h 366"/>
                  <a:gd name="T8" fmla="*/ 508 w 752"/>
                  <a:gd name="T9" fmla="*/ 315 h 366"/>
                  <a:gd name="T10" fmla="*/ 752 w 752"/>
                  <a:gd name="T11" fmla="*/ 113 h 366"/>
                  <a:gd name="T12" fmla="*/ 715 w 752"/>
                  <a:gd name="T13" fmla="*/ 82 h 366"/>
                  <a:gd name="T14" fmla="*/ 530 w 752"/>
                  <a:gd name="T15" fmla="*/ 0 h 366"/>
                  <a:gd name="T16" fmla="*/ 392 w 752"/>
                  <a:gd name="T17" fmla="*/ 88 h 366"/>
                  <a:gd name="T18" fmla="*/ 222 w 752"/>
                  <a:gd name="T19" fmla="*/ 0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52" h="366">
                    <a:moveTo>
                      <a:pt x="222" y="0"/>
                    </a:moveTo>
                    <a:cubicBezTo>
                      <a:pt x="211" y="4"/>
                      <a:pt x="75" y="57"/>
                      <a:pt x="37" y="82"/>
                    </a:cubicBezTo>
                    <a:cubicBezTo>
                      <a:pt x="23" y="92"/>
                      <a:pt x="11" y="102"/>
                      <a:pt x="0" y="113"/>
                    </a:cubicBezTo>
                    <a:cubicBezTo>
                      <a:pt x="16" y="143"/>
                      <a:pt x="36" y="171"/>
                      <a:pt x="59" y="196"/>
                    </a:cubicBezTo>
                    <a:cubicBezTo>
                      <a:pt x="167" y="320"/>
                      <a:pt x="352" y="366"/>
                      <a:pt x="508" y="315"/>
                    </a:cubicBezTo>
                    <a:cubicBezTo>
                      <a:pt x="613" y="284"/>
                      <a:pt x="700" y="208"/>
                      <a:pt x="752" y="113"/>
                    </a:cubicBezTo>
                    <a:cubicBezTo>
                      <a:pt x="742" y="102"/>
                      <a:pt x="729" y="92"/>
                      <a:pt x="715" y="82"/>
                    </a:cubicBezTo>
                    <a:cubicBezTo>
                      <a:pt x="678" y="57"/>
                      <a:pt x="543" y="5"/>
                      <a:pt x="530" y="0"/>
                    </a:cubicBezTo>
                    <a:cubicBezTo>
                      <a:pt x="499" y="47"/>
                      <a:pt x="449" y="82"/>
                      <a:pt x="392" y="88"/>
                    </a:cubicBezTo>
                    <a:cubicBezTo>
                      <a:pt x="324" y="95"/>
                      <a:pt x="259" y="55"/>
                      <a:pt x="22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grpSp>
        <p:grpSp>
          <p:nvGrpSpPr>
            <p:cNvPr id="58" name="Group 57"/>
            <p:cNvGrpSpPr/>
            <p:nvPr/>
          </p:nvGrpSpPr>
          <p:grpSpPr>
            <a:xfrm>
              <a:off x="9008125" y="240102"/>
              <a:ext cx="940627" cy="940622"/>
              <a:chOff x="6054725" y="676275"/>
              <a:chExt cx="1270000" cy="1270000"/>
            </a:xfrm>
            <a:solidFill>
              <a:srgbClr val="013A94"/>
            </a:solidFill>
          </p:grpSpPr>
          <p:sp>
            <p:nvSpPr>
              <p:cNvPr id="59" name="Freeform 32"/>
              <p:cNvSpPr>
                <a:spLocks noEditPoints="1"/>
              </p:cNvSpPr>
              <p:nvPr/>
            </p:nvSpPr>
            <p:spPr bwMode="auto">
              <a:xfrm>
                <a:off x="6550025" y="676275"/>
                <a:ext cx="774700" cy="774700"/>
              </a:xfrm>
              <a:custGeom>
                <a:avLst/>
                <a:gdLst>
                  <a:gd name="T0" fmla="*/ 220 w 488"/>
                  <a:gd name="T1" fmla="*/ 2 h 488"/>
                  <a:gd name="T2" fmla="*/ 150 w 488"/>
                  <a:gd name="T3" fmla="*/ 20 h 488"/>
                  <a:gd name="T4" fmla="*/ 90 w 488"/>
                  <a:gd name="T5" fmla="*/ 56 h 488"/>
                  <a:gd name="T6" fmla="*/ 42 w 488"/>
                  <a:gd name="T7" fmla="*/ 108 h 488"/>
                  <a:gd name="T8" fmla="*/ 12 w 488"/>
                  <a:gd name="T9" fmla="*/ 172 h 488"/>
                  <a:gd name="T10" fmla="*/ 0 w 488"/>
                  <a:gd name="T11" fmla="*/ 244 h 488"/>
                  <a:gd name="T12" fmla="*/ 6 w 488"/>
                  <a:gd name="T13" fmla="*/ 292 h 488"/>
                  <a:gd name="T14" fmla="*/ 30 w 488"/>
                  <a:gd name="T15" fmla="*/ 360 h 488"/>
                  <a:gd name="T16" fmla="*/ 72 w 488"/>
                  <a:gd name="T17" fmla="*/ 416 h 488"/>
                  <a:gd name="T18" fmla="*/ 128 w 488"/>
                  <a:gd name="T19" fmla="*/ 458 h 488"/>
                  <a:gd name="T20" fmla="*/ 196 w 488"/>
                  <a:gd name="T21" fmla="*/ 482 h 488"/>
                  <a:gd name="T22" fmla="*/ 244 w 488"/>
                  <a:gd name="T23" fmla="*/ 488 h 488"/>
                  <a:gd name="T24" fmla="*/ 316 w 488"/>
                  <a:gd name="T25" fmla="*/ 476 h 488"/>
                  <a:gd name="T26" fmla="*/ 380 w 488"/>
                  <a:gd name="T27" fmla="*/ 446 h 488"/>
                  <a:gd name="T28" fmla="*/ 432 w 488"/>
                  <a:gd name="T29" fmla="*/ 398 h 488"/>
                  <a:gd name="T30" fmla="*/ 468 w 488"/>
                  <a:gd name="T31" fmla="*/ 338 h 488"/>
                  <a:gd name="T32" fmla="*/ 486 w 488"/>
                  <a:gd name="T33" fmla="*/ 268 h 488"/>
                  <a:gd name="T34" fmla="*/ 486 w 488"/>
                  <a:gd name="T35" fmla="*/ 220 h 488"/>
                  <a:gd name="T36" fmla="*/ 468 w 488"/>
                  <a:gd name="T37" fmla="*/ 150 h 488"/>
                  <a:gd name="T38" fmla="*/ 432 w 488"/>
                  <a:gd name="T39" fmla="*/ 90 h 488"/>
                  <a:gd name="T40" fmla="*/ 380 w 488"/>
                  <a:gd name="T41" fmla="*/ 42 h 488"/>
                  <a:gd name="T42" fmla="*/ 316 w 488"/>
                  <a:gd name="T43" fmla="*/ 12 h 488"/>
                  <a:gd name="T44" fmla="*/ 244 w 488"/>
                  <a:gd name="T45" fmla="*/ 0 h 488"/>
                  <a:gd name="T46" fmla="*/ 244 w 488"/>
                  <a:gd name="T47" fmla="*/ 426 h 488"/>
                  <a:gd name="T48" fmla="*/ 190 w 488"/>
                  <a:gd name="T49" fmla="*/ 418 h 488"/>
                  <a:gd name="T50" fmla="*/ 142 w 488"/>
                  <a:gd name="T51" fmla="*/ 394 h 488"/>
                  <a:gd name="T52" fmla="*/ 102 w 488"/>
                  <a:gd name="T53" fmla="*/ 358 h 488"/>
                  <a:gd name="T54" fmla="*/ 76 w 488"/>
                  <a:gd name="T55" fmla="*/ 314 h 488"/>
                  <a:gd name="T56" fmla="*/ 62 w 488"/>
                  <a:gd name="T57" fmla="*/ 262 h 488"/>
                  <a:gd name="T58" fmla="*/ 62 w 488"/>
                  <a:gd name="T59" fmla="*/ 224 h 488"/>
                  <a:gd name="T60" fmla="*/ 76 w 488"/>
                  <a:gd name="T61" fmla="*/ 172 h 488"/>
                  <a:gd name="T62" fmla="*/ 102 w 488"/>
                  <a:gd name="T63" fmla="*/ 126 h 488"/>
                  <a:gd name="T64" fmla="*/ 142 w 488"/>
                  <a:gd name="T65" fmla="*/ 90 h 488"/>
                  <a:gd name="T66" fmla="*/ 190 w 488"/>
                  <a:gd name="T67" fmla="*/ 68 h 488"/>
                  <a:gd name="T68" fmla="*/ 244 w 488"/>
                  <a:gd name="T69" fmla="*/ 60 h 488"/>
                  <a:gd name="T70" fmla="*/ 282 w 488"/>
                  <a:gd name="T71" fmla="*/ 64 h 488"/>
                  <a:gd name="T72" fmla="*/ 332 w 488"/>
                  <a:gd name="T73" fmla="*/ 82 h 488"/>
                  <a:gd name="T74" fmla="*/ 374 w 488"/>
                  <a:gd name="T75" fmla="*/ 112 h 488"/>
                  <a:gd name="T76" fmla="*/ 406 w 488"/>
                  <a:gd name="T77" fmla="*/ 156 h 488"/>
                  <a:gd name="T78" fmla="*/ 424 w 488"/>
                  <a:gd name="T79" fmla="*/ 206 h 488"/>
                  <a:gd name="T80" fmla="*/ 428 w 488"/>
                  <a:gd name="T81" fmla="*/ 242 h 488"/>
                  <a:gd name="T82" fmla="*/ 420 w 488"/>
                  <a:gd name="T83" fmla="*/ 296 h 488"/>
                  <a:gd name="T84" fmla="*/ 396 w 488"/>
                  <a:gd name="T85" fmla="*/ 344 h 488"/>
                  <a:gd name="T86" fmla="*/ 360 w 488"/>
                  <a:gd name="T87" fmla="*/ 384 h 488"/>
                  <a:gd name="T88" fmla="*/ 316 w 488"/>
                  <a:gd name="T89" fmla="*/ 412 h 488"/>
                  <a:gd name="T90" fmla="*/ 262 w 488"/>
                  <a:gd name="T91" fmla="*/ 424 h 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88" h="488">
                    <a:moveTo>
                      <a:pt x="244" y="0"/>
                    </a:moveTo>
                    <a:lnTo>
                      <a:pt x="244" y="0"/>
                    </a:lnTo>
                    <a:lnTo>
                      <a:pt x="220" y="2"/>
                    </a:lnTo>
                    <a:lnTo>
                      <a:pt x="196" y="6"/>
                    </a:lnTo>
                    <a:lnTo>
                      <a:pt x="172" y="12"/>
                    </a:lnTo>
                    <a:lnTo>
                      <a:pt x="150" y="20"/>
                    </a:lnTo>
                    <a:lnTo>
                      <a:pt x="128" y="30"/>
                    </a:lnTo>
                    <a:lnTo>
                      <a:pt x="108" y="42"/>
                    </a:lnTo>
                    <a:lnTo>
                      <a:pt x="90" y="56"/>
                    </a:lnTo>
                    <a:lnTo>
                      <a:pt x="72" y="72"/>
                    </a:lnTo>
                    <a:lnTo>
                      <a:pt x="56" y="90"/>
                    </a:lnTo>
                    <a:lnTo>
                      <a:pt x="42" y="108"/>
                    </a:lnTo>
                    <a:lnTo>
                      <a:pt x="30" y="128"/>
                    </a:lnTo>
                    <a:lnTo>
                      <a:pt x="20" y="150"/>
                    </a:lnTo>
                    <a:lnTo>
                      <a:pt x="12" y="172"/>
                    </a:lnTo>
                    <a:lnTo>
                      <a:pt x="6" y="194"/>
                    </a:lnTo>
                    <a:lnTo>
                      <a:pt x="2" y="220"/>
                    </a:lnTo>
                    <a:lnTo>
                      <a:pt x="0" y="244"/>
                    </a:lnTo>
                    <a:lnTo>
                      <a:pt x="0" y="244"/>
                    </a:lnTo>
                    <a:lnTo>
                      <a:pt x="2" y="268"/>
                    </a:lnTo>
                    <a:lnTo>
                      <a:pt x="6" y="292"/>
                    </a:lnTo>
                    <a:lnTo>
                      <a:pt x="12" y="316"/>
                    </a:lnTo>
                    <a:lnTo>
                      <a:pt x="20" y="338"/>
                    </a:lnTo>
                    <a:lnTo>
                      <a:pt x="30" y="360"/>
                    </a:lnTo>
                    <a:lnTo>
                      <a:pt x="42" y="380"/>
                    </a:lnTo>
                    <a:lnTo>
                      <a:pt x="56" y="398"/>
                    </a:lnTo>
                    <a:lnTo>
                      <a:pt x="72" y="416"/>
                    </a:lnTo>
                    <a:lnTo>
                      <a:pt x="90" y="432"/>
                    </a:lnTo>
                    <a:lnTo>
                      <a:pt x="108" y="446"/>
                    </a:lnTo>
                    <a:lnTo>
                      <a:pt x="128" y="458"/>
                    </a:lnTo>
                    <a:lnTo>
                      <a:pt x="150" y="468"/>
                    </a:lnTo>
                    <a:lnTo>
                      <a:pt x="172" y="476"/>
                    </a:lnTo>
                    <a:lnTo>
                      <a:pt x="196" y="482"/>
                    </a:lnTo>
                    <a:lnTo>
                      <a:pt x="220" y="486"/>
                    </a:lnTo>
                    <a:lnTo>
                      <a:pt x="244" y="488"/>
                    </a:lnTo>
                    <a:lnTo>
                      <a:pt x="244" y="488"/>
                    </a:lnTo>
                    <a:lnTo>
                      <a:pt x="268" y="486"/>
                    </a:lnTo>
                    <a:lnTo>
                      <a:pt x="294" y="482"/>
                    </a:lnTo>
                    <a:lnTo>
                      <a:pt x="316" y="476"/>
                    </a:lnTo>
                    <a:lnTo>
                      <a:pt x="338" y="468"/>
                    </a:lnTo>
                    <a:lnTo>
                      <a:pt x="360" y="458"/>
                    </a:lnTo>
                    <a:lnTo>
                      <a:pt x="380" y="446"/>
                    </a:lnTo>
                    <a:lnTo>
                      <a:pt x="398" y="432"/>
                    </a:lnTo>
                    <a:lnTo>
                      <a:pt x="416" y="416"/>
                    </a:lnTo>
                    <a:lnTo>
                      <a:pt x="432" y="398"/>
                    </a:lnTo>
                    <a:lnTo>
                      <a:pt x="446" y="380"/>
                    </a:lnTo>
                    <a:lnTo>
                      <a:pt x="458" y="360"/>
                    </a:lnTo>
                    <a:lnTo>
                      <a:pt x="468" y="338"/>
                    </a:lnTo>
                    <a:lnTo>
                      <a:pt x="476" y="316"/>
                    </a:lnTo>
                    <a:lnTo>
                      <a:pt x="482" y="292"/>
                    </a:lnTo>
                    <a:lnTo>
                      <a:pt x="486" y="268"/>
                    </a:lnTo>
                    <a:lnTo>
                      <a:pt x="488" y="244"/>
                    </a:lnTo>
                    <a:lnTo>
                      <a:pt x="488" y="244"/>
                    </a:lnTo>
                    <a:lnTo>
                      <a:pt x="486" y="220"/>
                    </a:lnTo>
                    <a:lnTo>
                      <a:pt x="482" y="194"/>
                    </a:lnTo>
                    <a:lnTo>
                      <a:pt x="476" y="172"/>
                    </a:lnTo>
                    <a:lnTo>
                      <a:pt x="468" y="150"/>
                    </a:lnTo>
                    <a:lnTo>
                      <a:pt x="458" y="128"/>
                    </a:lnTo>
                    <a:lnTo>
                      <a:pt x="446" y="108"/>
                    </a:lnTo>
                    <a:lnTo>
                      <a:pt x="432" y="90"/>
                    </a:lnTo>
                    <a:lnTo>
                      <a:pt x="416" y="72"/>
                    </a:lnTo>
                    <a:lnTo>
                      <a:pt x="398" y="56"/>
                    </a:lnTo>
                    <a:lnTo>
                      <a:pt x="380" y="42"/>
                    </a:lnTo>
                    <a:lnTo>
                      <a:pt x="360" y="30"/>
                    </a:lnTo>
                    <a:lnTo>
                      <a:pt x="338" y="20"/>
                    </a:lnTo>
                    <a:lnTo>
                      <a:pt x="316" y="12"/>
                    </a:lnTo>
                    <a:lnTo>
                      <a:pt x="294" y="6"/>
                    </a:lnTo>
                    <a:lnTo>
                      <a:pt x="268" y="2"/>
                    </a:lnTo>
                    <a:lnTo>
                      <a:pt x="244" y="0"/>
                    </a:lnTo>
                    <a:lnTo>
                      <a:pt x="244" y="0"/>
                    </a:lnTo>
                    <a:close/>
                    <a:moveTo>
                      <a:pt x="244" y="426"/>
                    </a:moveTo>
                    <a:lnTo>
                      <a:pt x="244" y="426"/>
                    </a:lnTo>
                    <a:lnTo>
                      <a:pt x="226" y="424"/>
                    </a:lnTo>
                    <a:lnTo>
                      <a:pt x="208" y="422"/>
                    </a:lnTo>
                    <a:lnTo>
                      <a:pt x="190" y="418"/>
                    </a:lnTo>
                    <a:lnTo>
                      <a:pt x="172" y="412"/>
                    </a:lnTo>
                    <a:lnTo>
                      <a:pt x="156" y="404"/>
                    </a:lnTo>
                    <a:lnTo>
                      <a:pt x="142" y="394"/>
                    </a:lnTo>
                    <a:lnTo>
                      <a:pt x="128" y="384"/>
                    </a:lnTo>
                    <a:lnTo>
                      <a:pt x="114" y="372"/>
                    </a:lnTo>
                    <a:lnTo>
                      <a:pt x="102" y="358"/>
                    </a:lnTo>
                    <a:lnTo>
                      <a:pt x="92" y="344"/>
                    </a:lnTo>
                    <a:lnTo>
                      <a:pt x="84" y="330"/>
                    </a:lnTo>
                    <a:lnTo>
                      <a:pt x="76" y="314"/>
                    </a:lnTo>
                    <a:lnTo>
                      <a:pt x="70" y="296"/>
                    </a:lnTo>
                    <a:lnTo>
                      <a:pt x="64" y="280"/>
                    </a:lnTo>
                    <a:lnTo>
                      <a:pt x="62" y="262"/>
                    </a:lnTo>
                    <a:lnTo>
                      <a:pt x="62" y="242"/>
                    </a:lnTo>
                    <a:lnTo>
                      <a:pt x="62" y="242"/>
                    </a:lnTo>
                    <a:lnTo>
                      <a:pt x="62" y="224"/>
                    </a:lnTo>
                    <a:lnTo>
                      <a:pt x="64" y="206"/>
                    </a:lnTo>
                    <a:lnTo>
                      <a:pt x="70" y="188"/>
                    </a:lnTo>
                    <a:lnTo>
                      <a:pt x="76" y="172"/>
                    </a:lnTo>
                    <a:lnTo>
                      <a:pt x="84" y="156"/>
                    </a:lnTo>
                    <a:lnTo>
                      <a:pt x="92" y="140"/>
                    </a:lnTo>
                    <a:lnTo>
                      <a:pt x="102" y="126"/>
                    </a:lnTo>
                    <a:lnTo>
                      <a:pt x="114" y="112"/>
                    </a:lnTo>
                    <a:lnTo>
                      <a:pt x="128" y="102"/>
                    </a:lnTo>
                    <a:lnTo>
                      <a:pt x="142" y="90"/>
                    </a:lnTo>
                    <a:lnTo>
                      <a:pt x="156" y="82"/>
                    </a:lnTo>
                    <a:lnTo>
                      <a:pt x="172" y="74"/>
                    </a:lnTo>
                    <a:lnTo>
                      <a:pt x="190" y="68"/>
                    </a:lnTo>
                    <a:lnTo>
                      <a:pt x="208" y="64"/>
                    </a:lnTo>
                    <a:lnTo>
                      <a:pt x="226" y="60"/>
                    </a:lnTo>
                    <a:lnTo>
                      <a:pt x="244" y="60"/>
                    </a:lnTo>
                    <a:lnTo>
                      <a:pt x="244" y="60"/>
                    </a:lnTo>
                    <a:lnTo>
                      <a:pt x="262" y="60"/>
                    </a:lnTo>
                    <a:lnTo>
                      <a:pt x="282" y="64"/>
                    </a:lnTo>
                    <a:lnTo>
                      <a:pt x="298" y="68"/>
                    </a:lnTo>
                    <a:lnTo>
                      <a:pt x="316" y="74"/>
                    </a:lnTo>
                    <a:lnTo>
                      <a:pt x="332" y="82"/>
                    </a:lnTo>
                    <a:lnTo>
                      <a:pt x="346" y="90"/>
                    </a:lnTo>
                    <a:lnTo>
                      <a:pt x="360" y="102"/>
                    </a:lnTo>
                    <a:lnTo>
                      <a:pt x="374" y="112"/>
                    </a:lnTo>
                    <a:lnTo>
                      <a:pt x="386" y="126"/>
                    </a:lnTo>
                    <a:lnTo>
                      <a:pt x="396" y="140"/>
                    </a:lnTo>
                    <a:lnTo>
                      <a:pt x="406" y="156"/>
                    </a:lnTo>
                    <a:lnTo>
                      <a:pt x="412" y="172"/>
                    </a:lnTo>
                    <a:lnTo>
                      <a:pt x="420" y="188"/>
                    </a:lnTo>
                    <a:lnTo>
                      <a:pt x="424" y="206"/>
                    </a:lnTo>
                    <a:lnTo>
                      <a:pt x="426" y="224"/>
                    </a:lnTo>
                    <a:lnTo>
                      <a:pt x="428" y="242"/>
                    </a:lnTo>
                    <a:lnTo>
                      <a:pt x="428" y="242"/>
                    </a:lnTo>
                    <a:lnTo>
                      <a:pt x="426" y="262"/>
                    </a:lnTo>
                    <a:lnTo>
                      <a:pt x="424" y="280"/>
                    </a:lnTo>
                    <a:lnTo>
                      <a:pt x="420" y="296"/>
                    </a:lnTo>
                    <a:lnTo>
                      <a:pt x="412" y="314"/>
                    </a:lnTo>
                    <a:lnTo>
                      <a:pt x="406" y="330"/>
                    </a:lnTo>
                    <a:lnTo>
                      <a:pt x="396" y="344"/>
                    </a:lnTo>
                    <a:lnTo>
                      <a:pt x="386" y="358"/>
                    </a:lnTo>
                    <a:lnTo>
                      <a:pt x="374" y="372"/>
                    </a:lnTo>
                    <a:lnTo>
                      <a:pt x="360" y="384"/>
                    </a:lnTo>
                    <a:lnTo>
                      <a:pt x="346" y="394"/>
                    </a:lnTo>
                    <a:lnTo>
                      <a:pt x="332" y="404"/>
                    </a:lnTo>
                    <a:lnTo>
                      <a:pt x="316" y="412"/>
                    </a:lnTo>
                    <a:lnTo>
                      <a:pt x="298" y="418"/>
                    </a:lnTo>
                    <a:lnTo>
                      <a:pt x="282" y="422"/>
                    </a:lnTo>
                    <a:lnTo>
                      <a:pt x="262" y="424"/>
                    </a:lnTo>
                    <a:lnTo>
                      <a:pt x="244" y="426"/>
                    </a:lnTo>
                    <a:lnTo>
                      <a:pt x="244" y="4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0" name="Freeform 34"/>
              <p:cNvSpPr>
                <a:spLocks/>
              </p:cNvSpPr>
              <p:nvPr/>
            </p:nvSpPr>
            <p:spPr bwMode="auto">
              <a:xfrm>
                <a:off x="6054725" y="1784350"/>
                <a:ext cx="161925" cy="161925"/>
              </a:xfrm>
              <a:custGeom>
                <a:avLst/>
                <a:gdLst>
                  <a:gd name="T0" fmla="*/ 16 w 102"/>
                  <a:gd name="T1" fmla="*/ 86 h 102"/>
                  <a:gd name="T2" fmla="*/ 16 w 102"/>
                  <a:gd name="T3" fmla="*/ 86 h 102"/>
                  <a:gd name="T4" fmla="*/ 26 w 102"/>
                  <a:gd name="T5" fmla="*/ 92 h 102"/>
                  <a:gd name="T6" fmla="*/ 36 w 102"/>
                  <a:gd name="T7" fmla="*/ 98 h 102"/>
                  <a:gd name="T8" fmla="*/ 48 w 102"/>
                  <a:gd name="T9" fmla="*/ 102 h 102"/>
                  <a:gd name="T10" fmla="*/ 60 w 102"/>
                  <a:gd name="T11" fmla="*/ 102 h 102"/>
                  <a:gd name="T12" fmla="*/ 70 w 102"/>
                  <a:gd name="T13" fmla="*/ 102 h 102"/>
                  <a:gd name="T14" fmla="*/ 82 w 102"/>
                  <a:gd name="T15" fmla="*/ 98 h 102"/>
                  <a:gd name="T16" fmla="*/ 92 w 102"/>
                  <a:gd name="T17" fmla="*/ 92 h 102"/>
                  <a:gd name="T18" fmla="*/ 102 w 102"/>
                  <a:gd name="T19" fmla="*/ 86 h 102"/>
                  <a:gd name="T20" fmla="*/ 16 w 102"/>
                  <a:gd name="T21" fmla="*/ 0 h 102"/>
                  <a:gd name="T22" fmla="*/ 16 w 102"/>
                  <a:gd name="T23" fmla="*/ 0 h 102"/>
                  <a:gd name="T24" fmla="*/ 10 w 102"/>
                  <a:gd name="T25" fmla="*/ 10 h 102"/>
                  <a:gd name="T26" fmla="*/ 4 w 102"/>
                  <a:gd name="T27" fmla="*/ 20 h 102"/>
                  <a:gd name="T28" fmla="*/ 0 w 102"/>
                  <a:gd name="T29" fmla="*/ 32 h 102"/>
                  <a:gd name="T30" fmla="*/ 0 w 102"/>
                  <a:gd name="T31" fmla="*/ 42 h 102"/>
                  <a:gd name="T32" fmla="*/ 0 w 102"/>
                  <a:gd name="T33" fmla="*/ 54 h 102"/>
                  <a:gd name="T34" fmla="*/ 4 w 102"/>
                  <a:gd name="T35" fmla="*/ 66 h 102"/>
                  <a:gd name="T36" fmla="*/ 10 w 102"/>
                  <a:gd name="T37" fmla="*/ 76 h 102"/>
                  <a:gd name="T38" fmla="*/ 16 w 102"/>
                  <a:gd name="T39" fmla="*/ 86 h 102"/>
                  <a:gd name="T40" fmla="*/ 16 w 102"/>
                  <a:gd name="T41" fmla="*/ 86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2" h="102">
                    <a:moveTo>
                      <a:pt x="16" y="86"/>
                    </a:moveTo>
                    <a:lnTo>
                      <a:pt x="16" y="86"/>
                    </a:lnTo>
                    <a:lnTo>
                      <a:pt x="26" y="92"/>
                    </a:lnTo>
                    <a:lnTo>
                      <a:pt x="36" y="98"/>
                    </a:lnTo>
                    <a:lnTo>
                      <a:pt x="48" y="102"/>
                    </a:lnTo>
                    <a:lnTo>
                      <a:pt x="60" y="102"/>
                    </a:lnTo>
                    <a:lnTo>
                      <a:pt x="70" y="102"/>
                    </a:lnTo>
                    <a:lnTo>
                      <a:pt x="82" y="98"/>
                    </a:lnTo>
                    <a:lnTo>
                      <a:pt x="92" y="92"/>
                    </a:lnTo>
                    <a:lnTo>
                      <a:pt x="102" y="86"/>
                    </a:lnTo>
                    <a:lnTo>
                      <a:pt x="16" y="0"/>
                    </a:lnTo>
                    <a:lnTo>
                      <a:pt x="16" y="0"/>
                    </a:lnTo>
                    <a:lnTo>
                      <a:pt x="10" y="10"/>
                    </a:lnTo>
                    <a:lnTo>
                      <a:pt x="4" y="20"/>
                    </a:lnTo>
                    <a:lnTo>
                      <a:pt x="0" y="32"/>
                    </a:lnTo>
                    <a:lnTo>
                      <a:pt x="0" y="42"/>
                    </a:lnTo>
                    <a:lnTo>
                      <a:pt x="0" y="54"/>
                    </a:lnTo>
                    <a:lnTo>
                      <a:pt x="4" y="66"/>
                    </a:lnTo>
                    <a:lnTo>
                      <a:pt x="10" y="76"/>
                    </a:lnTo>
                    <a:lnTo>
                      <a:pt x="16" y="86"/>
                    </a:lnTo>
                    <a:lnTo>
                      <a:pt x="16" y="8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1" name="Freeform 35"/>
              <p:cNvSpPr>
                <a:spLocks/>
              </p:cNvSpPr>
              <p:nvPr/>
            </p:nvSpPr>
            <p:spPr bwMode="auto">
              <a:xfrm>
                <a:off x="6467475" y="1343025"/>
                <a:ext cx="190500" cy="190500"/>
              </a:xfrm>
              <a:custGeom>
                <a:avLst/>
                <a:gdLst>
                  <a:gd name="T0" fmla="*/ 96 w 120"/>
                  <a:gd name="T1" fmla="*/ 108 h 120"/>
                  <a:gd name="T2" fmla="*/ 96 w 120"/>
                  <a:gd name="T3" fmla="*/ 108 h 120"/>
                  <a:gd name="T4" fmla="*/ 98 w 120"/>
                  <a:gd name="T5" fmla="*/ 106 h 120"/>
                  <a:gd name="T6" fmla="*/ 100 w 120"/>
                  <a:gd name="T7" fmla="*/ 102 h 120"/>
                  <a:gd name="T8" fmla="*/ 98 w 120"/>
                  <a:gd name="T9" fmla="*/ 98 h 120"/>
                  <a:gd name="T10" fmla="*/ 96 w 120"/>
                  <a:gd name="T11" fmla="*/ 96 h 120"/>
                  <a:gd name="T12" fmla="*/ 88 w 120"/>
                  <a:gd name="T13" fmla="*/ 86 h 120"/>
                  <a:gd name="T14" fmla="*/ 88 w 120"/>
                  <a:gd name="T15" fmla="*/ 86 h 120"/>
                  <a:gd name="T16" fmla="*/ 86 w 120"/>
                  <a:gd name="T17" fmla="*/ 84 h 120"/>
                  <a:gd name="T18" fmla="*/ 86 w 120"/>
                  <a:gd name="T19" fmla="*/ 80 h 120"/>
                  <a:gd name="T20" fmla="*/ 86 w 120"/>
                  <a:gd name="T21" fmla="*/ 78 h 120"/>
                  <a:gd name="T22" fmla="*/ 88 w 120"/>
                  <a:gd name="T23" fmla="*/ 74 h 120"/>
                  <a:gd name="T24" fmla="*/ 118 w 120"/>
                  <a:gd name="T25" fmla="*/ 44 h 120"/>
                  <a:gd name="T26" fmla="*/ 118 w 120"/>
                  <a:gd name="T27" fmla="*/ 44 h 120"/>
                  <a:gd name="T28" fmla="*/ 120 w 120"/>
                  <a:gd name="T29" fmla="*/ 42 h 120"/>
                  <a:gd name="T30" fmla="*/ 120 w 120"/>
                  <a:gd name="T31" fmla="*/ 38 h 120"/>
                  <a:gd name="T32" fmla="*/ 120 w 120"/>
                  <a:gd name="T33" fmla="*/ 36 h 120"/>
                  <a:gd name="T34" fmla="*/ 118 w 120"/>
                  <a:gd name="T35" fmla="*/ 32 h 120"/>
                  <a:gd name="T36" fmla="*/ 88 w 120"/>
                  <a:gd name="T37" fmla="*/ 2 h 120"/>
                  <a:gd name="T38" fmla="*/ 88 w 120"/>
                  <a:gd name="T39" fmla="*/ 2 h 120"/>
                  <a:gd name="T40" fmla="*/ 84 w 120"/>
                  <a:gd name="T41" fmla="*/ 0 h 120"/>
                  <a:gd name="T42" fmla="*/ 82 w 120"/>
                  <a:gd name="T43" fmla="*/ 0 h 120"/>
                  <a:gd name="T44" fmla="*/ 78 w 120"/>
                  <a:gd name="T45" fmla="*/ 0 h 120"/>
                  <a:gd name="T46" fmla="*/ 76 w 120"/>
                  <a:gd name="T47" fmla="*/ 2 h 120"/>
                  <a:gd name="T48" fmla="*/ 46 w 120"/>
                  <a:gd name="T49" fmla="*/ 32 h 120"/>
                  <a:gd name="T50" fmla="*/ 46 w 120"/>
                  <a:gd name="T51" fmla="*/ 32 h 120"/>
                  <a:gd name="T52" fmla="*/ 42 w 120"/>
                  <a:gd name="T53" fmla="*/ 34 h 120"/>
                  <a:gd name="T54" fmla="*/ 40 w 120"/>
                  <a:gd name="T55" fmla="*/ 34 h 120"/>
                  <a:gd name="T56" fmla="*/ 36 w 120"/>
                  <a:gd name="T57" fmla="*/ 34 h 120"/>
                  <a:gd name="T58" fmla="*/ 34 w 120"/>
                  <a:gd name="T59" fmla="*/ 32 h 120"/>
                  <a:gd name="T60" fmla="*/ 24 w 120"/>
                  <a:gd name="T61" fmla="*/ 24 h 120"/>
                  <a:gd name="T62" fmla="*/ 24 w 120"/>
                  <a:gd name="T63" fmla="*/ 24 h 120"/>
                  <a:gd name="T64" fmla="*/ 22 w 120"/>
                  <a:gd name="T65" fmla="*/ 22 h 120"/>
                  <a:gd name="T66" fmla="*/ 18 w 120"/>
                  <a:gd name="T67" fmla="*/ 20 h 120"/>
                  <a:gd name="T68" fmla="*/ 14 w 120"/>
                  <a:gd name="T69" fmla="*/ 22 h 120"/>
                  <a:gd name="T70" fmla="*/ 12 w 120"/>
                  <a:gd name="T71" fmla="*/ 24 h 120"/>
                  <a:gd name="T72" fmla="*/ 0 w 120"/>
                  <a:gd name="T73" fmla="*/ 36 h 120"/>
                  <a:gd name="T74" fmla="*/ 84 w 120"/>
                  <a:gd name="T75" fmla="*/ 120 h 120"/>
                  <a:gd name="T76" fmla="*/ 96 w 120"/>
                  <a:gd name="T77" fmla="*/ 108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20" h="120">
                    <a:moveTo>
                      <a:pt x="96" y="108"/>
                    </a:moveTo>
                    <a:lnTo>
                      <a:pt x="96" y="108"/>
                    </a:lnTo>
                    <a:lnTo>
                      <a:pt x="98" y="106"/>
                    </a:lnTo>
                    <a:lnTo>
                      <a:pt x="100" y="102"/>
                    </a:lnTo>
                    <a:lnTo>
                      <a:pt x="98" y="98"/>
                    </a:lnTo>
                    <a:lnTo>
                      <a:pt x="96" y="96"/>
                    </a:lnTo>
                    <a:lnTo>
                      <a:pt x="88" y="86"/>
                    </a:lnTo>
                    <a:lnTo>
                      <a:pt x="88" y="86"/>
                    </a:lnTo>
                    <a:lnTo>
                      <a:pt x="86" y="84"/>
                    </a:lnTo>
                    <a:lnTo>
                      <a:pt x="86" y="80"/>
                    </a:lnTo>
                    <a:lnTo>
                      <a:pt x="86" y="78"/>
                    </a:lnTo>
                    <a:lnTo>
                      <a:pt x="88" y="74"/>
                    </a:lnTo>
                    <a:lnTo>
                      <a:pt x="118" y="44"/>
                    </a:lnTo>
                    <a:lnTo>
                      <a:pt x="118" y="44"/>
                    </a:lnTo>
                    <a:lnTo>
                      <a:pt x="120" y="42"/>
                    </a:lnTo>
                    <a:lnTo>
                      <a:pt x="120" y="38"/>
                    </a:lnTo>
                    <a:lnTo>
                      <a:pt x="120" y="36"/>
                    </a:lnTo>
                    <a:lnTo>
                      <a:pt x="118" y="32"/>
                    </a:lnTo>
                    <a:lnTo>
                      <a:pt x="88" y="2"/>
                    </a:lnTo>
                    <a:lnTo>
                      <a:pt x="88" y="2"/>
                    </a:lnTo>
                    <a:lnTo>
                      <a:pt x="84" y="0"/>
                    </a:lnTo>
                    <a:lnTo>
                      <a:pt x="82" y="0"/>
                    </a:lnTo>
                    <a:lnTo>
                      <a:pt x="78" y="0"/>
                    </a:lnTo>
                    <a:lnTo>
                      <a:pt x="76" y="2"/>
                    </a:lnTo>
                    <a:lnTo>
                      <a:pt x="46" y="32"/>
                    </a:lnTo>
                    <a:lnTo>
                      <a:pt x="46" y="32"/>
                    </a:lnTo>
                    <a:lnTo>
                      <a:pt x="42" y="34"/>
                    </a:lnTo>
                    <a:lnTo>
                      <a:pt x="40" y="34"/>
                    </a:lnTo>
                    <a:lnTo>
                      <a:pt x="36" y="34"/>
                    </a:lnTo>
                    <a:lnTo>
                      <a:pt x="34" y="32"/>
                    </a:lnTo>
                    <a:lnTo>
                      <a:pt x="24" y="24"/>
                    </a:lnTo>
                    <a:lnTo>
                      <a:pt x="24" y="24"/>
                    </a:lnTo>
                    <a:lnTo>
                      <a:pt x="22" y="22"/>
                    </a:lnTo>
                    <a:lnTo>
                      <a:pt x="18" y="20"/>
                    </a:lnTo>
                    <a:lnTo>
                      <a:pt x="14" y="22"/>
                    </a:lnTo>
                    <a:lnTo>
                      <a:pt x="12" y="24"/>
                    </a:lnTo>
                    <a:lnTo>
                      <a:pt x="0" y="36"/>
                    </a:lnTo>
                    <a:lnTo>
                      <a:pt x="84" y="120"/>
                    </a:lnTo>
                    <a:lnTo>
                      <a:pt x="96" y="10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2" name="Freeform 36"/>
              <p:cNvSpPr>
                <a:spLocks/>
              </p:cNvSpPr>
              <p:nvPr/>
            </p:nvSpPr>
            <p:spPr bwMode="auto">
              <a:xfrm>
                <a:off x="6099175" y="1416050"/>
                <a:ext cx="485775" cy="485775"/>
              </a:xfrm>
              <a:custGeom>
                <a:avLst/>
                <a:gdLst>
                  <a:gd name="T0" fmla="*/ 222 w 306"/>
                  <a:gd name="T1" fmla="*/ 0 h 306"/>
                  <a:gd name="T2" fmla="*/ 28 w 306"/>
                  <a:gd name="T3" fmla="*/ 194 h 306"/>
                  <a:gd name="T4" fmla="*/ 0 w 306"/>
                  <a:gd name="T5" fmla="*/ 222 h 306"/>
                  <a:gd name="T6" fmla="*/ 84 w 306"/>
                  <a:gd name="T7" fmla="*/ 306 h 306"/>
                  <a:gd name="T8" fmla="*/ 112 w 306"/>
                  <a:gd name="T9" fmla="*/ 278 h 306"/>
                  <a:gd name="T10" fmla="*/ 306 w 306"/>
                  <a:gd name="T11" fmla="*/ 84 h 306"/>
                  <a:gd name="T12" fmla="*/ 222 w 306"/>
                  <a:gd name="T13" fmla="*/ 0 h 306"/>
                </a:gdLst>
                <a:ahLst/>
                <a:cxnLst>
                  <a:cxn ang="0">
                    <a:pos x="T0" y="T1"/>
                  </a:cxn>
                  <a:cxn ang="0">
                    <a:pos x="T2" y="T3"/>
                  </a:cxn>
                  <a:cxn ang="0">
                    <a:pos x="T4" y="T5"/>
                  </a:cxn>
                  <a:cxn ang="0">
                    <a:pos x="T6" y="T7"/>
                  </a:cxn>
                  <a:cxn ang="0">
                    <a:pos x="T8" y="T9"/>
                  </a:cxn>
                  <a:cxn ang="0">
                    <a:pos x="T10" y="T11"/>
                  </a:cxn>
                  <a:cxn ang="0">
                    <a:pos x="T12" y="T13"/>
                  </a:cxn>
                </a:cxnLst>
                <a:rect l="0" t="0" r="r" b="b"/>
                <a:pathLst>
                  <a:path w="306" h="306">
                    <a:moveTo>
                      <a:pt x="222" y="0"/>
                    </a:moveTo>
                    <a:lnTo>
                      <a:pt x="28" y="194"/>
                    </a:lnTo>
                    <a:lnTo>
                      <a:pt x="0" y="222"/>
                    </a:lnTo>
                    <a:lnTo>
                      <a:pt x="84" y="306"/>
                    </a:lnTo>
                    <a:lnTo>
                      <a:pt x="112" y="278"/>
                    </a:lnTo>
                    <a:lnTo>
                      <a:pt x="306" y="84"/>
                    </a:lnTo>
                    <a:lnTo>
                      <a:pt x="22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grpSp>
        <p:sp>
          <p:nvSpPr>
            <p:cNvPr id="74" name="Text Placeholder 8"/>
            <p:cNvSpPr txBox="1">
              <a:spLocks/>
            </p:cNvSpPr>
            <p:nvPr/>
          </p:nvSpPr>
          <p:spPr>
            <a:xfrm>
              <a:off x="8194951" y="948107"/>
              <a:ext cx="1854297" cy="758551"/>
            </a:xfrm>
            <a:prstGeom prst="rect">
              <a:avLst/>
            </a:prstGeom>
          </p:spPr>
          <p:txBody>
            <a:bodyPr/>
            <a:lstStyle>
              <a:lvl1pPr marL="177799" indent="-177799" algn="l" rtl="0" eaLnBrk="1" fontAlgn="base" hangingPunct="1">
                <a:lnSpc>
                  <a:spcPct val="100000"/>
                </a:lnSpc>
                <a:spcBef>
                  <a:spcPct val="20000"/>
                </a:spcBef>
                <a:spcAft>
                  <a:spcPct val="0"/>
                </a:spcAft>
                <a:buClr>
                  <a:schemeClr val="accent1"/>
                </a:buClr>
                <a:buChar char="•"/>
                <a:defRPr sz="2000">
                  <a:solidFill>
                    <a:schemeClr val="tx1"/>
                  </a:solidFill>
                  <a:latin typeface="+mn-lt"/>
                  <a:ea typeface="+mn-ea"/>
                  <a:cs typeface="+mn-cs"/>
                </a:defRPr>
              </a:lvl1pPr>
              <a:lvl2pPr marL="400046" indent="-204786" algn="l" rtl="0" eaLnBrk="1" fontAlgn="base" hangingPunct="1">
                <a:lnSpc>
                  <a:spcPct val="100000"/>
                </a:lnSpc>
                <a:spcBef>
                  <a:spcPct val="20000"/>
                </a:spcBef>
                <a:spcAft>
                  <a:spcPct val="0"/>
                </a:spcAft>
                <a:buClr>
                  <a:schemeClr val="accent1"/>
                </a:buClr>
                <a:buFont typeface="Arial" charset="0"/>
                <a:buChar char="–"/>
                <a:defRPr>
                  <a:solidFill>
                    <a:schemeClr val="tx1"/>
                  </a:solidFill>
                  <a:latin typeface="+mn-lt"/>
                </a:defRPr>
              </a:lvl2pPr>
              <a:lvl3pPr marL="606419" indent="-171448" algn="l" rtl="0" eaLnBrk="1" fontAlgn="base" hangingPunct="1">
                <a:lnSpc>
                  <a:spcPct val="100000"/>
                </a:lnSpc>
                <a:spcBef>
                  <a:spcPct val="20000"/>
                </a:spcBef>
                <a:spcAft>
                  <a:spcPct val="0"/>
                </a:spcAft>
                <a:buClr>
                  <a:schemeClr val="accent1"/>
                </a:buClr>
                <a:buChar char="•"/>
                <a:defRPr sz="1600">
                  <a:solidFill>
                    <a:schemeClr val="tx1"/>
                  </a:solidFill>
                  <a:latin typeface="+mn-lt"/>
                </a:defRPr>
              </a:lvl3pPr>
              <a:lvl4pPr marL="823905" indent="-207961" algn="l" rtl="0" eaLnBrk="1" fontAlgn="base" hangingPunct="1">
                <a:lnSpc>
                  <a:spcPct val="100000"/>
                </a:lnSpc>
                <a:spcBef>
                  <a:spcPct val="20000"/>
                </a:spcBef>
                <a:spcAft>
                  <a:spcPct val="0"/>
                </a:spcAft>
                <a:buClr>
                  <a:schemeClr val="accent1"/>
                </a:buClr>
                <a:buFont typeface="Arial" charset="0"/>
                <a:buChar char="–"/>
                <a:defRPr sz="1400">
                  <a:solidFill>
                    <a:schemeClr val="tx1"/>
                  </a:solidFill>
                  <a:latin typeface="+mn-lt"/>
                </a:defRPr>
              </a:lvl4pPr>
              <a:lvl5pPr marL="1031864" indent="-190499" algn="l" rtl="0" eaLnBrk="1" fontAlgn="base" hangingPunct="1">
                <a:lnSpc>
                  <a:spcPct val="100000"/>
                </a:lnSpc>
                <a:spcBef>
                  <a:spcPct val="20000"/>
                </a:spcBef>
                <a:spcAft>
                  <a:spcPct val="0"/>
                </a:spcAft>
                <a:buClr>
                  <a:schemeClr val="accent1"/>
                </a:buClr>
                <a:buFont typeface="Arial" charset="0"/>
                <a:buChar char="»"/>
                <a:defRPr sz="1400">
                  <a:solidFill>
                    <a:schemeClr val="tx1"/>
                  </a:solidFill>
                  <a:latin typeface="+mn-lt"/>
                </a:defRPr>
              </a:lvl5pPr>
              <a:lvl6pPr marL="1489060" indent="-190499" algn="l" rtl="0" eaLnBrk="1" fontAlgn="base" hangingPunct="1">
                <a:lnSpc>
                  <a:spcPct val="95000"/>
                </a:lnSpc>
                <a:spcBef>
                  <a:spcPct val="20000"/>
                </a:spcBef>
                <a:spcAft>
                  <a:spcPct val="0"/>
                </a:spcAft>
                <a:buClr>
                  <a:schemeClr val="accent1"/>
                </a:buClr>
                <a:buFont typeface="Arial" pitchFamily="34" charset="0"/>
                <a:buChar char="»"/>
                <a:defRPr sz="1400">
                  <a:solidFill>
                    <a:schemeClr val="tx1"/>
                  </a:solidFill>
                  <a:latin typeface="+mn-lt"/>
                </a:defRPr>
              </a:lvl6pPr>
              <a:lvl7pPr marL="1946255" indent="-190499" algn="l" rtl="0" eaLnBrk="1" fontAlgn="base" hangingPunct="1">
                <a:lnSpc>
                  <a:spcPct val="95000"/>
                </a:lnSpc>
                <a:spcBef>
                  <a:spcPct val="20000"/>
                </a:spcBef>
                <a:spcAft>
                  <a:spcPct val="0"/>
                </a:spcAft>
                <a:buClr>
                  <a:schemeClr val="accent1"/>
                </a:buClr>
                <a:buFont typeface="Arial" pitchFamily="34" charset="0"/>
                <a:buChar char="»"/>
                <a:defRPr sz="1400">
                  <a:solidFill>
                    <a:schemeClr val="tx1"/>
                  </a:solidFill>
                  <a:latin typeface="+mn-lt"/>
                </a:defRPr>
              </a:lvl7pPr>
              <a:lvl8pPr marL="2403451" indent="-190499" algn="l" rtl="0" eaLnBrk="1" fontAlgn="base" hangingPunct="1">
                <a:lnSpc>
                  <a:spcPct val="95000"/>
                </a:lnSpc>
                <a:spcBef>
                  <a:spcPct val="20000"/>
                </a:spcBef>
                <a:spcAft>
                  <a:spcPct val="0"/>
                </a:spcAft>
                <a:buClr>
                  <a:schemeClr val="accent1"/>
                </a:buClr>
                <a:buFont typeface="Arial" pitchFamily="34" charset="0"/>
                <a:buChar char="»"/>
                <a:defRPr sz="1400">
                  <a:solidFill>
                    <a:schemeClr val="tx1"/>
                  </a:solidFill>
                  <a:latin typeface="+mn-lt"/>
                </a:defRPr>
              </a:lvl8pPr>
              <a:lvl9pPr marL="2860646" indent="-190499" algn="l" rtl="0" eaLnBrk="1" fontAlgn="base" hangingPunct="1">
                <a:lnSpc>
                  <a:spcPct val="95000"/>
                </a:lnSpc>
                <a:spcBef>
                  <a:spcPct val="20000"/>
                </a:spcBef>
                <a:spcAft>
                  <a:spcPct val="0"/>
                </a:spcAft>
                <a:buClr>
                  <a:schemeClr val="accent1"/>
                </a:buClr>
                <a:buFont typeface="Arial" pitchFamily="34" charset="0"/>
                <a:buChar char="»"/>
                <a:defRPr sz="1400">
                  <a:solidFill>
                    <a:schemeClr val="tx1"/>
                  </a:solidFill>
                  <a:latin typeface="+mn-lt"/>
                </a:defRPr>
              </a:lvl9pPr>
            </a:lstStyle>
            <a:p>
              <a:pPr marL="0" marR="0" lvl="0" indent="0" algn="r" defTabSz="914400" rtl="0" eaLnBrk="1" fontAlgn="base" latinLnBrk="0" hangingPunct="1">
                <a:lnSpc>
                  <a:spcPct val="90000"/>
                </a:lnSpc>
                <a:spcBef>
                  <a:spcPts val="0"/>
                </a:spcBef>
                <a:spcAft>
                  <a:spcPct val="0"/>
                </a:spcAft>
                <a:buClr>
                  <a:srgbClr val="007AC2"/>
                </a:buClr>
                <a:buSzTx/>
                <a:buFontTx/>
                <a:buNone/>
                <a:tabLst/>
                <a:defRPr/>
              </a:pPr>
              <a:r>
                <a:rPr lang="en-US" sz="1200" kern="0" dirty="0">
                  <a:solidFill>
                    <a:srgbClr val="013A94"/>
                  </a:solidFill>
                  <a:latin typeface="Rockwell" panose="02060603020205020403" pitchFamily="18" charset="0"/>
                </a:rPr>
                <a:t>Survivor </a:t>
              </a:r>
              <a:br>
                <a:rPr lang="en-US" sz="1200" kern="0" dirty="0">
                  <a:solidFill>
                    <a:srgbClr val="013A94"/>
                  </a:solidFill>
                  <a:latin typeface="Rockwell" panose="02060603020205020403" pitchFamily="18" charset="0"/>
                </a:rPr>
              </a:br>
              <a:r>
                <a:rPr lang="en-US" sz="1200" kern="0" dirty="0">
                  <a:solidFill>
                    <a:srgbClr val="013A94"/>
                  </a:solidFill>
                  <a:latin typeface="Rockwell" panose="02060603020205020403" pitchFamily="18" charset="0"/>
                </a:rPr>
                <a:t> Benefits</a:t>
              </a:r>
              <a:endParaRPr kumimoji="0" lang="en-US" sz="1200" b="0" i="0" u="none" strike="noStrike" kern="0" cap="none" spc="0" normalizeH="0" baseline="0" noProof="0" dirty="0">
                <a:ln>
                  <a:noFill/>
                </a:ln>
                <a:solidFill>
                  <a:srgbClr val="013A94"/>
                </a:solidFill>
                <a:effectLst/>
                <a:uLnTx/>
                <a:uFillTx/>
                <a:latin typeface="Rockwell" panose="02060603020205020403" pitchFamily="18" charset="0"/>
              </a:endParaRPr>
            </a:p>
          </p:txBody>
        </p:sp>
      </p:grpSp>
      <p:sp>
        <p:nvSpPr>
          <p:cNvPr id="65" name="Slide Number Placeholder 2"/>
          <p:cNvSpPr>
            <a:spLocks noGrp="1"/>
          </p:cNvSpPr>
          <p:nvPr>
            <p:ph type="sldNum" sz="quarter" idx="4"/>
          </p:nvPr>
        </p:nvSpPr>
        <p:spPr>
          <a:xfrm>
            <a:off x="399564" y="5343266"/>
            <a:ext cx="217488" cy="303212"/>
          </a:xfrm>
        </p:spPr>
        <p:txBody>
          <a:bodyPr/>
          <a:lstStyle>
            <a:lvl1pPr>
              <a:defRPr lang="en-US" sz="1050" smtClean="0"/>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B086DA8C-2EC5-4397-8842-B74E3AC9ED83}" type="slidenum">
              <a:rPr kumimoji="0" lang="en-US" sz="1050" b="1" i="0" u="none" strike="noStrike" kern="1200" cap="none" spc="0" normalizeH="0" baseline="0" noProof="0" smtClean="0">
                <a:ln>
                  <a:noFill/>
                </a:ln>
                <a:solidFill>
                  <a:srgbClr val="000000"/>
                </a:solidFill>
                <a:effectLst/>
                <a:uLnTx/>
                <a:uFillTx/>
                <a:latin typeface="Arial"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34</a:t>
            </a:fld>
            <a:endParaRPr kumimoji="0" lang="en-US" sz="1050" b="1" i="0" u="none" strike="noStrike" kern="1200" cap="none" spc="0" normalizeH="0" baseline="0" noProof="0" dirty="0">
              <a:ln>
                <a:noFill/>
              </a:ln>
              <a:solidFill>
                <a:srgbClr val="000000"/>
              </a:solidFill>
              <a:effectLst/>
              <a:uLnTx/>
              <a:uFillTx/>
              <a:latin typeface="Arial" charset="0"/>
              <a:ea typeface="+mn-ea"/>
              <a:cs typeface="+mn-cs"/>
            </a:endParaRPr>
          </a:p>
        </p:txBody>
      </p:sp>
      <p:grpSp>
        <p:nvGrpSpPr>
          <p:cNvPr id="78" name="Group 77"/>
          <p:cNvGrpSpPr/>
          <p:nvPr/>
        </p:nvGrpSpPr>
        <p:grpSpPr>
          <a:xfrm flipH="1">
            <a:off x="9144980" y="2133362"/>
            <a:ext cx="1030567" cy="3581638"/>
            <a:chOff x="-1" y="2133362"/>
            <a:chExt cx="1030567" cy="3581638"/>
          </a:xfrm>
        </p:grpSpPr>
        <p:pic>
          <p:nvPicPr>
            <p:cNvPr id="79" name="Picture 78"/>
            <p:cNvPicPr>
              <a:picLocks noChangeAspect="1"/>
            </p:cNvPicPr>
            <p:nvPr/>
          </p:nvPicPr>
          <p:blipFill rotWithShape="1">
            <a:blip r:embed="rId4" cstate="screen">
              <a:extLst>
                <a:ext uri="{28A0092B-C50C-407E-A947-70E740481C1C}">
                  <a14:useLocalDpi xmlns:a14="http://schemas.microsoft.com/office/drawing/2010/main"/>
                </a:ext>
              </a:extLst>
            </a:blip>
            <a:srcRect l="15479" b="6451"/>
            <a:stretch/>
          </p:blipFill>
          <p:spPr>
            <a:xfrm>
              <a:off x="-1" y="2133362"/>
              <a:ext cx="1030567" cy="3581638"/>
            </a:xfrm>
            <a:prstGeom prst="rect">
              <a:avLst/>
            </a:prstGeom>
          </p:spPr>
        </p:pic>
        <p:sp>
          <p:nvSpPr>
            <p:cNvPr id="80" name="Freeform 5"/>
            <p:cNvSpPr>
              <a:spLocks/>
            </p:cNvSpPr>
            <p:nvPr/>
          </p:nvSpPr>
          <p:spPr bwMode="auto">
            <a:xfrm flipV="1">
              <a:off x="0" y="3280229"/>
              <a:ext cx="759931" cy="2434770"/>
            </a:xfrm>
            <a:custGeom>
              <a:avLst/>
              <a:gdLst>
                <a:gd name="T0" fmla="*/ 10892 w 10892"/>
                <a:gd name="T1" fmla="*/ 0 h 2292"/>
                <a:gd name="T2" fmla="*/ 0 w 10892"/>
                <a:gd name="T3" fmla="*/ 2292 h 2292"/>
                <a:gd name="T4" fmla="*/ 0 w 10892"/>
                <a:gd name="T5" fmla="*/ 0 h 2292"/>
                <a:gd name="T6" fmla="*/ 10892 w 10892"/>
                <a:gd name="T7" fmla="*/ 0 h 2292"/>
              </a:gdLst>
              <a:ahLst/>
              <a:cxnLst>
                <a:cxn ang="0">
                  <a:pos x="T0" y="T1"/>
                </a:cxn>
                <a:cxn ang="0">
                  <a:pos x="T2" y="T3"/>
                </a:cxn>
                <a:cxn ang="0">
                  <a:pos x="T4" y="T5"/>
                </a:cxn>
                <a:cxn ang="0">
                  <a:pos x="T6" y="T7"/>
                </a:cxn>
              </a:cxnLst>
              <a:rect l="0" t="0" r="r" b="b"/>
              <a:pathLst>
                <a:path w="10892" h="2292">
                  <a:moveTo>
                    <a:pt x="10892" y="0"/>
                  </a:moveTo>
                  <a:lnTo>
                    <a:pt x="0" y="2292"/>
                  </a:lnTo>
                  <a:lnTo>
                    <a:pt x="0" y="0"/>
                  </a:lnTo>
                  <a:lnTo>
                    <a:pt x="10892" y="0"/>
                  </a:lnTo>
                  <a:close/>
                </a:path>
              </a:pathLst>
            </a:custGeom>
            <a:solidFill>
              <a:schemeClr val="accent1">
                <a:alpha val="73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mn-cs"/>
              </a:endParaRPr>
            </a:p>
          </p:txBody>
        </p:sp>
      </p:grpSp>
      <p:sp>
        <p:nvSpPr>
          <p:cNvPr id="66" name="Rectangle 3"/>
          <p:cNvSpPr>
            <a:spLocks noGrp="1" noChangeArrowheads="1"/>
          </p:cNvSpPr>
          <p:nvPr>
            <p:ph idx="1"/>
          </p:nvPr>
        </p:nvSpPr>
        <p:spPr>
          <a:xfrm>
            <a:off x="663628" y="1580604"/>
            <a:ext cx="6079716" cy="2023522"/>
          </a:xfrm>
        </p:spPr>
        <p:txBody>
          <a:bodyPr/>
          <a:lstStyle/>
          <a:p>
            <a:pPr>
              <a:lnSpc>
                <a:spcPct val="114000"/>
              </a:lnSpc>
            </a:pPr>
            <a:r>
              <a:rPr lang="en-US" sz="2800" dirty="0">
                <a:latin typeface="Rockwell" panose="02060603020205020403" pitchFamily="18" charset="0"/>
              </a:rPr>
              <a:t>Claiming and retiring are not the same thing – you can </a:t>
            </a:r>
            <a:r>
              <a:rPr lang="en-US" sz="2800" b="1" dirty="0">
                <a:solidFill>
                  <a:schemeClr val="accent1"/>
                </a:solidFill>
                <a:latin typeface="Rockwell" panose="02060603020205020403" pitchFamily="18" charset="0"/>
              </a:rPr>
              <a:t>continue </a:t>
            </a:r>
            <a:br>
              <a:rPr lang="en-US" sz="2800" b="1" dirty="0">
                <a:solidFill>
                  <a:schemeClr val="accent1"/>
                </a:solidFill>
                <a:latin typeface="Rockwell" panose="02060603020205020403" pitchFamily="18" charset="0"/>
              </a:rPr>
            </a:br>
            <a:r>
              <a:rPr lang="en-US" sz="2800" b="1" dirty="0">
                <a:solidFill>
                  <a:schemeClr val="accent1"/>
                </a:solidFill>
                <a:latin typeface="Rockwell" panose="02060603020205020403" pitchFamily="18" charset="0"/>
              </a:rPr>
              <a:t>to work</a:t>
            </a:r>
            <a:r>
              <a:rPr lang="en-US" sz="2800" dirty="0">
                <a:solidFill>
                  <a:srgbClr val="013A94"/>
                </a:solidFill>
                <a:latin typeface="Rockwell" panose="02060603020205020403" pitchFamily="18" charset="0"/>
              </a:rPr>
              <a:t> </a:t>
            </a:r>
            <a:r>
              <a:rPr lang="en-US" sz="2800" dirty="0">
                <a:latin typeface="Rockwell" panose="02060603020205020403" pitchFamily="18" charset="0"/>
              </a:rPr>
              <a:t>while you receive Social Security benefits</a:t>
            </a:r>
          </a:p>
        </p:txBody>
      </p:sp>
      <p:cxnSp>
        <p:nvCxnSpPr>
          <p:cNvPr id="68" name="Straight Connector 67"/>
          <p:cNvCxnSpPr>
            <a:cxnSpLocks/>
          </p:cNvCxnSpPr>
          <p:nvPr/>
        </p:nvCxnSpPr>
        <p:spPr>
          <a:xfrm>
            <a:off x="470628" y="1467363"/>
            <a:ext cx="6670401" cy="0"/>
          </a:xfrm>
          <a:prstGeom prst="line">
            <a:avLst/>
          </a:prstGeom>
          <a:ln>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a:cxnSpLocks/>
          </p:cNvCxnSpPr>
          <p:nvPr/>
        </p:nvCxnSpPr>
        <p:spPr>
          <a:xfrm>
            <a:off x="470628" y="3773062"/>
            <a:ext cx="6046286" cy="0"/>
          </a:xfrm>
          <a:prstGeom prst="line">
            <a:avLst/>
          </a:prstGeom>
          <a:ln>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13668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6">
                                            <p:txEl>
                                              <p:pRg st="0" end="0"/>
                                            </p:txEl>
                                          </p:spTgt>
                                        </p:tgtEl>
                                        <p:attrNameLst>
                                          <p:attrName>style.visibility</p:attrName>
                                        </p:attrNameLst>
                                      </p:cBhvr>
                                      <p:to>
                                        <p:strVal val="visible"/>
                                      </p:to>
                                    </p:set>
                                    <p:animEffect transition="in" filter="fade">
                                      <p:cBhvr>
                                        <p:cTn id="7" dur="1000"/>
                                        <p:tgtEl>
                                          <p:spTgt spid="66">
                                            <p:txEl>
                                              <p:pRg st="0" end="0"/>
                                            </p:txEl>
                                          </p:spTgt>
                                        </p:tgtEl>
                                      </p:cBhvr>
                                    </p:animEffect>
                                    <p:anim calcmode="lin" valueType="num">
                                      <p:cBhvr>
                                        <p:cTn id="8" dur="1000" fill="hold"/>
                                        <p:tgtEl>
                                          <p:spTgt spid="6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6">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8"/>
                                        </p:tgtEl>
                                        <p:attrNameLst>
                                          <p:attrName>style.visibility</p:attrName>
                                        </p:attrNameLst>
                                      </p:cBhvr>
                                      <p:to>
                                        <p:strVal val="visible"/>
                                      </p:to>
                                    </p:set>
                                    <p:animEffect transition="in" filter="fade">
                                      <p:cBhvr>
                                        <p:cTn id="12" dur="1000"/>
                                        <p:tgtEl>
                                          <p:spTgt spid="68"/>
                                        </p:tgtEl>
                                      </p:cBhvr>
                                    </p:animEffect>
                                    <p:anim calcmode="lin" valueType="num">
                                      <p:cBhvr>
                                        <p:cTn id="13" dur="1000" fill="hold"/>
                                        <p:tgtEl>
                                          <p:spTgt spid="68"/>
                                        </p:tgtEl>
                                        <p:attrNameLst>
                                          <p:attrName>ppt_x</p:attrName>
                                        </p:attrNameLst>
                                      </p:cBhvr>
                                      <p:tavLst>
                                        <p:tav tm="0">
                                          <p:val>
                                            <p:strVal val="#ppt_x"/>
                                          </p:val>
                                        </p:tav>
                                        <p:tav tm="100000">
                                          <p:val>
                                            <p:strVal val="#ppt_x"/>
                                          </p:val>
                                        </p:tav>
                                      </p:tavLst>
                                    </p:anim>
                                    <p:anim calcmode="lin" valueType="num">
                                      <p:cBhvr>
                                        <p:cTn id="14" dur="1000" fill="hold"/>
                                        <p:tgtEl>
                                          <p:spTgt spid="6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9"/>
                                        </p:tgtEl>
                                        <p:attrNameLst>
                                          <p:attrName>style.visibility</p:attrName>
                                        </p:attrNameLst>
                                      </p:cBhvr>
                                      <p:to>
                                        <p:strVal val="visible"/>
                                      </p:to>
                                    </p:set>
                                    <p:animEffect transition="in" filter="fade">
                                      <p:cBhvr>
                                        <p:cTn id="17" dur="1000"/>
                                        <p:tgtEl>
                                          <p:spTgt spid="69"/>
                                        </p:tgtEl>
                                      </p:cBhvr>
                                    </p:animEffect>
                                    <p:anim calcmode="lin" valueType="num">
                                      <p:cBhvr>
                                        <p:cTn id="18" dur="1000" fill="hold"/>
                                        <p:tgtEl>
                                          <p:spTgt spid="69"/>
                                        </p:tgtEl>
                                        <p:attrNameLst>
                                          <p:attrName>ppt_x</p:attrName>
                                        </p:attrNameLst>
                                      </p:cBhvr>
                                      <p:tavLst>
                                        <p:tav tm="0">
                                          <p:val>
                                            <p:strVal val="#ppt_x"/>
                                          </p:val>
                                        </p:tav>
                                        <p:tav tm="100000">
                                          <p:val>
                                            <p:strVal val="#ppt_x"/>
                                          </p:val>
                                        </p:tav>
                                      </p:tavLst>
                                    </p:anim>
                                    <p:anim calcmode="lin" valueType="num">
                                      <p:cBhvr>
                                        <p:cTn id="19" dur="1000" fill="hold"/>
                                        <p:tgtEl>
                                          <p:spTgt spid="6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p:nvPr/>
        </p:nvSpPr>
        <p:spPr>
          <a:xfrm>
            <a:off x="0" y="-21167"/>
            <a:ext cx="10160000" cy="5736167"/>
          </a:xfrm>
          <a:prstGeom prst="rect">
            <a:avLst/>
          </a:prstGeom>
          <a:solidFill>
            <a:schemeClr val="accent1"/>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rgbClr val="FFFFFF"/>
              </a:solidFill>
              <a:effectLst/>
              <a:uLnTx/>
              <a:uFillTx/>
              <a:latin typeface="Arial"/>
              <a:ea typeface="+mn-ea"/>
              <a:cs typeface="+mn-cs"/>
            </a:endParaRPr>
          </a:p>
        </p:txBody>
      </p:sp>
      <p:sp>
        <p:nvSpPr>
          <p:cNvPr id="10" name="Rectangle 9"/>
          <p:cNvSpPr/>
          <p:nvPr/>
        </p:nvSpPr>
        <p:spPr>
          <a:xfrm>
            <a:off x="6727371" y="-21167"/>
            <a:ext cx="3432629" cy="57361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5"/>
          <p:cNvSpPr>
            <a:spLocks/>
          </p:cNvSpPr>
          <p:nvPr/>
        </p:nvSpPr>
        <p:spPr bwMode="auto">
          <a:xfrm flipH="1" flipV="1">
            <a:off x="3447689" y="-17092"/>
            <a:ext cx="4879202" cy="5741346"/>
          </a:xfrm>
          <a:custGeom>
            <a:avLst/>
            <a:gdLst>
              <a:gd name="T0" fmla="*/ 3752 w 3752"/>
              <a:gd name="T1" fmla="*/ 4345 h 4345"/>
              <a:gd name="T2" fmla="*/ 0 w 3752"/>
              <a:gd name="T3" fmla="*/ 4345 h 4345"/>
              <a:gd name="T4" fmla="*/ 1094 w 3752"/>
              <a:gd name="T5" fmla="*/ 0 h 4345"/>
              <a:gd name="T6" fmla="*/ 3752 w 3752"/>
              <a:gd name="T7" fmla="*/ 0 h 4345"/>
              <a:gd name="T8" fmla="*/ 3752 w 3752"/>
              <a:gd name="T9" fmla="*/ 4345 h 4345"/>
              <a:gd name="connsiteX0" fmla="*/ 7771 w 10000"/>
              <a:gd name="connsiteY0" fmla="*/ 10000 h 10000"/>
              <a:gd name="connsiteX1" fmla="*/ 0 w 10000"/>
              <a:gd name="connsiteY1" fmla="*/ 10000 h 10000"/>
              <a:gd name="connsiteX2" fmla="*/ 2916 w 10000"/>
              <a:gd name="connsiteY2" fmla="*/ 0 h 10000"/>
              <a:gd name="connsiteX3" fmla="*/ 10000 w 10000"/>
              <a:gd name="connsiteY3" fmla="*/ 0 h 10000"/>
              <a:gd name="connsiteX4" fmla="*/ 7771 w 10000"/>
              <a:gd name="connsiteY4" fmla="*/ 10000 h 10000"/>
              <a:gd name="connsiteX0" fmla="*/ 7771 w 8754"/>
              <a:gd name="connsiteY0" fmla="*/ 10000 h 10000"/>
              <a:gd name="connsiteX1" fmla="*/ 0 w 8754"/>
              <a:gd name="connsiteY1" fmla="*/ 10000 h 10000"/>
              <a:gd name="connsiteX2" fmla="*/ 2916 w 8754"/>
              <a:gd name="connsiteY2" fmla="*/ 0 h 10000"/>
              <a:gd name="connsiteX3" fmla="*/ 8754 w 8754"/>
              <a:gd name="connsiteY3" fmla="*/ 11 h 10000"/>
              <a:gd name="connsiteX4" fmla="*/ 7771 w 8754"/>
              <a:gd name="connsiteY4" fmla="*/ 1000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54" h="10000">
                <a:moveTo>
                  <a:pt x="7771" y="10000"/>
                </a:moveTo>
                <a:lnTo>
                  <a:pt x="0" y="10000"/>
                </a:lnTo>
                <a:lnTo>
                  <a:pt x="2916" y="0"/>
                </a:lnTo>
                <a:lnTo>
                  <a:pt x="8754" y="11"/>
                </a:lnTo>
                <a:lnTo>
                  <a:pt x="7771" y="100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sp>
        <p:nvSpPr>
          <p:cNvPr id="28" name="Title 5"/>
          <p:cNvSpPr txBox="1">
            <a:spLocks/>
          </p:cNvSpPr>
          <p:nvPr/>
        </p:nvSpPr>
        <p:spPr>
          <a:xfrm>
            <a:off x="1243224" y="256417"/>
            <a:ext cx="5593995" cy="759011"/>
          </a:xfrm>
          <a:prstGeom prst="rect">
            <a:avLst/>
          </a:prstGeom>
        </p:spPr>
        <p:txBody>
          <a:bodyPr/>
          <a:lstStyle>
            <a:lvl1pPr algn="l" rtl="0" eaLnBrk="1" fontAlgn="base" hangingPunct="1">
              <a:lnSpc>
                <a:spcPct val="100000"/>
              </a:lnSpc>
              <a:spcBef>
                <a:spcPct val="0"/>
              </a:spcBef>
              <a:spcAft>
                <a:spcPct val="0"/>
              </a:spcAft>
              <a:defRPr sz="2600" b="1">
                <a:solidFill>
                  <a:schemeClr val="accent1"/>
                </a:solidFill>
                <a:latin typeface="Rockwell" panose="02060603020205020403" pitchFamily="18" charset="0"/>
                <a:ea typeface="+mj-ea"/>
                <a:cs typeface="+mj-cs"/>
              </a:defRPr>
            </a:lvl1pPr>
            <a:lvl2pPr algn="l" rtl="0" eaLnBrk="1" fontAlgn="base" hangingPunct="1">
              <a:lnSpc>
                <a:spcPct val="90000"/>
              </a:lnSpc>
              <a:spcBef>
                <a:spcPct val="0"/>
              </a:spcBef>
              <a:spcAft>
                <a:spcPct val="0"/>
              </a:spcAft>
              <a:defRPr sz="2600">
                <a:solidFill>
                  <a:schemeClr val="accent1"/>
                </a:solidFill>
                <a:latin typeface="Arial" pitchFamily="34" charset="0"/>
              </a:defRPr>
            </a:lvl2pPr>
            <a:lvl3pPr algn="l" rtl="0" eaLnBrk="1" fontAlgn="base" hangingPunct="1">
              <a:lnSpc>
                <a:spcPct val="90000"/>
              </a:lnSpc>
              <a:spcBef>
                <a:spcPct val="0"/>
              </a:spcBef>
              <a:spcAft>
                <a:spcPct val="0"/>
              </a:spcAft>
              <a:defRPr sz="2600">
                <a:solidFill>
                  <a:schemeClr val="accent1"/>
                </a:solidFill>
                <a:latin typeface="Arial" pitchFamily="34" charset="0"/>
              </a:defRPr>
            </a:lvl3pPr>
            <a:lvl4pPr algn="l" rtl="0" eaLnBrk="1" fontAlgn="base" hangingPunct="1">
              <a:lnSpc>
                <a:spcPct val="90000"/>
              </a:lnSpc>
              <a:spcBef>
                <a:spcPct val="0"/>
              </a:spcBef>
              <a:spcAft>
                <a:spcPct val="0"/>
              </a:spcAft>
              <a:defRPr sz="2600">
                <a:solidFill>
                  <a:schemeClr val="accent1"/>
                </a:solidFill>
                <a:latin typeface="Arial" pitchFamily="34" charset="0"/>
              </a:defRPr>
            </a:lvl4pPr>
            <a:lvl5pPr algn="l" rtl="0" eaLnBrk="1" fontAlgn="base" hangingPunct="1">
              <a:lnSpc>
                <a:spcPct val="90000"/>
              </a:lnSpc>
              <a:spcBef>
                <a:spcPct val="0"/>
              </a:spcBef>
              <a:spcAft>
                <a:spcPct val="0"/>
              </a:spcAft>
              <a:defRPr sz="2600">
                <a:solidFill>
                  <a:schemeClr val="accent1"/>
                </a:solidFill>
                <a:latin typeface="Arial" pitchFamily="34" charset="0"/>
              </a:defRPr>
            </a:lvl5pPr>
            <a:lvl6pPr marL="457196" algn="l" rtl="0" eaLnBrk="1" fontAlgn="base" hangingPunct="1">
              <a:lnSpc>
                <a:spcPct val="90000"/>
              </a:lnSpc>
              <a:spcBef>
                <a:spcPct val="0"/>
              </a:spcBef>
              <a:spcAft>
                <a:spcPct val="0"/>
              </a:spcAft>
              <a:defRPr sz="2600">
                <a:solidFill>
                  <a:schemeClr val="accent1"/>
                </a:solidFill>
                <a:latin typeface="Arial" pitchFamily="34" charset="0"/>
              </a:defRPr>
            </a:lvl6pPr>
            <a:lvl7pPr marL="914391" algn="l" rtl="0" eaLnBrk="1" fontAlgn="base" hangingPunct="1">
              <a:lnSpc>
                <a:spcPct val="90000"/>
              </a:lnSpc>
              <a:spcBef>
                <a:spcPct val="0"/>
              </a:spcBef>
              <a:spcAft>
                <a:spcPct val="0"/>
              </a:spcAft>
              <a:defRPr sz="2600">
                <a:solidFill>
                  <a:schemeClr val="accent1"/>
                </a:solidFill>
                <a:latin typeface="Arial" pitchFamily="34" charset="0"/>
              </a:defRPr>
            </a:lvl7pPr>
            <a:lvl8pPr marL="1371587" algn="l" rtl="0" eaLnBrk="1" fontAlgn="base" hangingPunct="1">
              <a:lnSpc>
                <a:spcPct val="90000"/>
              </a:lnSpc>
              <a:spcBef>
                <a:spcPct val="0"/>
              </a:spcBef>
              <a:spcAft>
                <a:spcPct val="0"/>
              </a:spcAft>
              <a:defRPr sz="2600">
                <a:solidFill>
                  <a:schemeClr val="accent1"/>
                </a:solidFill>
                <a:latin typeface="Arial" pitchFamily="34" charset="0"/>
              </a:defRPr>
            </a:lvl8pPr>
            <a:lvl9pPr marL="1828782" algn="l" rtl="0" eaLnBrk="1" fontAlgn="base" hangingPunct="1">
              <a:lnSpc>
                <a:spcPct val="90000"/>
              </a:lnSpc>
              <a:spcBef>
                <a:spcPct val="0"/>
              </a:spcBef>
              <a:spcAft>
                <a:spcPct val="0"/>
              </a:spcAft>
              <a:defRPr sz="2600">
                <a:solidFill>
                  <a:schemeClr val="accent1"/>
                </a:solidFill>
                <a:latin typeface="Arial" pitchFamily="34" charset="0"/>
              </a:defRPr>
            </a:lvl9pPr>
          </a:lstStyle>
          <a:p>
            <a:r>
              <a:rPr lang="en-US" sz="4000" b="0" kern="0" dirty="0">
                <a:solidFill>
                  <a:schemeClr val="bg1"/>
                </a:solidFill>
              </a:rPr>
              <a:t>Earnings Test</a:t>
            </a:r>
          </a:p>
        </p:txBody>
      </p:sp>
      <p:grpSp>
        <p:nvGrpSpPr>
          <p:cNvPr id="29" name="Group 28"/>
          <p:cNvGrpSpPr/>
          <p:nvPr/>
        </p:nvGrpSpPr>
        <p:grpSpPr>
          <a:xfrm>
            <a:off x="430212" y="269902"/>
            <a:ext cx="642696" cy="745526"/>
            <a:chOff x="5117880" y="2651520"/>
            <a:chExt cx="344874" cy="400054"/>
          </a:xfrm>
        </p:grpSpPr>
        <p:sp>
          <p:nvSpPr>
            <p:cNvPr id="33" name="Rectangle 32"/>
            <p:cNvSpPr/>
            <p:nvPr/>
          </p:nvSpPr>
          <p:spPr>
            <a:xfrm>
              <a:off x="5170884" y="2780766"/>
              <a:ext cx="245269" cy="2219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nvGrpSpPr>
            <p:cNvPr id="34" name="Group 33"/>
            <p:cNvGrpSpPr/>
            <p:nvPr/>
          </p:nvGrpSpPr>
          <p:grpSpPr>
            <a:xfrm>
              <a:off x="5117880" y="2651520"/>
              <a:ext cx="344874" cy="400054"/>
              <a:chOff x="6777038" y="617538"/>
              <a:chExt cx="674687" cy="782638"/>
            </a:xfrm>
            <a:solidFill>
              <a:schemeClr val="accent1"/>
            </a:solidFill>
          </p:grpSpPr>
          <p:sp>
            <p:nvSpPr>
              <p:cNvPr id="35" name="Freeform 16"/>
              <p:cNvSpPr>
                <a:spLocks/>
              </p:cNvSpPr>
              <p:nvPr/>
            </p:nvSpPr>
            <p:spPr bwMode="auto">
              <a:xfrm>
                <a:off x="7223125" y="617538"/>
                <a:ext cx="228600" cy="223838"/>
              </a:xfrm>
              <a:custGeom>
                <a:avLst/>
                <a:gdLst/>
                <a:ahLst/>
                <a:cxnLst>
                  <a:cxn ang="0">
                    <a:pos x="19" y="13"/>
                  </a:cxn>
                  <a:cxn ang="0">
                    <a:pos x="0" y="2"/>
                  </a:cxn>
                  <a:cxn ang="0">
                    <a:pos x="10" y="25"/>
                  </a:cxn>
                  <a:cxn ang="0">
                    <a:pos x="10" y="37"/>
                  </a:cxn>
                  <a:cxn ang="0">
                    <a:pos x="24" y="52"/>
                  </a:cxn>
                  <a:cxn ang="0">
                    <a:pos x="33" y="52"/>
                  </a:cxn>
                  <a:cxn ang="0">
                    <a:pos x="59" y="60"/>
                  </a:cxn>
                  <a:cxn ang="0">
                    <a:pos x="44" y="41"/>
                  </a:cxn>
                  <a:cxn ang="0">
                    <a:pos x="19" y="13"/>
                  </a:cxn>
                </a:cxnLst>
                <a:rect l="0" t="0" r="r" b="b"/>
                <a:pathLst>
                  <a:path w="61" h="60">
                    <a:moveTo>
                      <a:pt x="19" y="13"/>
                    </a:moveTo>
                    <a:cubicBezTo>
                      <a:pt x="14" y="7"/>
                      <a:pt x="0" y="0"/>
                      <a:pt x="0" y="2"/>
                    </a:cubicBezTo>
                    <a:cubicBezTo>
                      <a:pt x="0" y="4"/>
                      <a:pt x="10" y="11"/>
                      <a:pt x="10" y="25"/>
                    </a:cubicBezTo>
                    <a:cubicBezTo>
                      <a:pt x="10" y="37"/>
                      <a:pt x="10" y="37"/>
                      <a:pt x="10" y="37"/>
                    </a:cubicBezTo>
                    <a:cubicBezTo>
                      <a:pt x="10" y="45"/>
                      <a:pt x="16" y="52"/>
                      <a:pt x="24" y="52"/>
                    </a:cubicBezTo>
                    <a:cubicBezTo>
                      <a:pt x="33" y="52"/>
                      <a:pt x="33" y="52"/>
                      <a:pt x="33" y="52"/>
                    </a:cubicBezTo>
                    <a:cubicBezTo>
                      <a:pt x="49" y="51"/>
                      <a:pt x="57" y="60"/>
                      <a:pt x="59" y="60"/>
                    </a:cubicBezTo>
                    <a:cubicBezTo>
                      <a:pt x="61" y="60"/>
                      <a:pt x="50" y="46"/>
                      <a:pt x="44" y="41"/>
                    </a:cubicBezTo>
                    <a:lnTo>
                      <a:pt x="19" y="13"/>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6" name="Freeform 17"/>
              <p:cNvSpPr>
                <a:spLocks noEditPoints="1"/>
              </p:cNvSpPr>
              <p:nvPr/>
            </p:nvSpPr>
            <p:spPr bwMode="auto">
              <a:xfrm>
                <a:off x="6777038" y="617538"/>
                <a:ext cx="663575" cy="782638"/>
              </a:xfrm>
              <a:custGeom>
                <a:avLst/>
                <a:gdLst/>
                <a:ahLst/>
                <a:cxnLst>
                  <a:cxn ang="0">
                    <a:pos x="163" y="62"/>
                  </a:cxn>
                  <a:cxn ang="0">
                    <a:pos x="132" y="63"/>
                  </a:cxn>
                  <a:cxn ang="0">
                    <a:pos x="117" y="49"/>
                  </a:cxn>
                  <a:cxn ang="0">
                    <a:pos x="116" y="15"/>
                  </a:cxn>
                  <a:cxn ang="0">
                    <a:pos x="101" y="0"/>
                  </a:cxn>
                  <a:cxn ang="0">
                    <a:pos x="14" y="0"/>
                  </a:cxn>
                  <a:cxn ang="0">
                    <a:pos x="0" y="15"/>
                  </a:cxn>
                  <a:cxn ang="0">
                    <a:pos x="0" y="194"/>
                  </a:cxn>
                  <a:cxn ang="0">
                    <a:pos x="14" y="209"/>
                  </a:cxn>
                  <a:cxn ang="0">
                    <a:pos x="163" y="209"/>
                  </a:cxn>
                  <a:cxn ang="0">
                    <a:pos x="177" y="194"/>
                  </a:cxn>
                  <a:cxn ang="0">
                    <a:pos x="177" y="77"/>
                  </a:cxn>
                  <a:cxn ang="0">
                    <a:pos x="163" y="62"/>
                  </a:cxn>
                  <a:cxn ang="0">
                    <a:pos x="132" y="87"/>
                  </a:cxn>
                  <a:cxn ang="0">
                    <a:pos x="84" y="165"/>
                  </a:cxn>
                  <a:cxn ang="0">
                    <a:pos x="77" y="171"/>
                  </a:cxn>
                  <a:cxn ang="0">
                    <a:pos x="74" y="170"/>
                  </a:cxn>
                  <a:cxn ang="0">
                    <a:pos x="70" y="166"/>
                  </a:cxn>
                  <a:cxn ang="0">
                    <a:pos x="69" y="166"/>
                  </a:cxn>
                  <a:cxn ang="0">
                    <a:pos x="45" y="128"/>
                  </a:cxn>
                  <a:cxn ang="0">
                    <a:pos x="48" y="117"/>
                  </a:cxn>
                  <a:cxn ang="0">
                    <a:pos x="59" y="120"/>
                  </a:cxn>
                  <a:cxn ang="0">
                    <a:pos x="75" y="144"/>
                  </a:cxn>
                  <a:cxn ang="0">
                    <a:pos x="117" y="81"/>
                  </a:cxn>
                  <a:cxn ang="0">
                    <a:pos x="128" y="77"/>
                  </a:cxn>
                  <a:cxn ang="0">
                    <a:pos x="132" y="87"/>
                  </a:cxn>
                </a:cxnLst>
                <a:rect l="0" t="0" r="r" b="b"/>
                <a:pathLst>
                  <a:path w="177" h="209">
                    <a:moveTo>
                      <a:pt x="163" y="62"/>
                    </a:moveTo>
                    <a:cubicBezTo>
                      <a:pt x="132" y="63"/>
                      <a:pt x="132" y="63"/>
                      <a:pt x="132" y="63"/>
                    </a:cubicBezTo>
                    <a:cubicBezTo>
                      <a:pt x="124" y="63"/>
                      <a:pt x="117" y="57"/>
                      <a:pt x="117" y="49"/>
                    </a:cubicBezTo>
                    <a:cubicBezTo>
                      <a:pt x="116" y="15"/>
                      <a:pt x="116" y="15"/>
                      <a:pt x="116" y="15"/>
                    </a:cubicBezTo>
                    <a:cubicBezTo>
                      <a:pt x="116" y="7"/>
                      <a:pt x="109" y="0"/>
                      <a:pt x="101" y="0"/>
                    </a:cubicBezTo>
                    <a:cubicBezTo>
                      <a:pt x="14" y="0"/>
                      <a:pt x="14" y="0"/>
                      <a:pt x="14" y="0"/>
                    </a:cubicBezTo>
                    <a:cubicBezTo>
                      <a:pt x="6" y="0"/>
                      <a:pt x="0" y="7"/>
                      <a:pt x="0" y="15"/>
                    </a:cubicBezTo>
                    <a:cubicBezTo>
                      <a:pt x="0" y="194"/>
                      <a:pt x="0" y="194"/>
                      <a:pt x="0" y="194"/>
                    </a:cubicBezTo>
                    <a:cubicBezTo>
                      <a:pt x="0" y="202"/>
                      <a:pt x="6" y="209"/>
                      <a:pt x="14" y="209"/>
                    </a:cubicBezTo>
                    <a:cubicBezTo>
                      <a:pt x="163" y="209"/>
                      <a:pt x="163" y="209"/>
                      <a:pt x="163" y="209"/>
                    </a:cubicBezTo>
                    <a:cubicBezTo>
                      <a:pt x="171" y="209"/>
                      <a:pt x="177" y="202"/>
                      <a:pt x="177" y="194"/>
                    </a:cubicBezTo>
                    <a:cubicBezTo>
                      <a:pt x="177" y="77"/>
                      <a:pt x="177" y="77"/>
                      <a:pt x="177" y="77"/>
                    </a:cubicBezTo>
                    <a:cubicBezTo>
                      <a:pt x="177" y="69"/>
                      <a:pt x="171" y="62"/>
                      <a:pt x="163" y="62"/>
                    </a:cubicBezTo>
                    <a:close/>
                    <a:moveTo>
                      <a:pt x="132" y="87"/>
                    </a:moveTo>
                    <a:cubicBezTo>
                      <a:pt x="84" y="165"/>
                      <a:pt x="84" y="165"/>
                      <a:pt x="84" y="165"/>
                    </a:cubicBezTo>
                    <a:cubicBezTo>
                      <a:pt x="83" y="169"/>
                      <a:pt x="80" y="171"/>
                      <a:pt x="77" y="171"/>
                    </a:cubicBezTo>
                    <a:cubicBezTo>
                      <a:pt x="76" y="171"/>
                      <a:pt x="75" y="170"/>
                      <a:pt x="74" y="170"/>
                    </a:cubicBezTo>
                    <a:cubicBezTo>
                      <a:pt x="72" y="169"/>
                      <a:pt x="71" y="168"/>
                      <a:pt x="70" y="166"/>
                    </a:cubicBezTo>
                    <a:cubicBezTo>
                      <a:pt x="70" y="166"/>
                      <a:pt x="69" y="166"/>
                      <a:pt x="69" y="166"/>
                    </a:cubicBezTo>
                    <a:cubicBezTo>
                      <a:pt x="45" y="128"/>
                      <a:pt x="45" y="128"/>
                      <a:pt x="45" y="128"/>
                    </a:cubicBezTo>
                    <a:cubicBezTo>
                      <a:pt x="43" y="124"/>
                      <a:pt x="44" y="119"/>
                      <a:pt x="48" y="117"/>
                    </a:cubicBezTo>
                    <a:cubicBezTo>
                      <a:pt x="52" y="115"/>
                      <a:pt x="57" y="116"/>
                      <a:pt x="59" y="120"/>
                    </a:cubicBezTo>
                    <a:cubicBezTo>
                      <a:pt x="75" y="144"/>
                      <a:pt x="75" y="144"/>
                      <a:pt x="75" y="144"/>
                    </a:cubicBezTo>
                    <a:cubicBezTo>
                      <a:pt x="117" y="81"/>
                      <a:pt x="117" y="81"/>
                      <a:pt x="117" y="81"/>
                    </a:cubicBezTo>
                    <a:cubicBezTo>
                      <a:pt x="119" y="77"/>
                      <a:pt x="123" y="75"/>
                      <a:pt x="128" y="77"/>
                    </a:cubicBezTo>
                    <a:cubicBezTo>
                      <a:pt x="132" y="78"/>
                      <a:pt x="134" y="83"/>
                      <a:pt x="132" y="87"/>
                    </a:cubicBezTo>
                    <a:close/>
                  </a:path>
                </a:pathLst>
              </a:custGeom>
              <a:solidFill>
                <a:srgbClr val="013A94"/>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grpSp>
      </p:grpSp>
      <p:cxnSp>
        <p:nvCxnSpPr>
          <p:cNvPr id="37" name="Straight Connector 36"/>
          <p:cNvCxnSpPr>
            <a:cxnSpLocks/>
          </p:cNvCxnSpPr>
          <p:nvPr/>
        </p:nvCxnSpPr>
        <p:spPr>
          <a:xfrm>
            <a:off x="411162" y="2359148"/>
            <a:ext cx="5259388"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a:cxnSpLocks/>
          </p:cNvCxnSpPr>
          <p:nvPr/>
        </p:nvCxnSpPr>
        <p:spPr>
          <a:xfrm>
            <a:off x="411162" y="3305298"/>
            <a:ext cx="5259388"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a:cxnSpLocks/>
          </p:cNvCxnSpPr>
          <p:nvPr/>
        </p:nvCxnSpPr>
        <p:spPr>
          <a:xfrm>
            <a:off x="411162" y="4277732"/>
            <a:ext cx="5259388"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40" name="Content Placeholder 1"/>
          <p:cNvSpPr>
            <a:spLocks noGrp="1"/>
          </p:cNvSpPr>
          <p:nvPr>
            <p:ph idx="1"/>
          </p:nvPr>
        </p:nvSpPr>
        <p:spPr>
          <a:xfrm>
            <a:off x="430213" y="1443741"/>
            <a:ext cx="4774052" cy="4278069"/>
          </a:xfrm>
        </p:spPr>
        <p:txBody>
          <a:bodyPr>
            <a:normAutofit/>
          </a:bodyPr>
          <a:lstStyle/>
          <a:p>
            <a:pPr>
              <a:spcBef>
                <a:spcPts val="1800"/>
              </a:spcBef>
            </a:pPr>
            <a:r>
              <a:rPr lang="en-US" sz="1600" dirty="0">
                <a:solidFill>
                  <a:schemeClr val="bg1"/>
                </a:solidFill>
              </a:rPr>
              <a:t>If you receive benefits before </a:t>
            </a:r>
            <a:r>
              <a:rPr lang="en-US" sz="1600" b="1" dirty="0">
                <a:solidFill>
                  <a:schemeClr val="bg1"/>
                </a:solidFill>
              </a:rPr>
              <a:t>normal retirement age (NRA) </a:t>
            </a:r>
            <a:r>
              <a:rPr lang="en-US" sz="1600" dirty="0">
                <a:solidFill>
                  <a:schemeClr val="bg1"/>
                </a:solidFill>
              </a:rPr>
              <a:t>and continue working, some of your benefits may be withheld</a:t>
            </a:r>
          </a:p>
          <a:p>
            <a:pPr>
              <a:spcBef>
                <a:spcPts val="1800"/>
              </a:spcBef>
            </a:pPr>
            <a:r>
              <a:rPr lang="en-US" sz="1600" dirty="0">
                <a:solidFill>
                  <a:schemeClr val="bg1"/>
                </a:solidFill>
              </a:rPr>
              <a:t>Maximum amount you can earn before benefits are withheld is called the </a:t>
            </a:r>
            <a:r>
              <a:rPr lang="en-US" sz="1600" b="1" dirty="0">
                <a:solidFill>
                  <a:schemeClr val="bg1"/>
                </a:solidFill>
              </a:rPr>
              <a:t>earnings test</a:t>
            </a:r>
            <a:r>
              <a:rPr lang="en-US" sz="1600" dirty="0">
                <a:solidFill>
                  <a:schemeClr val="bg1"/>
                </a:solidFill>
              </a:rPr>
              <a:t>, and the amount is adjusted each year for inflation</a:t>
            </a:r>
          </a:p>
          <a:p>
            <a:pPr>
              <a:spcBef>
                <a:spcPts val="1800"/>
              </a:spcBef>
            </a:pPr>
            <a:r>
              <a:rPr lang="en-US" sz="1600" dirty="0">
                <a:solidFill>
                  <a:schemeClr val="bg1"/>
                </a:solidFill>
              </a:rPr>
              <a:t>Up until the year you turn full retirement age, for every $2 you earn over the earnings test, Uncle Sam will withhold $1</a:t>
            </a:r>
            <a:r>
              <a:rPr lang="en-US" sz="1600" baseline="30000" dirty="0">
                <a:solidFill>
                  <a:schemeClr val="bg1"/>
                </a:solidFill>
              </a:rPr>
              <a:t>1</a:t>
            </a:r>
          </a:p>
          <a:p>
            <a:pPr>
              <a:spcBef>
                <a:spcPts val="1800"/>
              </a:spcBef>
            </a:pPr>
            <a:r>
              <a:rPr lang="en-US" sz="1600" dirty="0">
                <a:solidFill>
                  <a:schemeClr val="bg1"/>
                </a:solidFill>
              </a:rPr>
              <a:t>At full retirement age, your benefit is increased to account for the months when benefits were withheld</a:t>
            </a:r>
          </a:p>
          <a:p>
            <a:pPr>
              <a:spcBef>
                <a:spcPts val="1800"/>
              </a:spcBef>
            </a:pPr>
            <a:endParaRPr lang="en-US" sz="1800" dirty="0">
              <a:solidFill>
                <a:schemeClr val="bg1"/>
              </a:solidFill>
            </a:endParaRPr>
          </a:p>
        </p:txBody>
      </p:sp>
      <p:grpSp>
        <p:nvGrpSpPr>
          <p:cNvPr id="41" name="Group 40"/>
          <p:cNvGrpSpPr/>
          <p:nvPr/>
        </p:nvGrpSpPr>
        <p:grpSpPr>
          <a:xfrm>
            <a:off x="6007842" y="1443741"/>
            <a:ext cx="3654298" cy="3386138"/>
            <a:chOff x="5872163" y="1457326"/>
            <a:chExt cx="3343274" cy="3386138"/>
          </a:xfrm>
        </p:grpSpPr>
        <p:sp>
          <p:nvSpPr>
            <p:cNvPr id="42" name="AutoShape 55"/>
            <p:cNvSpPr>
              <a:spLocks noChangeArrowheads="1"/>
            </p:cNvSpPr>
            <p:nvPr/>
          </p:nvSpPr>
          <p:spPr bwMode="auto">
            <a:xfrm>
              <a:off x="5872164" y="1457326"/>
              <a:ext cx="3343273" cy="3386138"/>
            </a:xfrm>
            <a:prstGeom prst="roundRect">
              <a:avLst>
                <a:gd name="adj" fmla="val 0"/>
              </a:avLst>
            </a:prstGeom>
            <a:solidFill>
              <a:schemeClr val="bg1"/>
            </a:solidFill>
            <a:ln w="12700" algn="ctr">
              <a:noFill/>
              <a:round/>
              <a:headEnd/>
              <a:tailEnd/>
            </a:ln>
            <a:effectLst/>
          </p:spPr>
          <p:txBody>
            <a:bodyPr wrap="none" anchor="ctr" anchorCtr="0"/>
            <a:lstStyle/>
            <a:p>
              <a:pPr marL="114300" algn="ctr" defTabSz="1028700">
                <a:tabLst>
                  <a:tab pos="2400300" algn="l"/>
                </a:tabLst>
              </a:pPr>
              <a:endParaRPr lang="en-US" sz="2000" b="1" dirty="0">
                <a:solidFill>
                  <a:schemeClr val="accent1"/>
                </a:solidFill>
                <a:latin typeface="+mn-lt"/>
              </a:endParaRPr>
            </a:p>
            <a:p>
              <a:pPr algn="ctr" defTabSz="2571750">
                <a:spcBef>
                  <a:spcPts val="1200"/>
                </a:spcBef>
              </a:pPr>
              <a:r>
                <a:rPr lang="en-US" sz="2000" b="1" dirty="0">
                  <a:solidFill>
                    <a:schemeClr val="accent3"/>
                  </a:solidFill>
                  <a:latin typeface="+mn-lt"/>
                </a:rPr>
                <a:t>From 62 to NRA</a:t>
              </a:r>
              <a:endParaRPr lang="en-US" sz="2000" dirty="0">
                <a:solidFill>
                  <a:schemeClr val="accent3"/>
                </a:solidFill>
                <a:latin typeface="+mn-lt"/>
              </a:endParaRPr>
            </a:p>
            <a:p>
              <a:pPr algn="ctr" defTabSz="2571750"/>
              <a:r>
                <a:rPr lang="en-US" dirty="0">
                  <a:latin typeface="+mn-lt"/>
                </a:rPr>
                <a:t>Give up $1 for every $2</a:t>
              </a:r>
            </a:p>
            <a:p>
              <a:pPr algn="ctr" defTabSz="2571750"/>
              <a:r>
                <a:rPr lang="en-US" dirty="0">
                  <a:latin typeface="+mn-lt"/>
                </a:rPr>
                <a:t>earned over $21,240</a:t>
              </a:r>
              <a:endParaRPr lang="en-US" baseline="30000" dirty="0">
                <a:latin typeface="+mn-lt"/>
              </a:endParaRPr>
            </a:p>
            <a:p>
              <a:pPr algn="ctr" defTabSz="2571750"/>
              <a:endParaRPr lang="en-US" sz="1100" b="1" dirty="0">
                <a:solidFill>
                  <a:schemeClr val="accent1"/>
                </a:solidFill>
                <a:latin typeface="+mn-lt"/>
              </a:endParaRPr>
            </a:p>
            <a:p>
              <a:pPr algn="ctr" defTabSz="2571750"/>
              <a:r>
                <a:rPr lang="en-US" sz="2000" b="1" dirty="0">
                  <a:solidFill>
                    <a:schemeClr val="accent3"/>
                  </a:solidFill>
                  <a:latin typeface="+mn-lt"/>
                </a:rPr>
                <a:t>In the year you turn NRA</a:t>
              </a:r>
              <a:endParaRPr lang="en-US" sz="2000" dirty="0">
                <a:solidFill>
                  <a:schemeClr val="accent3"/>
                </a:solidFill>
                <a:latin typeface="+mn-lt"/>
              </a:endParaRPr>
            </a:p>
            <a:p>
              <a:pPr algn="ctr" defTabSz="2571750"/>
              <a:r>
                <a:rPr lang="en-US" dirty="0">
                  <a:latin typeface="+mn-lt"/>
                </a:rPr>
                <a:t>Give up $1 for every $3</a:t>
              </a:r>
            </a:p>
            <a:p>
              <a:pPr algn="ctr" defTabSz="2571750"/>
              <a:r>
                <a:rPr lang="en-US" dirty="0">
                  <a:latin typeface="+mn-lt"/>
                </a:rPr>
                <a:t>earned over $56,520</a:t>
              </a:r>
            </a:p>
            <a:p>
              <a:pPr algn="ctr" defTabSz="2571750"/>
              <a:endParaRPr lang="en-US" sz="1100" dirty="0">
                <a:latin typeface="+mn-lt"/>
              </a:endParaRPr>
            </a:p>
            <a:p>
              <a:pPr algn="ctr" defTabSz="2571750"/>
              <a:r>
                <a:rPr lang="en-US" sz="2000" b="1" dirty="0">
                  <a:solidFill>
                    <a:schemeClr val="accent3"/>
                  </a:solidFill>
                  <a:latin typeface="+mn-lt"/>
                </a:rPr>
                <a:t>After your NRA</a:t>
              </a:r>
              <a:endParaRPr lang="en-US" sz="2000" dirty="0">
                <a:solidFill>
                  <a:schemeClr val="accent3"/>
                </a:solidFill>
                <a:latin typeface="+mn-lt"/>
              </a:endParaRPr>
            </a:p>
            <a:p>
              <a:pPr algn="ctr" defTabSz="2571750"/>
              <a:r>
                <a:rPr lang="en-US" dirty="0">
                  <a:latin typeface="+mn-lt"/>
                </a:rPr>
                <a:t>No benefits withheld</a:t>
              </a:r>
            </a:p>
          </p:txBody>
        </p:sp>
        <p:sp>
          <p:nvSpPr>
            <p:cNvPr id="43" name="Rectangle 42"/>
            <p:cNvSpPr/>
            <p:nvPr/>
          </p:nvSpPr>
          <p:spPr>
            <a:xfrm>
              <a:off x="5872163" y="1457326"/>
              <a:ext cx="3343273" cy="471488"/>
            </a:xfrm>
            <a:prstGeom prst="rect">
              <a:avLst/>
            </a:prstGeom>
            <a:solidFill>
              <a:srgbClr val="013A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Rectangle 43"/>
            <p:cNvSpPr/>
            <p:nvPr/>
          </p:nvSpPr>
          <p:spPr>
            <a:xfrm>
              <a:off x="5872164" y="1500634"/>
              <a:ext cx="3343273" cy="400110"/>
            </a:xfrm>
            <a:prstGeom prst="rect">
              <a:avLst/>
            </a:prstGeom>
          </p:spPr>
          <p:txBody>
            <a:bodyPr wrap="square">
              <a:spAutoFit/>
            </a:bodyPr>
            <a:lstStyle/>
            <a:p>
              <a:pPr algn="ctr"/>
              <a:r>
                <a:rPr lang="en-US" sz="2000" b="1" dirty="0">
                  <a:solidFill>
                    <a:schemeClr val="bg1"/>
                  </a:solidFill>
                </a:rPr>
                <a:t>2023 Earnings Limits</a:t>
              </a:r>
              <a:r>
                <a:rPr lang="en-US" sz="2000" baseline="30000" dirty="0">
                  <a:solidFill>
                    <a:schemeClr val="bg1"/>
                  </a:solidFill>
                </a:rPr>
                <a:t>1</a:t>
              </a:r>
            </a:p>
          </p:txBody>
        </p:sp>
      </p:grpSp>
      <p:sp>
        <p:nvSpPr>
          <p:cNvPr id="45" name="Text Box 5"/>
          <p:cNvSpPr txBox="1">
            <a:spLocks noChangeArrowheads="1"/>
          </p:cNvSpPr>
          <p:nvPr/>
        </p:nvSpPr>
        <p:spPr bwMode="auto">
          <a:xfrm>
            <a:off x="948600" y="5320005"/>
            <a:ext cx="6489747" cy="1969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tabLst>
                <a:tab pos="512763" algn="l"/>
              </a:tabLst>
              <a:defRPr sz="800">
                <a:latin typeface="Arial Narrow" panose="020B0606020202030204" pitchFamily="34" charset="0"/>
              </a:defRPr>
            </a:lvl1pPr>
            <a:lvl2pPr marL="571500">
              <a:tabLst>
                <a:tab pos="512763" algn="l"/>
              </a:tabLst>
            </a:lvl2pPr>
            <a:lvl3pPr>
              <a:tabLst>
                <a:tab pos="512763" algn="l"/>
              </a:tabLst>
            </a:lvl3pPr>
            <a:lvl4pPr>
              <a:tabLst>
                <a:tab pos="512763" algn="l"/>
              </a:tabLst>
            </a:lvl4pPr>
            <a:lvl5pPr>
              <a:tabLst>
                <a:tab pos="512763" algn="l"/>
              </a:tabLst>
            </a:lvl5pPr>
            <a:lvl6pPr fontAlgn="base">
              <a:spcBef>
                <a:spcPct val="0"/>
              </a:spcBef>
              <a:spcAft>
                <a:spcPct val="0"/>
              </a:spcAft>
              <a:tabLst>
                <a:tab pos="512763" algn="l"/>
              </a:tabLst>
            </a:lvl6pPr>
            <a:lvl7pPr fontAlgn="base">
              <a:spcBef>
                <a:spcPct val="0"/>
              </a:spcBef>
              <a:spcAft>
                <a:spcPct val="0"/>
              </a:spcAft>
              <a:tabLst>
                <a:tab pos="512763" algn="l"/>
              </a:tabLst>
            </a:lvl7pPr>
            <a:lvl8pPr fontAlgn="base">
              <a:spcBef>
                <a:spcPct val="0"/>
              </a:spcBef>
              <a:spcAft>
                <a:spcPct val="0"/>
              </a:spcAft>
              <a:tabLst>
                <a:tab pos="512763" algn="l"/>
              </a:tabLst>
            </a:lvl8pPr>
            <a:lvl9pPr fontAlgn="base">
              <a:spcBef>
                <a:spcPct val="0"/>
              </a:spcBef>
              <a:spcAft>
                <a:spcPct val="0"/>
              </a:spcAft>
              <a:tabLst>
                <a:tab pos="512763" algn="l"/>
              </a:tabLst>
            </a:lvl9pPr>
          </a:lstStyle>
          <a:p>
            <a:pPr>
              <a:lnSpc>
                <a:spcPct val="85000"/>
              </a:lnSpc>
            </a:pPr>
            <a:r>
              <a:rPr lang="en-US" dirty="0">
                <a:solidFill>
                  <a:schemeClr val="bg1"/>
                </a:solidFill>
                <a:latin typeface="Arial Narrow" panose="020B0604020202020204" pitchFamily="34" charset="0"/>
                <a:cs typeface="Arial Narrow" panose="020B0604020202020204" pitchFamily="34" charset="0"/>
              </a:rPr>
              <a:t>SOURCE | </a:t>
            </a:r>
            <a:r>
              <a:rPr lang="en-US" baseline="30000" dirty="0">
                <a:solidFill>
                  <a:schemeClr val="bg1"/>
                </a:solidFill>
                <a:latin typeface="Arial Narrow" panose="020B0604020202020204" pitchFamily="34" charset="0"/>
                <a:cs typeface="Arial Narrow" panose="020B0604020202020204" pitchFamily="34" charset="0"/>
              </a:rPr>
              <a:t>1</a:t>
            </a:r>
            <a:r>
              <a:rPr lang="en-US" dirty="0">
                <a:solidFill>
                  <a:schemeClr val="bg1"/>
                </a:solidFill>
                <a:latin typeface="Arial Narrow" panose="020B0604020202020204" pitchFamily="34" charset="0"/>
                <a:cs typeface="Arial Narrow" panose="020B0604020202020204" pitchFamily="34" charset="0"/>
              </a:rPr>
              <a:t>Social Security Administration, </a:t>
            </a:r>
            <a:r>
              <a:rPr lang="en-US" dirty="0">
                <a:solidFill>
                  <a:schemeClr val="bg1"/>
                </a:solidFill>
                <a:latin typeface="Arial Narrow" panose="020B0604020202020204" pitchFamily="34" charset="0"/>
                <a:cs typeface="Arial Narrow" panose="020B0604020202020204" pitchFamily="34" charset="0"/>
                <a:hlinkClick r:id="rId3">
                  <a:extLst>
                    <a:ext uri="{A12FA001-AC4F-418D-AE19-62706E023703}">
                      <ahyp:hlinkClr xmlns:ahyp="http://schemas.microsoft.com/office/drawing/2018/hyperlinkcolor" val="tx"/>
                    </a:ext>
                  </a:extLst>
                </a:hlinkClick>
              </a:rPr>
              <a:t>Exempt Amounts Under the Earnings Test</a:t>
            </a:r>
            <a:r>
              <a:rPr lang="en-US" dirty="0">
                <a:solidFill>
                  <a:schemeClr val="bg1"/>
                </a:solidFill>
                <a:latin typeface="Arial Narrow" panose="020B0604020202020204" pitchFamily="34" charset="0"/>
                <a:cs typeface="Arial Narrow" panose="020B0604020202020204" pitchFamily="34" charset="0"/>
              </a:rPr>
              <a:t>, undated. </a:t>
            </a:r>
          </a:p>
        </p:txBody>
      </p:sp>
      <p:sp>
        <p:nvSpPr>
          <p:cNvPr id="46" name="Slide Number Placeholder 15"/>
          <p:cNvSpPr>
            <a:spLocks noGrp="1"/>
          </p:cNvSpPr>
          <p:nvPr>
            <p:ph type="sldNum" sz="quarter" idx="4"/>
          </p:nvPr>
        </p:nvSpPr>
        <p:spPr>
          <a:xfrm>
            <a:off x="409780" y="5343266"/>
            <a:ext cx="217488" cy="303212"/>
          </a:xfrm>
        </p:spPr>
        <p:txBody>
          <a:bodyPr/>
          <a:lstStyle/>
          <a:p>
            <a:fld id="{B086DA8C-2EC5-4397-8842-B74E3AC9ED83}" type="slidenum">
              <a:rPr lang="en-US" smtClean="0">
                <a:solidFill>
                  <a:schemeClr val="bg1"/>
                </a:solidFill>
              </a:rPr>
              <a:pPr/>
              <a:t>35</a:t>
            </a:fld>
            <a:endParaRPr lang="en-US" dirty="0">
              <a:solidFill>
                <a:schemeClr val="bg1"/>
              </a:solidFill>
            </a:endParaRPr>
          </a:p>
        </p:txBody>
      </p:sp>
    </p:spTree>
    <p:extLst>
      <p:ext uri="{BB962C8B-B14F-4D97-AF65-F5344CB8AC3E}">
        <p14:creationId xmlns:p14="http://schemas.microsoft.com/office/powerpoint/2010/main" val="549593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1000"/>
                                        <p:tgtEl>
                                          <p:spTgt spid="41"/>
                                        </p:tgtEl>
                                      </p:cBhvr>
                                    </p:animEffect>
                                    <p:anim calcmode="lin" valueType="num">
                                      <p:cBhvr>
                                        <p:cTn id="8" dur="1000" fill="hold"/>
                                        <p:tgtEl>
                                          <p:spTgt spid="41"/>
                                        </p:tgtEl>
                                        <p:attrNameLst>
                                          <p:attrName>ppt_x</p:attrName>
                                        </p:attrNameLst>
                                      </p:cBhvr>
                                      <p:tavLst>
                                        <p:tav tm="0">
                                          <p:val>
                                            <p:strVal val="#ppt_x"/>
                                          </p:val>
                                        </p:tav>
                                        <p:tav tm="100000">
                                          <p:val>
                                            <p:strVal val="#ppt_x"/>
                                          </p:val>
                                        </p:tav>
                                      </p:tavLst>
                                    </p:anim>
                                    <p:anim calcmode="lin" valueType="num">
                                      <p:cBhvr>
                                        <p:cTn id="9"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p:nvPr/>
        </p:nvSpPr>
        <p:spPr>
          <a:xfrm>
            <a:off x="0" y="-21167"/>
            <a:ext cx="10160000" cy="5736167"/>
          </a:xfrm>
          <a:prstGeom prst="rect">
            <a:avLst/>
          </a:prstGeom>
          <a:solidFill>
            <a:schemeClr val="accent1"/>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pic>
        <p:nvPicPr>
          <p:cNvPr id="28" name="Picture 27"/>
          <p:cNvPicPr>
            <a:picLocks noChangeAspect="1"/>
          </p:cNvPicPr>
          <p:nvPr/>
        </p:nvPicPr>
        <p:blipFill rotWithShape="1">
          <a:blip r:embed="rId3" cstate="print">
            <a:extLst>
              <a:ext uri="{BEBA8EAE-BF5A-486C-A8C5-ECC9F3942E4B}">
                <a14:imgProps xmlns:a14="http://schemas.microsoft.com/office/drawing/2010/main">
                  <a14:imgLayer r:embed="rId4">
                    <a14:imgEffect>
                      <a14:colorTemperature colorTemp="4700"/>
                    </a14:imgEffect>
                    <a14:imgEffect>
                      <a14:saturation sat="66000"/>
                    </a14:imgEffect>
                  </a14:imgLayer>
                </a14:imgProps>
              </a:ext>
              <a:ext uri="{28A0092B-C50C-407E-A947-70E740481C1C}">
                <a14:useLocalDpi xmlns:a14="http://schemas.microsoft.com/office/drawing/2010/main"/>
              </a:ext>
            </a:extLst>
          </a:blip>
          <a:srcRect/>
          <a:stretch/>
        </p:blipFill>
        <p:spPr>
          <a:xfrm>
            <a:off x="5399321" y="0"/>
            <a:ext cx="4759326" cy="5715000"/>
          </a:xfrm>
          <a:prstGeom prst="rect">
            <a:avLst/>
          </a:prstGeom>
        </p:spPr>
      </p:pic>
      <p:sp>
        <p:nvSpPr>
          <p:cNvPr id="27" name="Freeform 5"/>
          <p:cNvSpPr>
            <a:spLocks/>
          </p:cNvSpPr>
          <p:nvPr/>
        </p:nvSpPr>
        <p:spPr bwMode="auto">
          <a:xfrm flipH="1" flipV="1">
            <a:off x="3126678" y="-19250"/>
            <a:ext cx="4879202" cy="5741346"/>
          </a:xfrm>
          <a:custGeom>
            <a:avLst/>
            <a:gdLst>
              <a:gd name="T0" fmla="*/ 3752 w 3752"/>
              <a:gd name="T1" fmla="*/ 4345 h 4345"/>
              <a:gd name="T2" fmla="*/ 0 w 3752"/>
              <a:gd name="T3" fmla="*/ 4345 h 4345"/>
              <a:gd name="T4" fmla="*/ 1094 w 3752"/>
              <a:gd name="T5" fmla="*/ 0 h 4345"/>
              <a:gd name="T6" fmla="*/ 3752 w 3752"/>
              <a:gd name="T7" fmla="*/ 0 h 4345"/>
              <a:gd name="T8" fmla="*/ 3752 w 3752"/>
              <a:gd name="T9" fmla="*/ 4345 h 4345"/>
              <a:gd name="connsiteX0" fmla="*/ 7771 w 10000"/>
              <a:gd name="connsiteY0" fmla="*/ 10000 h 10000"/>
              <a:gd name="connsiteX1" fmla="*/ 0 w 10000"/>
              <a:gd name="connsiteY1" fmla="*/ 10000 h 10000"/>
              <a:gd name="connsiteX2" fmla="*/ 2916 w 10000"/>
              <a:gd name="connsiteY2" fmla="*/ 0 h 10000"/>
              <a:gd name="connsiteX3" fmla="*/ 10000 w 10000"/>
              <a:gd name="connsiteY3" fmla="*/ 0 h 10000"/>
              <a:gd name="connsiteX4" fmla="*/ 7771 w 10000"/>
              <a:gd name="connsiteY4" fmla="*/ 10000 h 10000"/>
              <a:gd name="connsiteX0" fmla="*/ 7771 w 8754"/>
              <a:gd name="connsiteY0" fmla="*/ 10000 h 10000"/>
              <a:gd name="connsiteX1" fmla="*/ 0 w 8754"/>
              <a:gd name="connsiteY1" fmla="*/ 10000 h 10000"/>
              <a:gd name="connsiteX2" fmla="*/ 2916 w 8754"/>
              <a:gd name="connsiteY2" fmla="*/ 0 h 10000"/>
              <a:gd name="connsiteX3" fmla="*/ 8754 w 8754"/>
              <a:gd name="connsiteY3" fmla="*/ 11 h 10000"/>
              <a:gd name="connsiteX4" fmla="*/ 7771 w 8754"/>
              <a:gd name="connsiteY4" fmla="*/ 1000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54" h="10000">
                <a:moveTo>
                  <a:pt x="7771" y="10000"/>
                </a:moveTo>
                <a:lnTo>
                  <a:pt x="0" y="10000"/>
                </a:lnTo>
                <a:lnTo>
                  <a:pt x="2916" y="0"/>
                </a:lnTo>
                <a:lnTo>
                  <a:pt x="8754" y="11"/>
                </a:lnTo>
                <a:lnTo>
                  <a:pt x="7771" y="100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grpSp>
        <p:nvGrpSpPr>
          <p:cNvPr id="14" name="Group 13"/>
          <p:cNvGrpSpPr/>
          <p:nvPr/>
        </p:nvGrpSpPr>
        <p:grpSpPr>
          <a:xfrm>
            <a:off x="420755" y="242127"/>
            <a:ext cx="641568" cy="947071"/>
            <a:chOff x="9966325" y="2238375"/>
            <a:chExt cx="1266825" cy="1870076"/>
          </a:xfrm>
          <a:solidFill>
            <a:schemeClr val="bg1"/>
          </a:solidFill>
        </p:grpSpPr>
        <p:sp>
          <p:nvSpPr>
            <p:cNvPr id="15" name="Oval 5"/>
            <p:cNvSpPr>
              <a:spLocks noChangeArrowheads="1"/>
            </p:cNvSpPr>
            <p:nvPr/>
          </p:nvSpPr>
          <p:spPr bwMode="auto">
            <a:xfrm>
              <a:off x="9966325" y="2238375"/>
              <a:ext cx="1266825" cy="1255713"/>
            </a:xfrm>
            <a:prstGeom prst="ellipse">
              <a:avLst/>
            </a:prstGeom>
            <a:solidFill>
              <a:srgbClr val="013A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92934"/>
                </a:solidFill>
                <a:effectLst/>
                <a:uLnTx/>
                <a:uFillTx/>
                <a:latin typeface="Arial" charset="0"/>
                <a:ea typeface="+mn-ea"/>
                <a:cs typeface="+mn-cs"/>
              </a:endParaRPr>
            </a:p>
          </p:txBody>
        </p:sp>
        <p:sp>
          <p:nvSpPr>
            <p:cNvPr id="16" name="Freeform 8"/>
            <p:cNvSpPr>
              <a:spLocks/>
            </p:cNvSpPr>
            <p:nvPr/>
          </p:nvSpPr>
          <p:spPr bwMode="auto">
            <a:xfrm>
              <a:off x="10083800" y="3640138"/>
              <a:ext cx="1100138" cy="468313"/>
            </a:xfrm>
            <a:custGeom>
              <a:avLst/>
              <a:gdLst>
                <a:gd name="T0" fmla="*/ 110 w 112"/>
                <a:gd name="T1" fmla="*/ 10 h 48"/>
                <a:gd name="T2" fmla="*/ 101 w 112"/>
                <a:gd name="T3" fmla="*/ 8 h 48"/>
                <a:gd name="T4" fmla="*/ 98 w 112"/>
                <a:gd name="T5" fmla="*/ 10 h 48"/>
                <a:gd name="T6" fmla="*/ 97 w 112"/>
                <a:gd name="T7" fmla="*/ 8 h 48"/>
                <a:gd name="T8" fmla="*/ 88 w 112"/>
                <a:gd name="T9" fmla="*/ 6 h 48"/>
                <a:gd name="T10" fmla="*/ 83 w 112"/>
                <a:gd name="T11" fmla="*/ 9 h 48"/>
                <a:gd name="T12" fmla="*/ 83 w 112"/>
                <a:gd name="T13" fmla="*/ 8 h 48"/>
                <a:gd name="T14" fmla="*/ 74 w 112"/>
                <a:gd name="T15" fmla="*/ 5 h 48"/>
                <a:gd name="T16" fmla="*/ 59 w 112"/>
                <a:gd name="T17" fmla="*/ 14 h 48"/>
                <a:gd name="T18" fmla="*/ 72 w 112"/>
                <a:gd name="T19" fmla="*/ 14 h 48"/>
                <a:gd name="T20" fmla="*/ 81 w 112"/>
                <a:gd name="T21" fmla="*/ 23 h 48"/>
                <a:gd name="T22" fmla="*/ 72 w 112"/>
                <a:gd name="T23" fmla="*/ 32 h 48"/>
                <a:gd name="T24" fmla="*/ 72 w 112"/>
                <a:gd name="T25" fmla="*/ 32 h 48"/>
                <a:gd name="T26" fmla="*/ 51 w 112"/>
                <a:gd name="T27" fmla="*/ 33 h 48"/>
                <a:gd name="T28" fmla="*/ 51 w 112"/>
                <a:gd name="T29" fmla="*/ 33 h 48"/>
                <a:gd name="T30" fmla="*/ 47 w 112"/>
                <a:gd name="T31" fmla="*/ 32 h 48"/>
                <a:gd name="T32" fmla="*/ 41 w 112"/>
                <a:gd name="T33" fmla="*/ 30 h 48"/>
                <a:gd name="T34" fmla="*/ 36 w 112"/>
                <a:gd name="T35" fmla="*/ 24 h 48"/>
                <a:gd name="T36" fmla="*/ 48 w 112"/>
                <a:gd name="T37" fmla="*/ 29 h 48"/>
                <a:gd name="T38" fmla="*/ 51 w 112"/>
                <a:gd name="T39" fmla="*/ 30 h 48"/>
                <a:gd name="T40" fmla="*/ 51 w 112"/>
                <a:gd name="T41" fmla="*/ 30 h 48"/>
                <a:gd name="T42" fmla="*/ 72 w 112"/>
                <a:gd name="T43" fmla="*/ 29 h 48"/>
                <a:gd name="T44" fmla="*/ 72 w 112"/>
                <a:gd name="T45" fmla="*/ 29 h 48"/>
                <a:gd name="T46" fmla="*/ 73 w 112"/>
                <a:gd name="T47" fmla="*/ 29 h 48"/>
                <a:gd name="T48" fmla="*/ 78 w 112"/>
                <a:gd name="T49" fmla="*/ 23 h 48"/>
                <a:gd name="T50" fmla="*/ 72 w 112"/>
                <a:gd name="T51" fmla="*/ 17 h 48"/>
                <a:gd name="T52" fmla="*/ 72 w 112"/>
                <a:gd name="T53" fmla="*/ 17 h 48"/>
                <a:gd name="T54" fmla="*/ 54 w 112"/>
                <a:gd name="T55" fmla="*/ 17 h 48"/>
                <a:gd name="T56" fmla="*/ 37 w 112"/>
                <a:gd name="T57" fmla="*/ 6 h 48"/>
                <a:gd name="T58" fmla="*/ 14 w 112"/>
                <a:gd name="T59" fmla="*/ 5 h 48"/>
                <a:gd name="T60" fmla="*/ 0 w 112"/>
                <a:gd name="T61" fmla="*/ 12 h 48"/>
                <a:gd name="T62" fmla="*/ 0 w 112"/>
                <a:gd name="T63" fmla="*/ 12 h 48"/>
                <a:gd name="T64" fmla="*/ 12 w 112"/>
                <a:gd name="T65" fmla="*/ 40 h 48"/>
                <a:gd name="T66" fmla="*/ 20 w 112"/>
                <a:gd name="T67" fmla="*/ 36 h 48"/>
                <a:gd name="T68" fmla="*/ 25 w 112"/>
                <a:gd name="T69" fmla="*/ 36 h 48"/>
                <a:gd name="T70" fmla="*/ 53 w 112"/>
                <a:gd name="T71" fmla="*/ 47 h 48"/>
                <a:gd name="T72" fmla="*/ 58 w 112"/>
                <a:gd name="T73" fmla="*/ 48 h 48"/>
                <a:gd name="T74" fmla="*/ 66 w 112"/>
                <a:gd name="T75" fmla="*/ 46 h 48"/>
                <a:gd name="T76" fmla="*/ 108 w 112"/>
                <a:gd name="T77" fmla="*/ 19 h 48"/>
                <a:gd name="T78" fmla="*/ 110 w 112"/>
                <a:gd name="T79" fmla="*/ 1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2" h="48">
                  <a:moveTo>
                    <a:pt x="110" y="10"/>
                  </a:moveTo>
                  <a:cubicBezTo>
                    <a:pt x="108" y="7"/>
                    <a:pt x="104" y="6"/>
                    <a:pt x="101" y="8"/>
                  </a:cubicBezTo>
                  <a:cubicBezTo>
                    <a:pt x="100" y="8"/>
                    <a:pt x="99" y="9"/>
                    <a:pt x="98" y="10"/>
                  </a:cubicBezTo>
                  <a:cubicBezTo>
                    <a:pt x="98" y="9"/>
                    <a:pt x="97" y="9"/>
                    <a:pt x="97" y="8"/>
                  </a:cubicBezTo>
                  <a:cubicBezTo>
                    <a:pt x="95" y="5"/>
                    <a:pt x="91" y="4"/>
                    <a:pt x="88" y="6"/>
                  </a:cubicBezTo>
                  <a:cubicBezTo>
                    <a:pt x="83" y="9"/>
                    <a:pt x="83" y="9"/>
                    <a:pt x="83" y="9"/>
                  </a:cubicBezTo>
                  <a:cubicBezTo>
                    <a:pt x="83" y="8"/>
                    <a:pt x="83" y="8"/>
                    <a:pt x="83" y="8"/>
                  </a:cubicBezTo>
                  <a:cubicBezTo>
                    <a:pt x="81" y="5"/>
                    <a:pt x="77" y="4"/>
                    <a:pt x="74" y="5"/>
                  </a:cubicBezTo>
                  <a:cubicBezTo>
                    <a:pt x="59" y="14"/>
                    <a:pt x="59" y="14"/>
                    <a:pt x="59" y="14"/>
                  </a:cubicBezTo>
                  <a:cubicBezTo>
                    <a:pt x="72" y="14"/>
                    <a:pt x="72" y="14"/>
                    <a:pt x="72" y="14"/>
                  </a:cubicBezTo>
                  <a:cubicBezTo>
                    <a:pt x="77" y="14"/>
                    <a:pt x="81" y="18"/>
                    <a:pt x="81" y="23"/>
                  </a:cubicBezTo>
                  <a:cubicBezTo>
                    <a:pt x="81" y="28"/>
                    <a:pt x="77" y="32"/>
                    <a:pt x="72" y="32"/>
                  </a:cubicBezTo>
                  <a:cubicBezTo>
                    <a:pt x="72" y="32"/>
                    <a:pt x="72" y="32"/>
                    <a:pt x="72" y="32"/>
                  </a:cubicBezTo>
                  <a:cubicBezTo>
                    <a:pt x="51" y="33"/>
                    <a:pt x="51" y="33"/>
                    <a:pt x="51" y="33"/>
                  </a:cubicBezTo>
                  <a:cubicBezTo>
                    <a:pt x="51" y="33"/>
                    <a:pt x="51" y="33"/>
                    <a:pt x="51" y="33"/>
                  </a:cubicBezTo>
                  <a:cubicBezTo>
                    <a:pt x="49" y="33"/>
                    <a:pt x="48" y="33"/>
                    <a:pt x="47" y="32"/>
                  </a:cubicBezTo>
                  <a:cubicBezTo>
                    <a:pt x="41" y="30"/>
                    <a:pt x="41" y="30"/>
                    <a:pt x="41" y="30"/>
                  </a:cubicBezTo>
                  <a:cubicBezTo>
                    <a:pt x="38" y="29"/>
                    <a:pt x="37" y="27"/>
                    <a:pt x="36" y="24"/>
                  </a:cubicBezTo>
                  <a:cubicBezTo>
                    <a:pt x="48" y="29"/>
                    <a:pt x="48" y="29"/>
                    <a:pt x="48" y="29"/>
                  </a:cubicBezTo>
                  <a:cubicBezTo>
                    <a:pt x="49" y="30"/>
                    <a:pt x="50" y="30"/>
                    <a:pt x="51" y="30"/>
                  </a:cubicBezTo>
                  <a:cubicBezTo>
                    <a:pt x="51" y="30"/>
                    <a:pt x="51" y="30"/>
                    <a:pt x="51" y="30"/>
                  </a:cubicBezTo>
                  <a:cubicBezTo>
                    <a:pt x="72" y="29"/>
                    <a:pt x="72" y="29"/>
                    <a:pt x="72" y="29"/>
                  </a:cubicBezTo>
                  <a:cubicBezTo>
                    <a:pt x="72" y="29"/>
                    <a:pt x="72" y="29"/>
                    <a:pt x="72" y="29"/>
                  </a:cubicBezTo>
                  <a:cubicBezTo>
                    <a:pt x="73" y="29"/>
                    <a:pt x="73" y="29"/>
                    <a:pt x="73" y="29"/>
                  </a:cubicBezTo>
                  <a:cubicBezTo>
                    <a:pt x="76" y="29"/>
                    <a:pt x="78" y="26"/>
                    <a:pt x="78" y="23"/>
                  </a:cubicBezTo>
                  <a:cubicBezTo>
                    <a:pt x="78" y="20"/>
                    <a:pt x="75" y="17"/>
                    <a:pt x="72" y="17"/>
                  </a:cubicBezTo>
                  <a:cubicBezTo>
                    <a:pt x="72" y="17"/>
                    <a:pt x="72" y="17"/>
                    <a:pt x="72" y="17"/>
                  </a:cubicBezTo>
                  <a:cubicBezTo>
                    <a:pt x="54" y="17"/>
                    <a:pt x="54" y="17"/>
                    <a:pt x="54" y="17"/>
                  </a:cubicBezTo>
                  <a:cubicBezTo>
                    <a:pt x="51" y="15"/>
                    <a:pt x="43" y="9"/>
                    <a:pt x="37" y="6"/>
                  </a:cubicBezTo>
                  <a:cubicBezTo>
                    <a:pt x="30" y="1"/>
                    <a:pt x="22" y="0"/>
                    <a:pt x="14" y="5"/>
                  </a:cubicBezTo>
                  <a:cubicBezTo>
                    <a:pt x="7" y="8"/>
                    <a:pt x="0" y="12"/>
                    <a:pt x="0" y="12"/>
                  </a:cubicBezTo>
                  <a:cubicBezTo>
                    <a:pt x="0" y="12"/>
                    <a:pt x="0" y="12"/>
                    <a:pt x="0" y="12"/>
                  </a:cubicBezTo>
                  <a:cubicBezTo>
                    <a:pt x="12" y="40"/>
                    <a:pt x="12" y="40"/>
                    <a:pt x="12" y="40"/>
                  </a:cubicBezTo>
                  <a:cubicBezTo>
                    <a:pt x="15" y="38"/>
                    <a:pt x="19" y="37"/>
                    <a:pt x="20" y="36"/>
                  </a:cubicBezTo>
                  <a:cubicBezTo>
                    <a:pt x="21" y="36"/>
                    <a:pt x="23" y="35"/>
                    <a:pt x="25" y="36"/>
                  </a:cubicBezTo>
                  <a:cubicBezTo>
                    <a:pt x="27" y="37"/>
                    <a:pt x="45" y="44"/>
                    <a:pt x="53" y="47"/>
                  </a:cubicBezTo>
                  <a:cubicBezTo>
                    <a:pt x="55" y="48"/>
                    <a:pt x="56" y="48"/>
                    <a:pt x="58" y="48"/>
                  </a:cubicBezTo>
                  <a:cubicBezTo>
                    <a:pt x="61" y="48"/>
                    <a:pt x="64" y="47"/>
                    <a:pt x="66" y="46"/>
                  </a:cubicBezTo>
                  <a:cubicBezTo>
                    <a:pt x="68" y="45"/>
                    <a:pt x="92" y="29"/>
                    <a:pt x="108" y="19"/>
                  </a:cubicBezTo>
                  <a:cubicBezTo>
                    <a:pt x="111" y="17"/>
                    <a:pt x="112" y="13"/>
                    <a:pt x="110"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92934"/>
                </a:solidFill>
                <a:effectLst/>
                <a:uLnTx/>
                <a:uFillTx/>
                <a:latin typeface="Arial" charset="0"/>
                <a:ea typeface="+mn-ea"/>
                <a:cs typeface="+mn-cs"/>
              </a:endParaRPr>
            </a:p>
          </p:txBody>
        </p:sp>
        <p:sp>
          <p:nvSpPr>
            <p:cNvPr id="17" name="Freeform 9"/>
            <p:cNvSpPr>
              <a:spLocks noEditPoints="1"/>
            </p:cNvSpPr>
            <p:nvPr/>
          </p:nvSpPr>
          <p:spPr bwMode="auto">
            <a:xfrm>
              <a:off x="10339388" y="2384425"/>
              <a:ext cx="549275" cy="1003300"/>
            </a:xfrm>
            <a:custGeom>
              <a:avLst/>
              <a:gdLst>
                <a:gd name="T0" fmla="*/ 23 w 56"/>
                <a:gd name="T1" fmla="*/ 0 h 103"/>
                <a:gd name="T2" fmla="*/ 30 w 56"/>
                <a:gd name="T3" fmla="*/ 0 h 103"/>
                <a:gd name="T4" fmla="*/ 30 w 56"/>
                <a:gd name="T5" fmla="*/ 9 h 103"/>
                <a:gd name="T6" fmla="*/ 41 w 56"/>
                <a:gd name="T7" fmla="*/ 14 h 103"/>
                <a:gd name="T8" fmla="*/ 41 w 56"/>
                <a:gd name="T9" fmla="*/ 10 h 103"/>
                <a:gd name="T10" fmla="*/ 51 w 56"/>
                <a:gd name="T11" fmla="*/ 10 h 103"/>
                <a:gd name="T12" fmla="*/ 51 w 56"/>
                <a:gd name="T13" fmla="*/ 34 h 103"/>
                <a:gd name="T14" fmla="*/ 42 w 56"/>
                <a:gd name="T15" fmla="*/ 34 h 103"/>
                <a:gd name="T16" fmla="*/ 30 w 56"/>
                <a:gd name="T17" fmla="*/ 20 h 103"/>
                <a:gd name="T18" fmla="*/ 30 w 56"/>
                <a:gd name="T19" fmla="*/ 42 h 103"/>
                <a:gd name="T20" fmla="*/ 56 w 56"/>
                <a:gd name="T21" fmla="*/ 68 h 103"/>
                <a:gd name="T22" fmla="*/ 30 w 56"/>
                <a:gd name="T23" fmla="*/ 93 h 103"/>
                <a:gd name="T24" fmla="*/ 30 w 56"/>
                <a:gd name="T25" fmla="*/ 103 h 103"/>
                <a:gd name="T26" fmla="*/ 23 w 56"/>
                <a:gd name="T27" fmla="*/ 103 h 103"/>
                <a:gd name="T28" fmla="*/ 23 w 56"/>
                <a:gd name="T29" fmla="*/ 92 h 103"/>
                <a:gd name="T30" fmla="*/ 10 w 56"/>
                <a:gd name="T31" fmla="*/ 86 h 103"/>
                <a:gd name="T32" fmla="*/ 10 w 56"/>
                <a:gd name="T33" fmla="*/ 92 h 103"/>
                <a:gd name="T34" fmla="*/ 0 w 56"/>
                <a:gd name="T35" fmla="*/ 92 h 103"/>
                <a:gd name="T36" fmla="*/ 0 w 56"/>
                <a:gd name="T37" fmla="*/ 65 h 103"/>
                <a:gd name="T38" fmla="*/ 10 w 56"/>
                <a:gd name="T39" fmla="*/ 65 h 103"/>
                <a:gd name="T40" fmla="*/ 23 w 56"/>
                <a:gd name="T41" fmla="*/ 80 h 103"/>
                <a:gd name="T42" fmla="*/ 23 w 56"/>
                <a:gd name="T43" fmla="*/ 55 h 103"/>
                <a:gd name="T44" fmla="*/ 1 w 56"/>
                <a:gd name="T45" fmla="*/ 33 h 103"/>
                <a:gd name="T46" fmla="*/ 23 w 56"/>
                <a:gd name="T47" fmla="*/ 9 h 103"/>
                <a:gd name="T48" fmla="*/ 23 w 56"/>
                <a:gd name="T49" fmla="*/ 0 h 103"/>
                <a:gd name="T50" fmla="*/ 23 w 56"/>
                <a:gd name="T51" fmla="*/ 20 h 103"/>
                <a:gd name="T52" fmla="*/ 14 w 56"/>
                <a:gd name="T53" fmla="*/ 29 h 103"/>
                <a:gd name="T54" fmla="*/ 23 w 56"/>
                <a:gd name="T55" fmla="*/ 40 h 103"/>
                <a:gd name="T56" fmla="*/ 23 w 56"/>
                <a:gd name="T57" fmla="*/ 20 h 103"/>
                <a:gd name="T58" fmla="*/ 30 w 56"/>
                <a:gd name="T59" fmla="*/ 81 h 103"/>
                <a:gd name="T60" fmla="*/ 42 w 56"/>
                <a:gd name="T61" fmla="*/ 69 h 103"/>
                <a:gd name="T62" fmla="*/ 30 w 56"/>
                <a:gd name="T63" fmla="*/ 57 h 103"/>
                <a:gd name="T64" fmla="*/ 30 w 56"/>
                <a:gd name="T65" fmla="*/ 81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6" h="103">
                  <a:moveTo>
                    <a:pt x="23" y="0"/>
                  </a:moveTo>
                  <a:cubicBezTo>
                    <a:pt x="30" y="0"/>
                    <a:pt x="30" y="0"/>
                    <a:pt x="30" y="0"/>
                  </a:cubicBezTo>
                  <a:cubicBezTo>
                    <a:pt x="30" y="9"/>
                    <a:pt x="30" y="9"/>
                    <a:pt x="30" y="9"/>
                  </a:cubicBezTo>
                  <a:cubicBezTo>
                    <a:pt x="34" y="10"/>
                    <a:pt x="38" y="12"/>
                    <a:pt x="41" y="14"/>
                  </a:cubicBezTo>
                  <a:cubicBezTo>
                    <a:pt x="41" y="10"/>
                    <a:pt x="41" y="10"/>
                    <a:pt x="41" y="10"/>
                  </a:cubicBezTo>
                  <a:cubicBezTo>
                    <a:pt x="51" y="10"/>
                    <a:pt x="51" y="10"/>
                    <a:pt x="51" y="10"/>
                  </a:cubicBezTo>
                  <a:cubicBezTo>
                    <a:pt x="51" y="34"/>
                    <a:pt x="51" y="34"/>
                    <a:pt x="51" y="34"/>
                  </a:cubicBezTo>
                  <a:cubicBezTo>
                    <a:pt x="42" y="34"/>
                    <a:pt x="42" y="34"/>
                    <a:pt x="42" y="34"/>
                  </a:cubicBezTo>
                  <a:cubicBezTo>
                    <a:pt x="41" y="27"/>
                    <a:pt x="37" y="22"/>
                    <a:pt x="30" y="20"/>
                  </a:cubicBezTo>
                  <a:cubicBezTo>
                    <a:pt x="30" y="42"/>
                    <a:pt x="30" y="42"/>
                    <a:pt x="30" y="42"/>
                  </a:cubicBezTo>
                  <a:cubicBezTo>
                    <a:pt x="44" y="46"/>
                    <a:pt x="56" y="52"/>
                    <a:pt x="56" y="68"/>
                  </a:cubicBezTo>
                  <a:cubicBezTo>
                    <a:pt x="56" y="80"/>
                    <a:pt x="47" y="93"/>
                    <a:pt x="30" y="93"/>
                  </a:cubicBezTo>
                  <a:cubicBezTo>
                    <a:pt x="30" y="103"/>
                    <a:pt x="30" y="103"/>
                    <a:pt x="30" y="103"/>
                  </a:cubicBezTo>
                  <a:cubicBezTo>
                    <a:pt x="23" y="103"/>
                    <a:pt x="23" y="103"/>
                    <a:pt x="23" y="103"/>
                  </a:cubicBezTo>
                  <a:cubicBezTo>
                    <a:pt x="23" y="92"/>
                    <a:pt x="23" y="92"/>
                    <a:pt x="23" y="92"/>
                  </a:cubicBezTo>
                  <a:cubicBezTo>
                    <a:pt x="18" y="92"/>
                    <a:pt x="13" y="89"/>
                    <a:pt x="10" y="86"/>
                  </a:cubicBezTo>
                  <a:cubicBezTo>
                    <a:pt x="10" y="92"/>
                    <a:pt x="10" y="92"/>
                    <a:pt x="10" y="92"/>
                  </a:cubicBezTo>
                  <a:cubicBezTo>
                    <a:pt x="0" y="92"/>
                    <a:pt x="0" y="92"/>
                    <a:pt x="0" y="92"/>
                  </a:cubicBezTo>
                  <a:cubicBezTo>
                    <a:pt x="0" y="65"/>
                    <a:pt x="0" y="65"/>
                    <a:pt x="0" y="65"/>
                  </a:cubicBezTo>
                  <a:cubicBezTo>
                    <a:pt x="10" y="65"/>
                    <a:pt x="10" y="65"/>
                    <a:pt x="10" y="65"/>
                  </a:cubicBezTo>
                  <a:cubicBezTo>
                    <a:pt x="10" y="72"/>
                    <a:pt x="16" y="79"/>
                    <a:pt x="23" y="80"/>
                  </a:cubicBezTo>
                  <a:cubicBezTo>
                    <a:pt x="23" y="55"/>
                    <a:pt x="23" y="55"/>
                    <a:pt x="23" y="55"/>
                  </a:cubicBezTo>
                  <a:cubicBezTo>
                    <a:pt x="12" y="51"/>
                    <a:pt x="1" y="45"/>
                    <a:pt x="1" y="33"/>
                  </a:cubicBezTo>
                  <a:cubicBezTo>
                    <a:pt x="1" y="19"/>
                    <a:pt x="10" y="9"/>
                    <a:pt x="23" y="9"/>
                  </a:cubicBezTo>
                  <a:lnTo>
                    <a:pt x="23" y="0"/>
                  </a:lnTo>
                  <a:close/>
                  <a:moveTo>
                    <a:pt x="23" y="20"/>
                  </a:moveTo>
                  <a:cubicBezTo>
                    <a:pt x="18" y="20"/>
                    <a:pt x="14" y="24"/>
                    <a:pt x="14" y="29"/>
                  </a:cubicBezTo>
                  <a:cubicBezTo>
                    <a:pt x="14" y="35"/>
                    <a:pt x="18" y="38"/>
                    <a:pt x="23" y="40"/>
                  </a:cubicBezTo>
                  <a:lnTo>
                    <a:pt x="23" y="20"/>
                  </a:lnTo>
                  <a:close/>
                  <a:moveTo>
                    <a:pt x="30" y="81"/>
                  </a:moveTo>
                  <a:cubicBezTo>
                    <a:pt x="37" y="81"/>
                    <a:pt x="42" y="76"/>
                    <a:pt x="42" y="69"/>
                  </a:cubicBezTo>
                  <a:cubicBezTo>
                    <a:pt x="42" y="61"/>
                    <a:pt x="36" y="59"/>
                    <a:pt x="30" y="57"/>
                  </a:cubicBezTo>
                  <a:lnTo>
                    <a:pt x="30" y="8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92934"/>
                </a:solidFill>
                <a:effectLst/>
                <a:uLnTx/>
                <a:uFillTx/>
                <a:latin typeface="Arial" charset="0"/>
                <a:ea typeface="+mn-ea"/>
                <a:cs typeface="+mn-cs"/>
              </a:endParaRPr>
            </a:p>
          </p:txBody>
        </p:sp>
      </p:grpSp>
      <p:sp>
        <p:nvSpPr>
          <p:cNvPr id="3" name="Content Placeholder 2"/>
          <p:cNvSpPr>
            <a:spLocks noGrp="1"/>
          </p:cNvSpPr>
          <p:nvPr>
            <p:ph idx="1"/>
          </p:nvPr>
        </p:nvSpPr>
        <p:spPr>
          <a:xfrm>
            <a:off x="430212" y="1423988"/>
            <a:ext cx="5641976" cy="3594566"/>
          </a:xfrm>
        </p:spPr>
        <p:txBody>
          <a:bodyPr/>
          <a:lstStyle/>
          <a:p>
            <a:pPr>
              <a:spcBef>
                <a:spcPts val="1800"/>
              </a:spcBef>
              <a:spcAft>
                <a:spcPts val="0"/>
              </a:spcAft>
            </a:pPr>
            <a:r>
              <a:rPr lang="en-US" sz="1800" dirty="0">
                <a:solidFill>
                  <a:schemeClr val="bg1"/>
                </a:solidFill>
              </a:rPr>
              <a:t>If you receive a pension from a former employer, </a:t>
            </a:r>
            <a:br>
              <a:rPr lang="en-US" sz="1800" dirty="0">
                <a:solidFill>
                  <a:schemeClr val="bg1"/>
                </a:solidFill>
              </a:rPr>
            </a:br>
            <a:r>
              <a:rPr lang="en-US" sz="1800" dirty="0">
                <a:solidFill>
                  <a:schemeClr val="bg1"/>
                </a:solidFill>
              </a:rPr>
              <a:t>your Social Security benefits are not affected as long as you contributed to Social Security while at that job</a:t>
            </a:r>
            <a:r>
              <a:rPr lang="en-US" sz="1800" baseline="30000" dirty="0">
                <a:solidFill>
                  <a:schemeClr val="bg1"/>
                </a:solidFill>
              </a:rPr>
              <a:t>1</a:t>
            </a:r>
          </a:p>
          <a:p>
            <a:pPr>
              <a:spcBef>
                <a:spcPts val="1800"/>
              </a:spcBef>
              <a:spcAft>
                <a:spcPts val="0"/>
              </a:spcAft>
            </a:pPr>
            <a:r>
              <a:rPr lang="en-US" sz="1800" dirty="0">
                <a:solidFill>
                  <a:schemeClr val="bg1"/>
                </a:solidFill>
              </a:rPr>
              <a:t>Other income, like distributions from your IRAs and 401(k) plans, does not affect Social Security</a:t>
            </a:r>
            <a:r>
              <a:rPr lang="en-US" sz="1800" baseline="30000" dirty="0">
                <a:solidFill>
                  <a:schemeClr val="bg1"/>
                </a:solidFill>
              </a:rPr>
              <a:t>1</a:t>
            </a:r>
          </a:p>
          <a:p>
            <a:pPr>
              <a:spcBef>
                <a:spcPts val="1800"/>
              </a:spcBef>
              <a:spcAft>
                <a:spcPts val="0"/>
              </a:spcAft>
            </a:pPr>
            <a:r>
              <a:rPr lang="en-US" sz="1800" dirty="0">
                <a:solidFill>
                  <a:schemeClr val="bg1"/>
                </a:solidFill>
              </a:rPr>
              <a:t>But if you’re receiving a pension from a job where </a:t>
            </a:r>
            <a:br>
              <a:rPr lang="en-US" sz="1800" dirty="0">
                <a:solidFill>
                  <a:schemeClr val="bg1"/>
                </a:solidFill>
              </a:rPr>
            </a:br>
            <a:r>
              <a:rPr lang="en-US" sz="1800" dirty="0">
                <a:solidFill>
                  <a:schemeClr val="bg1"/>
                </a:solidFill>
              </a:rPr>
              <a:t>you didn’t contribute to Social Security (</a:t>
            </a:r>
            <a:r>
              <a:rPr lang="en-US" sz="1800" i="1" dirty="0">
                <a:solidFill>
                  <a:schemeClr val="bg1"/>
                </a:solidFill>
              </a:rPr>
              <a:t>e.g.</a:t>
            </a:r>
            <a:r>
              <a:rPr lang="en-US" sz="1800" dirty="0">
                <a:solidFill>
                  <a:schemeClr val="bg1"/>
                </a:solidFill>
              </a:rPr>
              <a:t>, a civil service job), your benefits may be reduced under </a:t>
            </a:r>
            <a:br>
              <a:rPr lang="en-US" sz="1800" dirty="0">
                <a:solidFill>
                  <a:schemeClr val="bg1"/>
                </a:solidFill>
              </a:rPr>
            </a:br>
            <a:r>
              <a:rPr lang="en-US" sz="1800" dirty="0">
                <a:solidFill>
                  <a:schemeClr val="bg1"/>
                </a:solidFill>
              </a:rPr>
              <a:t>the Windfall Elimination Provision or the </a:t>
            </a:r>
            <a:br>
              <a:rPr lang="en-US" sz="1800" dirty="0">
                <a:solidFill>
                  <a:schemeClr val="bg1"/>
                </a:solidFill>
              </a:rPr>
            </a:br>
            <a:r>
              <a:rPr lang="en-US" sz="1800" dirty="0">
                <a:solidFill>
                  <a:schemeClr val="bg1"/>
                </a:solidFill>
              </a:rPr>
              <a:t>Government Pension Offset</a:t>
            </a:r>
            <a:r>
              <a:rPr lang="en-US" sz="1800" baseline="30000" dirty="0">
                <a:solidFill>
                  <a:schemeClr val="bg1"/>
                </a:solidFill>
              </a:rPr>
              <a:t>2</a:t>
            </a:r>
            <a:r>
              <a:rPr lang="en-US" sz="1800" dirty="0">
                <a:solidFill>
                  <a:schemeClr val="bg1"/>
                </a:solidFill>
              </a:rPr>
              <a:t> </a:t>
            </a:r>
          </a:p>
          <a:p>
            <a:pPr>
              <a:spcBef>
                <a:spcPts val="1800"/>
              </a:spcBef>
              <a:spcAft>
                <a:spcPts val="0"/>
              </a:spcAft>
            </a:pPr>
            <a:endParaRPr lang="en-US" sz="1800" dirty="0">
              <a:solidFill>
                <a:schemeClr val="bg1"/>
              </a:solidFill>
            </a:endParaRPr>
          </a:p>
        </p:txBody>
      </p:sp>
      <p:sp>
        <p:nvSpPr>
          <p:cNvPr id="8" name="Title 5"/>
          <p:cNvSpPr txBox="1">
            <a:spLocks/>
          </p:cNvSpPr>
          <p:nvPr/>
        </p:nvSpPr>
        <p:spPr>
          <a:xfrm>
            <a:off x="1161100" y="256417"/>
            <a:ext cx="5593995" cy="759011"/>
          </a:xfrm>
          <a:prstGeom prst="rect">
            <a:avLst/>
          </a:prstGeom>
          <a:noFill/>
        </p:spPr>
        <p:txBody>
          <a:bodyPr/>
          <a:lstStyle>
            <a:lvl1pPr algn="l" rtl="0" eaLnBrk="1" fontAlgn="base" hangingPunct="1">
              <a:lnSpc>
                <a:spcPct val="100000"/>
              </a:lnSpc>
              <a:spcBef>
                <a:spcPct val="0"/>
              </a:spcBef>
              <a:spcAft>
                <a:spcPct val="0"/>
              </a:spcAft>
              <a:defRPr sz="2600" b="1">
                <a:solidFill>
                  <a:schemeClr val="accent1"/>
                </a:solidFill>
                <a:latin typeface="Rockwell" panose="02060603020205020403" pitchFamily="18" charset="0"/>
                <a:ea typeface="+mj-ea"/>
                <a:cs typeface="+mj-cs"/>
              </a:defRPr>
            </a:lvl1pPr>
            <a:lvl2pPr algn="l" rtl="0" eaLnBrk="1" fontAlgn="base" hangingPunct="1">
              <a:lnSpc>
                <a:spcPct val="90000"/>
              </a:lnSpc>
              <a:spcBef>
                <a:spcPct val="0"/>
              </a:spcBef>
              <a:spcAft>
                <a:spcPct val="0"/>
              </a:spcAft>
              <a:defRPr sz="2600">
                <a:solidFill>
                  <a:schemeClr val="accent1"/>
                </a:solidFill>
                <a:latin typeface="Arial" pitchFamily="34" charset="0"/>
              </a:defRPr>
            </a:lvl2pPr>
            <a:lvl3pPr algn="l" rtl="0" eaLnBrk="1" fontAlgn="base" hangingPunct="1">
              <a:lnSpc>
                <a:spcPct val="90000"/>
              </a:lnSpc>
              <a:spcBef>
                <a:spcPct val="0"/>
              </a:spcBef>
              <a:spcAft>
                <a:spcPct val="0"/>
              </a:spcAft>
              <a:defRPr sz="2600">
                <a:solidFill>
                  <a:schemeClr val="accent1"/>
                </a:solidFill>
                <a:latin typeface="Arial" pitchFamily="34" charset="0"/>
              </a:defRPr>
            </a:lvl3pPr>
            <a:lvl4pPr algn="l" rtl="0" eaLnBrk="1" fontAlgn="base" hangingPunct="1">
              <a:lnSpc>
                <a:spcPct val="90000"/>
              </a:lnSpc>
              <a:spcBef>
                <a:spcPct val="0"/>
              </a:spcBef>
              <a:spcAft>
                <a:spcPct val="0"/>
              </a:spcAft>
              <a:defRPr sz="2600">
                <a:solidFill>
                  <a:schemeClr val="accent1"/>
                </a:solidFill>
                <a:latin typeface="Arial" pitchFamily="34" charset="0"/>
              </a:defRPr>
            </a:lvl4pPr>
            <a:lvl5pPr algn="l" rtl="0" eaLnBrk="1" fontAlgn="base" hangingPunct="1">
              <a:lnSpc>
                <a:spcPct val="90000"/>
              </a:lnSpc>
              <a:spcBef>
                <a:spcPct val="0"/>
              </a:spcBef>
              <a:spcAft>
                <a:spcPct val="0"/>
              </a:spcAft>
              <a:defRPr sz="2600">
                <a:solidFill>
                  <a:schemeClr val="accent1"/>
                </a:solidFill>
                <a:latin typeface="Arial" pitchFamily="34" charset="0"/>
              </a:defRPr>
            </a:lvl5pPr>
            <a:lvl6pPr marL="457196" algn="l" rtl="0" eaLnBrk="1" fontAlgn="base" hangingPunct="1">
              <a:lnSpc>
                <a:spcPct val="90000"/>
              </a:lnSpc>
              <a:spcBef>
                <a:spcPct val="0"/>
              </a:spcBef>
              <a:spcAft>
                <a:spcPct val="0"/>
              </a:spcAft>
              <a:defRPr sz="2600">
                <a:solidFill>
                  <a:schemeClr val="accent1"/>
                </a:solidFill>
                <a:latin typeface="Arial" pitchFamily="34" charset="0"/>
              </a:defRPr>
            </a:lvl6pPr>
            <a:lvl7pPr marL="914391" algn="l" rtl="0" eaLnBrk="1" fontAlgn="base" hangingPunct="1">
              <a:lnSpc>
                <a:spcPct val="90000"/>
              </a:lnSpc>
              <a:spcBef>
                <a:spcPct val="0"/>
              </a:spcBef>
              <a:spcAft>
                <a:spcPct val="0"/>
              </a:spcAft>
              <a:defRPr sz="2600">
                <a:solidFill>
                  <a:schemeClr val="accent1"/>
                </a:solidFill>
                <a:latin typeface="Arial" pitchFamily="34" charset="0"/>
              </a:defRPr>
            </a:lvl7pPr>
            <a:lvl8pPr marL="1371587" algn="l" rtl="0" eaLnBrk="1" fontAlgn="base" hangingPunct="1">
              <a:lnSpc>
                <a:spcPct val="90000"/>
              </a:lnSpc>
              <a:spcBef>
                <a:spcPct val="0"/>
              </a:spcBef>
              <a:spcAft>
                <a:spcPct val="0"/>
              </a:spcAft>
              <a:defRPr sz="2600">
                <a:solidFill>
                  <a:schemeClr val="accent1"/>
                </a:solidFill>
                <a:latin typeface="Arial" pitchFamily="34" charset="0"/>
              </a:defRPr>
            </a:lvl8pPr>
            <a:lvl9pPr marL="1828782" algn="l" rtl="0" eaLnBrk="1" fontAlgn="base" hangingPunct="1">
              <a:lnSpc>
                <a:spcPct val="90000"/>
              </a:lnSpc>
              <a:spcBef>
                <a:spcPct val="0"/>
              </a:spcBef>
              <a:spcAft>
                <a:spcPct val="0"/>
              </a:spcAft>
              <a:defRPr sz="2600">
                <a:solidFill>
                  <a:schemeClr val="accent1"/>
                </a:solidFill>
                <a:latin typeface="Arial" pitchFamily="34" charset="0"/>
              </a:defRPr>
            </a:lvl9pPr>
          </a:lstStyle>
          <a:p>
            <a:r>
              <a:rPr lang="en-US" sz="4000" b="0" kern="0" dirty="0">
                <a:solidFill>
                  <a:schemeClr val="bg1"/>
                </a:solidFill>
              </a:rPr>
              <a:t>Pension Income</a:t>
            </a:r>
          </a:p>
        </p:txBody>
      </p:sp>
      <p:sp>
        <p:nvSpPr>
          <p:cNvPr id="18" name="Slide Number Placeholder 2"/>
          <p:cNvSpPr>
            <a:spLocks noGrp="1"/>
          </p:cNvSpPr>
          <p:nvPr>
            <p:ph type="sldNum" sz="quarter" idx="4"/>
          </p:nvPr>
        </p:nvSpPr>
        <p:spPr>
          <a:xfrm>
            <a:off x="405892" y="5343266"/>
            <a:ext cx="217488" cy="303212"/>
          </a:xfrm>
        </p:spPr>
        <p:txBody>
          <a:bodyPr/>
          <a:lstStyle>
            <a:lvl1pPr>
              <a:defRPr lang="en-US" sz="1050" smtClean="0"/>
            </a:lvl1pPr>
          </a:lstStyle>
          <a:p>
            <a:pPr lvl="0"/>
            <a:fld id="{B086DA8C-2EC5-4397-8842-B74E3AC9ED83}" type="slidenum">
              <a:rPr lang="en-US" noProof="0" smtClean="0">
                <a:solidFill>
                  <a:schemeClr val="bg1"/>
                </a:solidFill>
              </a:rPr>
              <a:pPr lvl="0"/>
              <a:t>36</a:t>
            </a:fld>
            <a:endParaRPr lang="en-US" noProof="0" dirty="0">
              <a:solidFill>
                <a:schemeClr val="bg1"/>
              </a:solidFill>
            </a:endParaRPr>
          </a:p>
        </p:txBody>
      </p:sp>
      <p:sp>
        <p:nvSpPr>
          <p:cNvPr id="19" name="Text Box 5"/>
          <p:cNvSpPr txBox="1">
            <a:spLocks noChangeArrowheads="1"/>
          </p:cNvSpPr>
          <p:nvPr/>
        </p:nvSpPr>
        <p:spPr bwMode="auto">
          <a:xfrm>
            <a:off x="948601" y="5324564"/>
            <a:ext cx="5593996"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tabLst>
                <a:tab pos="512763" algn="l"/>
              </a:tabLst>
              <a:defRPr sz="800">
                <a:latin typeface="Arial Narrow" panose="020B0606020202030204" pitchFamily="34" charset="0"/>
              </a:defRPr>
            </a:lvl1pPr>
            <a:lvl2pPr marL="571500">
              <a:tabLst>
                <a:tab pos="512763" algn="l"/>
              </a:tabLst>
            </a:lvl2pPr>
            <a:lvl3pPr>
              <a:tabLst>
                <a:tab pos="512763" algn="l"/>
              </a:tabLst>
            </a:lvl3pPr>
            <a:lvl4pPr>
              <a:tabLst>
                <a:tab pos="512763" algn="l"/>
              </a:tabLst>
            </a:lvl4pPr>
            <a:lvl5pPr>
              <a:tabLst>
                <a:tab pos="512763" algn="l"/>
              </a:tabLst>
            </a:lvl5pPr>
            <a:lvl6pPr fontAlgn="base">
              <a:spcBef>
                <a:spcPct val="0"/>
              </a:spcBef>
              <a:spcAft>
                <a:spcPct val="0"/>
              </a:spcAft>
              <a:tabLst>
                <a:tab pos="512763" algn="l"/>
              </a:tabLst>
            </a:lvl6pPr>
            <a:lvl7pPr fontAlgn="base">
              <a:spcBef>
                <a:spcPct val="0"/>
              </a:spcBef>
              <a:spcAft>
                <a:spcPct val="0"/>
              </a:spcAft>
              <a:tabLst>
                <a:tab pos="512763" algn="l"/>
              </a:tabLst>
            </a:lvl7pPr>
            <a:lvl8pPr fontAlgn="base">
              <a:spcBef>
                <a:spcPct val="0"/>
              </a:spcBef>
              <a:spcAft>
                <a:spcPct val="0"/>
              </a:spcAft>
              <a:tabLst>
                <a:tab pos="512763" algn="l"/>
              </a:tabLst>
            </a:lvl8pPr>
            <a:lvl9pPr fontAlgn="base">
              <a:spcBef>
                <a:spcPct val="0"/>
              </a:spcBef>
              <a:spcAft>
                <a:spcPct val="0"/>
              </a:spcAft>
              <a:tabLst>
                <a:tab pos="512763" algn="l"/>
              </a:tabLst>
            </a:lvl9pPr>
          </a:lstStyle>
          <a:p>
            <a:pPr>
              <a:tabLst>
                <a:tab pos="622300" algn="l"/>
              </a:tabLst>
            </a:pPr>
            <a:r>
              <a:rPr lang="en-US" dirty="0">
                <a:solidFill>
                  <a:schemeClr val="bg1"/>
                </a:solidFill>
                <a:latin typeface="Arial Narrow" panose="020B0604020202020204" pitchFamily="34" charset="0"/>
                <a:cs typeface="Arial Narrow" panose="020B0604020202020204" pitchFamily="34" charset="0"/>
              </a:rPr>
              <a:t>SOURCES | </a:t>
            </a:r>
            <a:r>
              <a:rPr lang="en-US" baseline="30000" dirty="0">
                <a:solidFill>
                  <a:schemeClr val="bg1"/>
                </a:solidFill>
                <a:latin typeface="Arial Narrow" panose="020B0604020202020204" pitchFamily="34" charset="0"/>
                <a:cs typeface="Arial Narrow" panose="020B0604020202020204" pitchFamily="34" charset="0"/>
              </a:rPr>
              <a:t>1</a:t>
            </a:r>
            <a:r>
              <a:rPr lang="en-US" dirty="0">
                <a:solidFill>
                  <a:schemeClr val="bg1"/>
                </a:solidFill>
                <a:latin typeface="Arial Narrow" panose="020B0604020202020204" pitchFamily="34" charset="0"/>
                <a:cs typeface="Arial Narrow" panose="020B0604020202020204" pitchFamily="34" charset="0"/>
              </a:rPr>
              <a:t>Social Security Administration, </a:t>
            </a:r>
            <a:r>
              <a:rPr lang="en-US" dirty="0">
                <a:solidFill>
                  <a:schemeClr val="bg1"/>
                </a:solidFill>
                <a:latin typeface="Arial Narrow" panose="020B0604020202020204" pitchFamily="34" charset="0"/>
                <a:cs typeface="Arial Narrow" panose="020B0604020202020204" pitchFamily="34" charset="0"/>
                <a:hlinkClick r:id="rId5">
                  <a:extLst>
                    <a:ext uri="{A12FA001-AC4F-418D-AE19-62706E023703}">
                      <ahyp:hlinkClr xmlns:ahyp="http://schemas.microsoft.com/office/drawing/2018/hyperlinkcolor" val="tx"/>
                    </a:ext>
                  </a:extLst>
                </a:hlinkClick>
              </a:rPr>
              <a:t>How Work Affects Your Benefits</a:t>
            </a:r>
            <a:r>
              <a:rPr lang="en-US" dirty="0">
                <a:solidFill>
                  <a:schemeClr val="bg1"/>
                </a:solidFill>
                <a:latin typeface="Arial Narrow" panose="020B0604020202020204" pitchFamily="34" charset="0"/>
                <a:cs typeface="Arial Narrow" panose="020B0604020202020204" pitchFamily="34" charset="0"/>
              </a:rPr>
              <a:t>, April 2022. </a:t>
            </a:r>
            <a:r>
              <a:rPr lang="en-US" baseline="30000" dirty="0">
                <a:solidFill>
                  <a:schemeClr val="bg1"/>
                </a:solidFill>
                <a:latin typeface="Arial Narrow" panose="020B0604020202020204" pitchFamily="34" charset="0"/>
                <a:cs typeface="Arial Narrow" panose="020B0604020202020204" pitchFamily="34" charset="0"/>
              </a:rPr>
              <a:t>2</a:t>
            </a:r>
            <a:r>
              <a:rPr lang="en-US" dirty="0">
                <a:solidFill>
                  <a:schemeClr val="bg1"/>
                </a:solidFill>
                <a:latin typeface="Arial Narrow" panose="020B0604020202020204" pitchFamily="34" charset="0"/>
                <a:cs typeface="Arial Narrow" panose="020B0604020202020204" pitchFamily="34" charset="0"/>
              </a:rPr>
              <a:t>Social Security Administration, </a:t>
            </a:r>
            <a:r>
              <a:rPr lang="en-US" dirty="0">
                <a:solidFill>
                  <a:schemeClr val="bg1"/>
                </a:solidFill>
                <a:latin typeface="Arial Narrow" panose="020B0604020202020204" pitchFamily="34" charset="0"/>
                <a:cs typeface="Arial Narrow" panose="020B0604020202020204" pitchFamily="34" charset="0"/>
                <a:hlinkClick r:id="rId6">
                  <a:extLst>
                    <a:ext uri="{A12FA001-AC4F-418D-AE19-62706E023703}">
                      <ahyp:hlinkClr xmlns:ahyp="http://schemas.microsoft.com/office/drawing/2018/hyperlinkcolor" val="tx"/>
                    </a:ext>
                  </a:extLst>
                </a:hlinkClick>
              </a:rPr>
              <a:t>Windfall Elimination Provision</a:t>
            </a:r>
            <a:r>
              <a:rPr lang="en-US" dirty="0">
                <a:solidFill>
                  <a:schemeClr val="bg1"/>
                </a:solidFill>
                <a:latin typeface="Arial Narrow" panose="020B0604020202020204" pitchFamily="34" charset="0"/>
                <a:cs typeface="Arial Narrow" panose="020B0604020202020204" pitchFamily="34" charset="0"/>
              </a:rPr>
              <a:t>, January 2022.</a:t>
            </a:r>
          </a:p>
        </p:txBody>
      </p:sp>
      <p:cxnSp>
        <p:nvCxnSpPr>
          <p:cNvPr id="24" name="Straight Connector 23"/>
          <p:cNvCxnSpPr>
            <a:cxnSpLocks/>
          </p:cNvCxnSpPr>
          <p:nvPr/>
        </p:nvCxnSpPr>
        <p:spPr>
          <a:xfrm>
            <a:off x="411162" y="2423532"/>
            <a:ext cx="5970588"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a:cxnSpLocks/>
          </p:cNvCxnSpPr>
          <p:nvPr/>
        </p:nvCxnSpPr>
        <p:spPr>
          <a:xfrm>
            <a:off x="411162" y="3191882"/>
            <a:ext cx="5551488"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grpSp>
        <p:nvGrpSpPr>
          <p:cNvPr id="29" name="Group 28"/>
          <p:cNvGrpSpPr/>
          <p:nvPr/>
        </p:nvGrpSpPr>
        <p:grpSpPr>
          <a:xfrm flipH="1">
            <a:off x="9125730" y="2133362"/>
            <a:ext cx="1030567" cy="3581638"/>
            <a:chOff x="-1" y="2133362"/>
            <a:chExt cx="1030567" cy="3581638"/>
          </a:xfrm>
        </p:grpSpPr>
        <p:pic>
          <p:nvPicPr>
            <p:cNvPr id="30" name="Picture 29"/>
            <p:cNvPicPr>
              <a:picLocks noChangeAspect="1"/>
            </p:cNvPicPr>
            <p:nvPr/>
          </p:nvPicPr>
          <p:blipFill rotWithShape="1">
            <a:blip r:embed="rId7" cstate="screen">
              <a:extLst>
                <a:ext uri="{28A0092B-C50C-407E-A947-70E740481C1C}">
                  <a14:useLocalDpi xmlns:a14="http://schemas.microsoft.com/office/drawing/2010/main"/>
                </a:ext>
              </a:extLst>
            </a:blip>
            <a:srcRect l="15479" b="6451"/>
            <a:stretch/>
          </p:blipFill>
          <p:spPr>
            <a:xfrm>
              <a:off x="-1" y="2133362"/>
              <a:ext cx="1030567" cy="3581638"/>
            </a:xfrm>
            <a:prstGeom prst="rect">
              <a:avLst/>
            </a:prstGeom>
          </p:spPr>
        </p:pic>
        <p:sp>
          <p:nvSpPr>
            <p:cNvPr id="31" name="Freeform 5"/>
            <p:cNvSpPr>
              <a:spLocks/>
            </p:cNvSpPr>
            <p:nvPr/>
          </p:nvSpPr>
          <p:spPr bwMode="auto">
            <a:xfrm flipV="1">
              <a:off x="0" y="3280229"/>
              <a:ext cx="759931" cy="2434770"/>
            </a:xfrm>
            <a:custGeom>
              <a:avLst/>
              <a:gdLst>
                <a:gd name="T0" fmla="*/ 10892 w 10892"/>
                <a:gd name="T1" fmla="*/ 0 h 2292"/>
                <a:gd name="T2" fmla="*/ 0 w 10892"/>
                <a:gd name="T3" fmla="*/ 2292 h 2292"/>
                <a:gd name="T4" fmla="*/ 0 w 10892"/>
                <a:gd name="T5" fmla="*/ 0 h 2292"/>
                <a:gd name="T6" fmla="*/ 10892 w 10892"/>
                <a:gd name="T7" fmla="*/ 0 h 2292"/>
              </a:gdLst>
              <a:ahLst/>
              <a:cxnLst>
                <a:cxn ang="0">
                  <a:pos x="T0" y="T1"/>
                </a:cxn>
                <a:cxn ang="0">
                  <a:pos x="T2" y="T3"/>
                </a:cxn>
                <a:cxn ang="0">
                  <a:pos x="T4" y="T5"/>
                </a:cxn>
                <a:cxn ang="0">
                  <a:pos x="T6" y="T7"/>
                </a:cxn>
              </a:cxnLst>
              <a:rect l="0" t="0" r="r" b="b"/>
              <a:pathLst>
                <a:path w="10892" h="2292">
                  <a:moveTo>
                    <a:pt x="10892" y="0"/>
                  </a:moveTo>
                  <a:lnTo>
                    <a:pt x="0" y="2292"/>
                  </a:lnTo>
                  <a:lnTo>
                    <a:pt x="0" y="0"/>
                  </a:lnTo>
                  <a:lnTo>
                    <a:pt x="10892" y="0"/>
                  </a:lnTo>
                  <a:close/>
                </a:path>
              </a:pathLst>
            </a:custGeom>
            <a:solidFill>
              <a:srgbClr val="013A94">
                <a:alpha val="73000"/>
              </a:srgb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mn-cs"/>
              </a:endParaRPr>
            </a:p>
          </p:txBody>
        </p:sp>
      </p:grpSp>
    </p:spTree>
    <p:extLst>
      <p:ext uri="{BB962C8B-B14F-4D97-AF65-F5344CB8AC3E}">
        <p14:creationId xmlns:p14="http://schemas.microsoft.com/office/powerpoint/2010/main" val="1567941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p:cNvSpPr/>
          <p:nvPr/>
        </p:nvSpPr>
        <p:spPr>
          <a:xfrm>
            <a:off x="0" y="-21167"/>
            <a:ext cx="10160000" cy="5736167"/>
          </a:xfrm>
          <a:prstGeom prst="rect">
            <a:avLst/>
          </a:prstGeom>
          <a:solidFill>
            <a:schemeClr val="accent1"/>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err="1">
                <a:ln>
                  <a:noFill/>
                </a:ln>
                <a:solidFill>
                  <a:srgbClr val="FFFFFF"/>
                </a:solidFill>
                <a:effectLst/>
                <a:uLnTx/>
                <a:uFillTx/>
                <a:latin typeface="Arial"/>
                <a:ea typeface="+mn-ea"/>
                <a:cs typeface="+mn-cs"/>
              </a:rPr>
              <a:t>ç</a:t>
            </a: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a:ext>
            </a:extLst>
          </a:blip>
          <a:srcRect b="-122"/>
          <a:stretch/>
        </p:blipFill>
        <p:spPr>
          <a:xfrm>
            <a:off x="6094253" y="-40417"/>
            <a:ext cx="4125278" cy="5762513"/>
          </a:xfrm>
          <a:prstGeom prst="rect">
            <a:avLst/>
          </a:prstGeom>
        </p:spPr>
      </p:pic>
      <p:sp>
        <p:nvSpPr>
          <p:cNvPr id="34" name="Freeform 5"/>
          <p:cNvSpPr>
            <a:spLocks/>
          </p:cNvSpPr>
          <p:nvPr/>
        </p:nvSpPr>
        <p:spPr bwMode="auto">
          <a:xfrm flipH="1" flipV="1">
            <a:off x="3447689" y="-19250"/>
            <a:ext cx="4879202" cy="5741346"/>
          </a:xfrm>
          <a:custGeom>
            <a:avLst/>
            <a:gdLst>
              <a:gd name="T0" fmla="*/ 3752 w 3752"/>
              <a:gd name="T1" fmla="*/ 4345 h 4345"/>
              <a:gd name="T2" fmla="*/ 0 w 3752"/>
              <a:gd name="T3" fmla="*/ 4345 h 4345"/>
              <a:gd name="T4" fmla="*/ 1094 w 3752"/>
              <a:gd name="T5" fmla="*/ 0 h 4345"/>
              <a:gd name="T6" fmla="*/ 3752 w 3752"/>
              <a:gd name="T7" fmla="*/ 0 h 4345"/>
              <a:gd name="T8" fmla="*/ 3752 w 3752"/>
              <a:gd name="T9" fmla="*/ 4345 h 4345"/>
              <a:gd name="connsiteX0" fmla="*/ 7771 w 10000"/>
              <a:gd name="connsiteY0" fmla="*/ 10000 h 10000"/>
              <a:gd name="connsiteX1" fmla="*/ 0 w 10000"/>
              <a:gd name="connsiteY1" fmla="*/ 10000 h 10000"/>
              <a:gd name="connsiteX2" fmla="*/ 2916 w 10000"/>
              <a:gd name="connsiteY2" fmla="*/ 0 h 10000"/>
              <a:gd name="connsiteX3" fmla="*/ 10000 w 10000"/>
              <a:gd name="connsiteY3" fmla="*/ 0 h 10000"/>
              <a:gd name="connsiteX4" fmla="*/ 7771 w 10000"/>
              <a:gd name="connsiteY4" fmla="*/ 10000 h 10000"/>
              <a:gd name="connsiteX0" fmla="*/ 7771 w 8754"/>
              <a:gd name="connsiteY0" fmla="*/ 10000 h 10000"/>
              <a:gd name="connsiteX1" fmla="*/ 0 w 8754"/>
              <a:gd name="connsiteY1" fmla="*/ 10000 h 10000"/>
              <a:gd name="connsiteX2" fmla="*/ 2916 w 8754"/>
              <a:gd name="connsiteY2" fmla="*/ 0 h 10000"/>
              <a:gd name="connsiteX3" fmla="*/ 8754 w 8754"/>
              <a:gd name="connsiteY3" fmla="*/ 11 h 10000"/>
              <a:gd name="connsiteX4" fmla="*/ 7771 w 8754"/>
              <a:gd name="connsiteY4" fmla="*/ 1000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54" h="10000">
                <a:moveTo>
                  <a:pt x="7771" y="10000"/>
                </a:moveTo>
                <a:lnTo>
                  <a:pt x="0" y="10000"/>
                </a:lnTo>
                <a:lnTo>
                  <a:pt x="2916" y="0"/>
                </a:lnTo>
                <a:lnTo>
                  <a:pt x="8754" y="11"/>
                </a:lnTo>
                <a:lnTo>
                  <a:pt x="7771" y="100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grpSp>
        <p:nvGrpSpPr>
          <p:cNvPr id="28" name="Group 31"/>
          <p:cNvGrpSpPr>
            <a:grpSpLocks noChangeAspect="1"/>
          </p:cNvGrpSpPr>
          <p:nvPr/>
        </p:nvGrpSpPr>
        <p:grpSpPr bwMode="auto">
          <a:xfrm>
            <a:off x="430212" y="230522"/>
            <a:ext cx="519907" cy="661692"/>
            <a:chOff x="3312" y="2490"/>
            <a:chExt cx="132" cy="168"/>
          </a:xfrm>
          <a:solidFill>
            <a:schemeClr val="bg1"/>
          </a:solidFill>
        </p:grpSpPr>
        <p:sp>
          <p:nvSpPr>
            <p:cNvPr id="29" name="Freeform 32"/>
            <p:cNvSpPr>
              <a:spLocks/>
            </p:cNvSpPr>
            <p:nvPr/>
          </p:nvSpPr>
          <p:spPr bwMode="auto">
            <a:xfrm>
              <a:off x="3317" y="2490"/>
              <a:ext cx="121" cy="168"/>
            </a:xfrm>
            <a:custGeom>
              <a:avLst/>
              <a:gdLst>
                <a:gd name="T0" fmla="*/ 17 w 97"/>
                <a:gd name="T1" fmla="*/ 132 h 137"/>
                <a:gd name="T2" fmla="*/ 5 w 97"/>
                <a:gd name="T3" fmla="*/ 134 h 137"/>
                <a:gd name="T4" fmla="*/ 3 w 97"/>
                <a:gd name="T5" fmla="*/ 122 h 137"/>
                <a:gd name="T6" fmla="*/ 80 w 97"/>
                <a:gd name="T7" fmla="*/ 5 h 137"/>
                <a:gd name="T8" fmla="*/ 92 w 97"/>
                <a:gd name="T9" fmla="*/ 2 h 137"/>
                <a:gd name="T10" fmla="*/ 95 w 97"/>
                <a:gd name="T11" fmla="*/ 14 h 137"/>
                <a:gd name="T12" fmla="*/ 17 w 97"/>
                <a:gd name="T13" fmla="*/ 132 h 137"/>
              </a:gdLst>
              <a:ahLst/>
              <a:cxnLst>
                <a:cxn ang="0">
                  <a:pos x="T0" y="T1"/>
                </a:cxn>
                <a:cxn ang="0">
                  <a:pos x="T2" y="T3"/>
                </a:cxn>
                <a:cxn ang="0">
                  <a:pos x="T4" y="T5"/>
                </a:cxn>
                <a:cxn ang="0">
                  <a:pos x="T6" y="T7"/>
                </a:cxn>
                <a:cxn ang="0">
                  <a:pos x="T8" y="T9"/>
                </a:cxn>
                <a:cxn ang="0">
                  <a:pos x="T10" y="T11"/>
                </a:cxn>
                <a:cxn ang="0">
                  <a:pos x="T12" y="T13"/>
                </a:cxn>
              </a:cxnLst>
              <a:rect l="0" t="0" r="r" b="b"/>
              <a:pathLst>
                <a:path w="97" h="137">
                  <a:moveTo>
                    <a:pt x="17" y="132"/>
                  </a:moveTo>
                  <a:cubicBezTo>
                    <a:pt x="15" y="136"/>
                    <a:pt x="9" y="137"/>
                    <a:pt x="5" y="134"/>
                  </a:cubicBezTo>
                  <a:cubicBezTo>
                    <a:pt x="1" y="132"/>
                    <a:pt x="0" y="126"/>
                    <a:pt x="3" y="122"/>
                  </a:cubicBezTo>
                  <a:cubicBezTo>
                    <a:pt x="80" y="5"/>
                    <a:pt x="80" y="5"/>
                    <a:pt x="80" y="5"/>
                  </a:cubicBezTo>
                  <a:cubicBezTo>
                    <a:pt x="83" y="1"/>
                    <a:pt x="88" y="0"/>
                    <a:pt x="92" y="2"/>
                  </a:cubicBezTo>
                  <a:cubicBezTo>
                    <a:pt x="96" y="5"/>
                    <a:pt x="97" y="10"/>
                    <a:pt x="95" y="14"/>
                  </a:cubicBezTo>
                  <a:lnTo>
                    <a:pt x="17" y="132"/>
                  </a:lnTo>
                  <a:close/>
                </a:path>
              </a:pathLst>
            </a:custGeom>
            <a:solidFill>
              <a:srgbClr val="013A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0" name="Freeform 33"/>
            <p:cNvSpPr>
              <a:spLocks noEditPoints="1"/>
            </p:cNvSpPr>
            <p:nvPr/>
          </p:nvSpPr>
          <p:spPr bwMode="auto">
            <a:xfrm>
              <a:off x="3312" y="2491"/>
              <a:ext cx="69" cy="68"/>
            </a:xfrm>
            <a:custGeom>
              <a:avLst/>
              <a:gdLst>
                <a:gd name="T0" fmla="*/ 27 w 55"/>
                <a:gd name="T1" fmla="*/ 0 h 55"/>
                <a:gd name="T2" fmla="*/ 55 w 55"/>
                <a:gd name="T3" fmla="*/ 27 h 55"/>
                <a:gd name="T4" fmla="*/ 27 w 55"/>
                <a:gd name="T5" fmla="*/ 55 h 55"/>
                <a:gd name="T6" fmla="*/ 0 w 55"/>
                <a:gd name="T7" fmla="*/ 27 h 55"/>
                <a:gd name="T8" fmla="*/ 27 w 55"/>
                <a:gd name="T9" fmla="*/ 0 h 55"/>
                <a:gd name="T10" fmla="*/ 27 w 55"/>
                <a:gd name="T11" fmla="*/ 12 h 55"/>
                <a:gd name="T12" fmla="*/ 12 w 55"/>
                <a:gd name="T13" fmla="*/ 27 h 55"/>
                <a:gd name="T14" fmla="*/ 27 w 55"/>
                <a:gd name="T15" fmla="*/ 42 h 55"/>
                <a:gd name="T16" fmla="*/ 42 w 55"/>
                <a:gd name="T17" fmla="*/ 27 h 55"/>
                <a:gd name="T18" fmla="*/ 27 w 55"/>
                <a:gd name="T19" fmla="*/ 12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5" h="55">
                  <a:moveTo>
                    <a:pt x="27" y="0"/>
                  </a:moveTo>
                  <a:cubicBezTo>
                    <a:pt x="43" y="0"/>
                    <a:pt x="55" y="12"/>
                    <a:pt x="55" y="27"/>
                  </a:cubicBezTo>
                  <a:cubicBezTo>
                    <a:pt x="55" y="43"/>
                    <a:pt x="43" y="55"/>
                    <a:pt x="27" y="55"/>
                  </a:cubicBezTo>
                  <a:cubicBezTo>
                    <a:pt x="12" y="55"/>
                    <a:pt x="0" y="43"/>
                    <a:pt x="0" y="27"/>
                  </a:cubicBezTo>
                  <a:cubicBezTo>
                    <a:pt x="0" y="12"/>
                    <a:pt x="12" y="0"/>
                    <a:pt x="27" y="0"/>
                  </a:cubicBezTo>
                  <a:moveTo>
                    <a:pt x="27" y="12"/>
                  </a:moveTo>
                  <a:cubicBezTo>
                    <a:pt x="19" y="12"/>
                    <a:pt x="12" y="19"/>
                    <a:pt x="12" y="27"/>
                  </a:cubicBezTo>
                  <a:cubicBezTo>
                    <a:pt x="12" y="36"/>
                    <a:pt x="19" y="42"/>
                    <a:pt x="27" y="42"/>
                  </a:cubicBezTo>
                  <a:cubicBezTo>
                    <a:pt x="36" y="42"/>
                    <a:pt x="42" y="36"/>
                    <a:pt x="42" y="27"/>
                  </a:cubicBezTo>
                  <a:cubicBezTo>
                    <a:pt x="42" y="19"/>
                    <a:pt x="36" y="12"/>
                    <a:pt x="27"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1" name="Freeform 34"/>
            <p:cNvSpPr>
              <a:spLocks noEditPoints="1"/>
            </p:cNvSpPr>
            <p:nvPr/>
          </p:nvSpPr>
          <p:spPr bwMode="auto">
            <a:xfrm>
              <a:off x="3376" y="2588"/>
              <a:ext cx="68" cy="69"/>
            </a:xfrm>
            <a:custGeom>
              <a:avLst/>
              <a:gdLst>
                <a:gd name="T0" fmla="*/ 28 w 55"/>
                <a:gd name="T1" fmla="*/ 0 h 56"/>
                <a:gd name="T2" fmla="*/ 55 w 55"/>
                <a:gd name="T3" fmla="*/ 28 h 56"/>
                <a:gd name="T4" fmla="*/ 28 w 55"/>
                <a:gd name="T5" fmla="*/ 56 h 56"/>
                <a:gd name="T6" fmla="*/ 0 w 55"/>
                <a:gd name="T7" fmla="*/ 28 h 56"/>
                <a:gd name="T8" fmla="*/ 28 w 55"/>
                <a:gd name="T9" fmla="*/ 0 h 56"/>
                <a:gd name="T10" fmla="*/ 28 w 55"/>
                <a:gd name="T11" fmla="*/ 13 h 56"/>
                <a:gd name="T12" fmla="*/ 13 w 55"/>
                <a:gd name="T13" fmla="*/ 28 h 56"/>
                <a:gd name="T14" fmla="*/ 28 w 55"/>
                <a:gd name="T15" fmla="*/ 43 h 56"/>
                <a:gd name="T16" fmla="*/ 43 w 55"/>
                <a:gd name="T17" fmla="*/ 28 h 56"/>
                <a:gd name="T18" fmla="*/ 28 w 55"/>
                <a:gd name="T19" fmla="*/ 13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5" h="56">
                  <a:moveTo>
                    <a:pt x="28" y="0"/>
                  </a:moveTo>
                  <a:cubicBezTo>
                    <a:pt x="43" y="0"/>
                    <a:pt x="55" y="13"/>
                    <a:pt x="55" y="28"/>
                  </a:cubicBezTo>
                  <a:cubicBezTo>
                    <a:pt x="55" y="43"/>
                    <a:pt x="43" y="56"/>
                    <a:pt x="28" y="56"/>
                  </a:cubicBezTo>
                  <a:cubicBezTo>
                    <a:pt x="12" y="56"/>
                    <a:pt x="0" y="43"/>
                    <a:pt x="0" y="28"/>
                  </a:cubicBezTo>
                  <a:cubicBezTo>
                    <a:pt x="0" y="13"/>
                    <a:pt x="12" y="0"/>
                    <a:pt x="28" y="0"/>
                  </a:cubicBezTo>
                  <a:moveTo>
                    <a:pt x="28" y="13"/>
                  </a:moveTo>
                  <a:cubicBezTo>
                    <a:pt x="19" y="13"/>
                    <a:pt x="13" y="20"/>
                    <a:pt x="13" y="28"/>
                  </a:cubicBezTo>
                  <a:cubicBezTo>
                    <a:pt x="13" y="36"/>
                    <a:pt x="19" y="43"/>
                    <a:pt x="28" y="43"/>
                  </a:cubicBezTo>
                  <a:cubicBezTo>
                    <a:pt x="36" y="43"/>
                    <a:pt x="43" y="36"/>
                    <a:pt x="43" y="28"/>
                  </a:cubicBezTo>
                  <a:cubicBezTo>
                    <a:pt x="43" y="20"/>
                    <a:pt x="36" y="13"/>
                    <a:pt x="28"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grpSp>
      <p:sp>
        <p:nvSpPr>
          <p:cNvPr id="22" name="Title 5"/>
          <p:cNvSpPr txBox="1">
            <a:spLocks/>
          </p:cNvSpPr>
          <p:nvPr/>
        </p:nvSpPr>
        <p:spPr>
          <a:xfrm>
            <a:off x="1009649" y="256417"/>
            <a:ext cx="5593995" cy="759011"/>
          </a:xfrm>
          <a:prstGeom prst="rect">
            <a:avLst/>
          </a:prstGeom>
          <a:noFill/>
        </p:spPr>
        <p:txBody>
          <a:bodyPr/>
          <a:lstStyle>
            <a:lvl1pPr algn="l" rtl="0" eaLnBrk="1" fontAlgn="base" hangingPunct="1">
              <a:lnSpc>
                <a:spcPct val="100000"/>
              </a:lnSpc>
              <a:spcBef>
                <a:spcPct val="0"/>
              </a:spcBef>
              <a:spcAft>
                <a:spcPct val="0"/>
              </a:spcAft>
              <a:defRPr sz="2600" b="1">
                <a:solidFill>
                  <a:schemeClr val="accent1"/>
                </a:solidFill>
                <a:latin typeface="Rockwell" panose="02060603020205020403" pitchFamily="18" charset="0"/>
                <a:ea typeface="+mj-ea"/>
                <a:cs typeface="+mj-cs"/>
              </a:defRPr>
            </a:lvl1pPr>
            <a:lvl2pPr algn="l" rtl="0" eaLnBrk="1" fontAlgn="base" hangingPunct="1">
              <a:lnSpc>
                <a:spcPct val="90000"/>
              </a:lnSpc>
              <a:spcBef>
                <a:spcPct val="0"/>
              </a:spcBef>
              <a:spcAft>
                <a:spcPct val="0"/>
              </a:spcAft>
              <a:defRPr sz="2600">
                <a:solidFill>
                  <a:schemeClr val="accent1"/>
                </a:solidFill>
                <a:latin typeface="Arial" pitchFamily="34" charset="0"/>
              </a:defRPr>
            </a:lvl2pPr>
            <a:lvl3pPr algn="l" rtl="0" eaLnBrk="1" fontAlgn="base" hangingPunct="1">
              <a:lnSpc>
                <a:spcPct val="90000"/>
              </a:lnSpc>
              <a:spcBef>
                <a:spcPct val="0"/>
              </a:spcBef>
              <a:spcAft>
                <a:spcPct val="0"/>
              </a:spcAft>
              <a:defRPr sz="2600">
                <a:solidFill>
                  <a:schemeClr val="accent1"/>
                </a:solidFill>
                <a:latin typeface="Arial" pitchFamily="34" charset="0"/>
              </a:defRPr>
            </a:lvl3pPr>
            <a:lvl4pPr algn="l" rtl="0" eaLnBrk="1" fontAlgn="base" hangingPunct="1">
              <a:lnSpc>
                <a:spcPct val="90000"/>
              </a:lnSpc>
              <a:spcBef>
                <a:spcPct val="0"/>
              </a:spcBef>
              <a:spcAft>
                <a:spcPct val="0"/>
              </a:spcAft>
              <a:defRPr sz="2600">
                <a:solidFill>
                  <a:schemeClr val="accent1"/>
                </a:solidFill>
                <a:latin typeface="Arial" pitchFamily="34" charset="0"/>
              </a:defRPr>
            </a:lvl4pPr>
            <a:lvl5pPr algn="l" rtl="0" eaLnBrk="1" fontAlgn="base" hangingPunct="1">
              <a:lnSpc>
                <a:spcPct val="90000"/>
              </a:lnSpc>
              <a:spcBef>
                <a:spcPct val="0"/>
              </a:spcBef>
              <a:spcAft>
                <a:spcPct val="0"/>
              </a:spcAft>
              <a:defRPr sz="2600">
                <a:solidFill>
                  <a:schemeClr val="accent1"/>
                </a:solidFill>
                <a:latin typeface="Arial" pitchFamily="34" charset="0"/>
              </a:defRPr>
            </a:lvl5pPr>
            <a:lvl6pPr marL="457196" algn="l" rtl="0" eaLnBrk="1" fontAlgn="base" hangingPunct="1">
              <a:lnSpc>
                <a:spcPct val="90000"/>
              </a:lnSpc>
              <a:spcBef>
                <a:spcPct val="0"/>
              </a:spcBef>
              <a:spcAft>
                <a:spcPct val="0"/>
              </a:spcAft>
              <a:defRPr sz="2600">
                <a:solidFill>
                  <a:schemeClr val="accent1"/>
                </a:solidFill>
                <a:latin typeface="Arial" pitchFamily="34" charset="0"/>
              </a:defRPr>
            </a:lvl6pPr>
            <a:lvl7pPr marL="914391" algn="l" rtl="0" eaLnBrk="1" fontAlgn="base" hangingPunct="1">
              <a:lnSpc>
                <a:spcPct val="90000"/>
              </a:lnSpc>
              <a:spcBef>
                <a:spcPct val="0"/>
              </a:spcBef>
              <a:spcAft>
                <a:spcPct val="0"/>
              </a:spcAft>
              <a:defRPr sz="2600">
                <a:solidFill>
                  <a:schemeClr val="accent1"/>
                </a:solidFill>
                <a:latin typeface="Arial" pitchFamily="34" charset="0"/>
              </a:defRPr>
            </a:lvl7pPr>
            <a:lvl8pPr marL="1371587" algn="l" rtl="0" eaLnBrk="1" fontAlgn="base" hangingPunct="1">
              <a:lnSpc>
                <a:spcPct val="90000"/>
              </a:lnSpc>
              <a:spcBef>
                <a:spcPct val="0"/>
              </a:spcBef>
              <a:spcAft>
                <a:spcPct val="0"/>
              </a:spcAft>
              <a:defRPr sz="2600">
                <a:solidFill>
                  <a:schemeClr val="accent1"/>
                </a:solidFill>
                <a:latin typeface="Arial" pitchFamily="34" charset="0"/>
              </a:defRPr>
            </a:lvl8pPr>
            <a:lvl9pPr marL="1828782" algn="l" rtl="0" eaLnBrk="1" fontAlgn="base" hangingPunct="1">
              <a:lnSpc>
                <a:spcPct val="90000"/>
              </a:lnSpc>
              <a:spcBef>
                <a:spcPct val="0"/>
              </a:spcBef>
              <a:spcAft>
                <a:spcPct val="0"/>
              </a:spcAft>
              <a:defRPr sz="2600">
                <a:solidFill>
                  <a:schemeClr val="accent1"/>
                </a:solidFill>
                <a:latin typeface="Arial" pitchFamily="34" charset="0"/>
              </a:defRPr>
            </a:lvl9pPr>
          </a:lstStyle>
          <a:p>
            <a:r>
              <a:rPr lang="en-US" sz="4000" b="0" kern="0" dirty="0">
                <a:solidFill>
                  <a:schemeClr val="bg1"/>
                </a:solidFill>
              </a:rPr>
              <a:t>Taxation</a:t>
            </a:r>
          </a:p>
        </p:txBody>
      </p:sp>
      <p:sp>
        <p:nvSpPr>
          <p:cNvPr id="1022979" name="Rectangle 3"/>
          <p:cNvSpPr>
            <a:spLocks noGrp="1" noChangeArrowheads="1"/>
          </p:cNvSpPr>
          <p:nvPr>
            <p:ph idx="1"/>
          </p:nvPr>
        </p:nvSpPr>
        <p:spPr>
          <a:xfrm>
            <a:off x="430212" y="1153026"/>
            <a:ext cx="5739019" cy="4146555"/>
          </a:xfrm>
        </p:spPr>
        <p:txBody>
          <a:bodyPr/>
          <a:lstStyle/>
          <a:p>
            <a:r>
              <a:rPr lang="en-US" i="1" dirty="0">
                <a:solidFill>
                  <a:schemeClr val="bg1"/>
                </a:solidFill>
              </a:rPr>
              <a:t>Your Social Security benefits may be taxable, depending on how much other income you earn</a:t>
            </a:r>
          </a:p>
        </p:txBody>
      </p:sp>
      <p:grpSp>
        <p:nvGrpSpPr>
          <p:cNvPr id="2" name="Group 1"/>
          <p:cNvGrpSpPr/>
          <p:nvPr/>
        </p:nvGrpSpPr>
        <p:grpSpPr>
          <a:xfrm>
            <a:off x="445814" y="2044895"/>
            <a:ext cx="8151713" cy="2759443"/>
            <a:chOff x="1434104" y="2044895"/>
            <a:chExt cx="5654656" cy="2759443"/>
          </a:xfrm>
        </p:grpSpPr>
        <p:sp>
          <p:nvSpPr>
            <p:cNvPr id="1023004" name="AutoShape 28"/>
            <p:cNvSpPr>
              <a:spLocks noChangeArrowheads="1"/>
            </p:cNvSpPr>
            <p:nvPr/>
          </p:nvSpPr>
          <p:spPr bwMode="auto">
            <a:xfrm>
              <a:off x="1434104" y="4160535"/>
              <a:ext cx="4253422" cy="643803"/>
            </a:xfrm>
            <a:prstGeom prst="roundRect">
              <a:avLst>
                <a:gd name="adj" fmla="val 0"/>
              </a:avLst>
            </a:prstGeom>
            <a:solidFill>
              <a:schemeClr val="accent3"/>
            </a:solidFill>
            <a:ln w="38100" algn="ctr">
              <a:noFill/>
              <a:round/>
              <a:headEnd/>
              <a:tailEnd/>
            </a:ln>
            <a:effectLst/>
          </p:spPr>
          <p:txBody>
            <a:bodyPr lIns="38100" tIns="22860" rIns="38100" bIns="22860" anchor="ctr"/>
            <a:lstStyle/>
            <a:p>
              <a:pPr algn="ctr"/>
              <a:r>
                <a:rPr lang="en-US" sz="1400" b="1" dirty="0">
                  <a:solidFill>
                    <a:schemeClr val="bg1"/>
                  </a:solidFill>
                  <a:latin typeface="+mj-lt"/>
                </a:rPr>
                <a:t>Combined income</a:t>
              </a:r>
              <a:r>
                <a:rPr lang="en-US" sz="1400" dirty="0">
                  <a:solidFill>
                    <a:schemeClr val="bg1"/>
                  </a:solidFill>
                  <a:latin typeface="+mj-lt"/>
                </a:rPr>
                <a:t> is defined as your adjusted gross income plus nontaxable interest plus ½ of your Social Security benefits</a:t>
              </a:r>
              <a:r>
                <a:rPr lang="en-US" sz="1400" baseline="30000" dirty="0">
                  <a:solidFill>
                    <a:schemeClr val="bg1"/>
                  </a:solidFill>
                </a:rPr>
                <a:t>1</a:t>
              </a:r>
              <a:endParaRPr lang="en-US" sz="1400" b="1" dirty="0">
                <a:solidFill>
                  <a:schemeClr val="bg1"/>
                </a:solidFill>
                <a:latin typeface="+mj-lt"/>
              </a:endParaRPr>
            </a:p>
          </p:txBody>
        </p:sp>
        <p:sp>
          <p:nvSpPr>
            <p:cNvPr id="1023008" name="Text Box 32"/>
            <p:cNvSpPr txBox="1">
              <a:spLocks noChangeArrowheads="1"/>
            </p:cNvSpPr>
            <p:nvPr/>
          </p:nvSpPr>
          <p:spPr bwMode="auto">
            <a:xfrm>
              <a:off x="4612260" y="3855416"/>
              <a:ext cx="2476500" cy="1796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tabLst>
                  <a:tab pos="512763" algn="l"/>
                </a:tabLst>
                <a:defRPr>
                  <a:solidFill>
                    <a:schemeClr val="tx1"/>
                  </a:solidFill>
                  <a:latin typeface="Arial" charset="0"/>
                </a:defRPr>
              </a:lvl1pPr>
              <a:lvl2pPr marL="571500" algn="l">
                <a:tabLst>
                  <a:tab pos="512763" algn="l"/>
                </a:tabLst>
                <a:defRPr>
                  <a:solidFill>
                    <a:schemeClr val="tx1"/>
                  </a:solidFill>
                  <a:latin typeface="Arial" charset="0"/>
                </a:defRPr>
              </a:lvl2pPr>
              <a:lvl3pPr algn="l">
                <a:tabLst>
                  <a:tab pos="512763" algn="l"/>
                </a:tabLst>
                <a:defRPr>
                  <a:solidFill>
                    <a:schemeClr val="tx1"/>
                  </a:solidFill>
                  <a:latin typeface="Arial" charset="0"/>
                </a:defRPr>
              </a:lvl3pPr>
              <a:lvl4pPr algn="l">
                <a:tabLst>
                  <a:tab pos="512763" algn="l"/>
                </a:tabLst>
                <a:defRPr>
                  <a:solidFill>
                    <a:schemeClr val="tx1"/>
                  </a:solidFill>
                  <a:latin typeface="Arial" charset="0"/>
                </a:defRPr>
              </a:lvl4pPr>
              <a:lvl5pPr algn="l">
                <a:tabLst>
                  <a:tab pos="512763" algn="l"/>
                </a:tabLst>
                <a:defRPr>
                  <a:solidFill>
                    <a:schemeClr val="tx1"/>
                  </a:solidFill>
                  <a:latin typeface="Arial" charset="0"/>
                </a:defRPr>
              </a:lvl5pPr>
              <a:lvl6pPr fontAlgn="base">
                <a:spcBef>
                  <a:spcPct val="0"/>
                </a:spcBef>
                <a:spcAft>
                  <a:spcPct val="0"/>
                </a:spcAft>
                <a:tabLst>
                  <a:tab pos="512763" algn="l"/>
                </a:tabLst>
                <a:defRPr>
                  <a:solidFill>
                    <a:schemeClr val="tx1"/>
                  </a:solidFill>
                  <a:latin typeface="Arial" charset="0"/>
                </a:defRPr>
              </a:lvl6pPr>
              <a:lvl7pPr fontAlgn="base">
                <a:spcBef>
                  <a:spcPct val="0"/>
                </a:spcBef>
                <a:spcAft>
                  <a:spcPct val="0"/>
                </a:spcAft>
                <a:tabLst>
                  <a:tab pos="512763" algn="l"/>
                </a:tabLst>
                <a:defRPr>
                  <a:solidFill>
                    <a:schemeClr val="tx1"/>
                  </a:solidFill>
                  <a:latin typeface="Arial" charset="0"/>
                </a:defRPr>
              </a:lvl7pPr>
              <a:lvl8pPr fontAlgn="base">
                <a:spcBef>
                  <a:spcPct val="0"/>
                </a:spcBef>
                <a:spcAft>
                  <a:spcPct val="0"/>
                </a:spcAft>
                <a:tabLst>
                  <a:tab pos="512763" algn="l"/>
                </a:tabLst>
                <a:defRPr>
                  <a:solidFill>
                    <a:schemeClr val="tx1"/>
                  </a:solidFill>
                  <a:latin typeface="Arial" charset="0"/>
                </a:defRPr>
              </a:lvl8pPr>
              <a:lvl9pPr fontAlgn="base">
                <a:spcBef>
                  <a:spcPct val="0"/>
                </a:spcBef>
                <a:spcAft>
                  <a:spcPct val="0"/>
                </a:spcAft>
                <a:tabLst>
                  <a:tab pos="512763" algn="l"/>
                </a:tabLst>
                <a:defRPr>
                  <a:solidFill>
                    <a:schemeClr val="tx1"/>
                  </a:solidFill>
                  <a:latin typeface="Arial" charset="0"/>
                </a:defRPr>
              </a:lvl9pPr>
            </a:lstStyle>
            <a:p>
              <a:pPr>
                <a:lnSpc>
                  <a:spcPct val="85000"/>
                </a:lnSpc>
              </a:pPr>
              <a:r>
                <a:rPr lang="en-US" sz="667" dirty="0">
                  <a:solidFill>
                    <a:schemeClr val="bg1"/>
                  </a:solidFill>
                  <a:latin typeface="Arial Narrow" pitchFamily="34" charset="0"/>
                </a:rPr>
                <a:t>This is not tax advice. Consult your tax advisor.</a:t>
              </a:r>
            </a:p>
          </p:txBody>
        </p:sp>
        <p:grpSp>
          <p:nvGrpSpPr>
            <p:cNvPr id="8" name="Group 7"/>
            <p:cNvGrpSpPr/>
            <p:nvPr/>
          </p:nvGrpSpPr>
          <p:grpSpPr>
            <a:xfrm>
              <a:off x="1434105" y="2044895"/>
              <a:ext cx="4253422" cy="1803205"/>
              <a:chOff x="449905" y="2044895"/>
              <a:chExt cx="5436545" cy="1803205"/>
            </a:xfrm>
          </p:grpSpPr>
          <p:grpSp>
            <p:nvGrpSpPr>
              <p:cNvPr id="1023002" name="Group 26"/>
              <p:cNvGrpSpPr>
                <a:grpSpLocks/>
              </p:cNvGrpSpPr>
              <p:nvPr/>
            </p:nvGrpSpPr>
            <p:grpSpPr bwMode="auto">
              <a:xfrm>
                <a:off x="449905" y="2044895"/>
                <a:ext cx="5436545" cy="1741883"/>
                <a:chOff x="709" y="1587"/>
                <a:chExt cx="3312" cy="1328"/>
              </a:xfrm>
            </p:grpSpPr>
            <p:sp>
              <p:nvSpPr>
                <p:cNvPr id="1022987" name="Rectangle 11"/>
                <p:cNvSpPr>
                  <a:spLocks noChangeArrowheads="1"/>
                </p:cNvSpPr>
                <p:nvPr/>
              </p:nvSpPr>
              <p:spPr bwMode="auto">
                <a:xfrm>
                  <a:off x="709" y="1587"/>
                  <a:ext cx="3312" cy="199"/>
                </a:xfrm>
                <a:prstGeom prst="rect">
                  <a:avLst/>
                </a:prstGeom>
                <a:solidFill>
                  <a:srgbClr val="013A94"/>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tabLst>
                      <a:tab pos="1714431" algn="l"/>
                    </a:tabLst>
                  </a:pPr>
                  <a:r>
                    <a:rPr lang="en-US" sz="1333" b="1" dirty="0">
                      <a:solidFill>
                        <a:schemeClr val="bg1"/>
                      </a:solidFill>
                    </a:rPr>
                    <a:t>Single or head of household</a:t>
                  </a:r>
                  <a:r>
                    <a:rPr lang="en-US" sz="1333" baseline="30000" dirty="0">
                      <a:solidFill>
                        <a:schemeClr val="bg1"/>
                      </a:solidFill>
                    </a:rPr>
                    <a:t>1</a:t>
                  </a:r>
                </a:p>
              </p:txBody>
            </p:sp>
            <p:sp>
              <p:nvSpPr>
                <p:cNvPr id="1022988" name="Rectangle 12"/>
                <p:cNvSpPr>
                  <a:spLocks noChangeArrowheads="1"/>
                </p:cNvSpPr>
                <p:nvPr/>
              </p:nvSpPr>
              <p:spPr bwMode="auto">
                <a:xfrm>
                  <a:off x="709" y="1801"/>
                  <a:ext cx="3312" cy="199"/>
                </a:xfrm>
                <a:prstGeom prst="rect">
                  <a:avLst/>
                </a:prstGeom>
                <a:no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95246" indent="-95246" algn="ctr">
                    <a:buFontTx/>
                    <a:buChar char="•"/>
                    <a:tabLst>
                      <a:tab pos="95246" algn="l"/>
                      <a:tab pos="1714431" algn="l"/>
                    </a:tabLst>
                  </a:pPr>
                  <a:r>
                    <a:rPr lang="en-US" sz="1333" dirty="0">
                      <a:solidFill>
                        <a:schemeClr val="bg1"/>
                      </a:solidFill>
                    </a:rPr>
                    <a:t>50% taxable if you have between $25,000 and $34,000 combined income</a:t>
                  </a:r>
                </a:p>
              </p:txBody>
            </p:sp>
            <p:sp>
              <p:nvSpPr>
                <p:cNvPr id="1022989" name="Rectangle 13"/>
                <p:cNvSpPr>
                  <a:spLocks noChangeArrowheads="1"/>
                </p:cNvSpPr>
                <p:nvPr/>
              </p:nvSpPr>
              <p:spPr bwMode="auto">
                <a:xfrm>
                  <a:off x="709" y="2015"/>
                  <a:ext cx="3312" cy="199"/>
                </a:xfrm>
                <a:prstGeom prst="rect">
                  <a:avLst/>
                </a:prstGeom>
                <a:no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95246" indent="-95246" algn="ctr">
                    <a:buFontTx/>
                    <a:buChar char="•"/>
                    <a:tabLst>
                      <a:tab pos="95246" algn="l"/>
                      <a:tab pos="1714431" algn="l"/>
                    </a:tabLst>
                  </a:pPr>
                  <a:r>
                    <a:rPr lang="en-US" sz="1333" dirty="0">
                      <a:solidFill>
                        <a:schemeClr val="bg1"/>
                      </a:solidFill>
                    </a:rPr>
                    <a:t>85% taxable if you have more than $34,000 combined income</a:t>
                  </a:r>
                </a:p>
              </p:txBody>
            </p:sp>
            <p:sp>
              <p:nvSpPr>
                <p:cNvPr id="1022990" name="Rectangle 14"/>
                <p:cNvSpPr>
                  <a:spLocks noChangeArrowheads="1"/>
                </p:cNvSpPr>
                <p:nvPr/>
              </p:nvSpPr>
              <p:spPr bwMode="auto">
                <a:xfrm>
                  <a:off x="709" y="2289"/>
                  <a:ext cx="3312" cy="198"/>
                </a:xfrm>
                <a:prstGeom prst="rect">
                  <a:avLst/>
                </a:prstGeom>
                <a:solidFill>
                  <a:srgbClr val="013A94"/>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tabLst>
                      <a:tab pos="1714431" algn="l"/>
                    </a:tabLst>
                  </a:pPr>
                  <a:r>
                    <a:rPr lang="en-US" sz="1333" b="1" dirty="0">
                      <a:solidFill>
                        <a:schemeClr val="bg1"/>
                      </a:solidFill>
                    </a:rPr>
                    <a:t>Married, filing jointly</a:t>
                  </a:r>
                  <a:r>
                    <a:rPr lang="en-US" sz="1333" baseline="30000" dirty="0">
                      <a:solidFill>
                        <a:schemeClr val="bg1"/>
                      </a:solidFill>
                    </a:rPr>
                    <a:t>1</a:t>
                  </a:r>
                  <a:endParaRPr lang="en-US" sz="1333" b="1" dirty="0">
                    <a:solidFill>
                      <a:schemeClr val="bg1"/>
                    </a:solidFill>
                  </a:endParaRPr>
                </a:p>
              </p:txBody>
            </p:sp>
            <p:sp>
              <p:nvSpPr>
                <p:cNvPr id="1022991" name="Rectangle 15"/>
                <p:cNvSpPr>
                  <a:spLocks noChangeArrowheads="1"/>
                </p:cNvSpPr>
                <p:nvPr/>
              </p:nvSpPr>
              <p:spPr bwMode="auto">
                <a:xfrm>
                  <a:off x="709" y="2503"/>
                  <a:ext cx="3312" cy="198"/>
                </a:xfrm>
                <a:prstGeom prst="rect">
                  <a:avLst/>
                </a:prstGeom>
                <a:no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95246" indent="-95246" algn="ctr">
                    <a:buFontTx/>
                    <a:buChar char="•"/>
                    <a:tabLst>
                      <a:tab pos="95246" algn="l"/>
                      <a:tab pos="1714431" algn="l"/>
                    </a:tabLst>
                  </a:pPr>
                  <a:r>
                    <a:rPr lang="en-US" sz="1333" dirty="0">
                      <a:solidFill>
                        <a:schemeClr val="bg1"/>
                      </a:solidFill>
                    </a:rPr>
                    <a:t>50% taxable if you have between $32,000 and $44,000 combined income</a:t>
                  </a:r>
                </a:p>
              </p:txBody>
            </p:sp>
            <p:sp>
              <p:nvSpPr>
                <p:cNvPr id="1022992" name="Rectangle 16"/>
                <p:cNvSpPr>
                  <a:spLocks noChangeArrowheads="1"/>
                </p:cNvSpPr>
                <p:nvPr/>
              </p:nvSpPr>
              <p:spPr bwMode="auto">
                <a:xfrm>
                  <a:off x="709" y="2717"/>
                  <a:ext cx="3312" cy="198"/>
                </a:xfrm>
                <a:prstGeom prst="rect">
                  <a:avLst/>
                </a:prstGeom>
                <a:no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95246" indent="-95246" algn="ctr">
                    <a:buFontTx/>
                    <a:buChar char="•"/>
                    <a:tabLst>
                      <a:tab pos="95246" algn="l"/>
                      <a:tab pos="1714431" algn="l"/>
                    </a:tabLst>
                  </a:pPr>
                  <a:r>
                    <a:rPr lang="en-US" sz="1333" dirty="0">
                      <a:solidFill>
                        <a:schemeClr val="bg1"/>
                      </a:solidFill>
                    </a:rPr>
                    <a:t>85% taxable if you have more than $44,000 combined income</a:t>
                  </a:r>
                </a:p>
              </p:txBody>
            </p:sp>
          </p:grpSp>
          <p:sp>
            <p:nvSpPr>
              <p:cNvPr id="7" name="Rectangle 6"/>
              <p:cNvSpPr/>
              <p:nvPr/>
            </p:nvSpPr>
            <p:spPr>
              <a:xfrm>
                <a:off x="449905" y="2044895"/>
                <a:ext cx="5436545" cy="1803205"/>
              </a:xfrm>
              <a:prstGeom prst="rect">
                <a:avLst/>
              </a:prstGeom>
              <a:noFill/>
              <a:ln>
                <a:solidFill>
                  <a:srgbClr val="013A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cxnSp>
          <p:nvCxnSpPr>
            <p:cNvPr id="13" name="Straight Connector 12"/>
            <p:cNvCxnSpPr>
              <a:cxnSpLocks/>
            </p:cNvCxnSpPr>
            <p:nvPr/>
          </p:nvCxnSpPr>
          <p:spPr>
            <a:xfrm flipH="1">
              <a:off x="3560815" y="3841750"/>
              <a:ext cx="1" cy="312435"/>
            </a:xfrm>
            <a:prstGeom prst="line">
              <a:avLst/>
            </a:prstGeom>
            <a:ln w="28575">
              <a:solidFill>
                <a:srgbClr val="013A94"/>
              </a:solidFill>
              <a:headEnd type="none" w="med" len="med"/>
              <a:tailEnd type="arrow" w="lg" len="med"/>
            </a:ln>
          </p:spPr>
          <p:style>
            <a:lnRef idx="1">
              <a:schemeClr val="accent1"/>
            </a:lnRef>
            <a:fillRef idx="0">
              <a:schemeClr val="accent1"/>
            </a:fillRef>
            <a:effectRef idx="0">
              <a:schemeClr val="accent1"/>
            </a:effectRef>
            <a:fontRef idx="minor">
              <a:schemeClr val="tx1"/>
            </a:fontRef>
          </p:style>
        </p:cxnSp>
      </p:grpSp>
      <p:sp>
        <p:nvSpPr>
          <p:cNvPr id="45" name="Slide Number Placeholder 2"/>
          <p:cNvSpPr>
            <a:spLocks noGrp="1"/>
          </p:cNvSpPr>
          <p:nvPr>
            <p:ph type="sldNum" sz="quarter" idx="4"/>
          </p:nvPr>
        </p:nvSpPr>
        <p:spPr>
          <a:xfrm>
            <a:off x="405892" y="5343266"/>
            <a:ext cx="217488" cy="303212"/>
          </a:xfrm>
        </p:spPr>
        <p:txBody>
          <a:bodyPr/>
          <a:lstStyle>
            <a:lvl1pPr>
              <a:defRPr lang="en-US" sz="1050" smtClean="0"/>
            </a:lvl1pPr>
          </a:lstStyle>
          <a:p>
            <a:pPr lvl="0"/>
            <a:fld id="{B086DA8C-2EC5-4397-8842-B74E3AC9ED83}" type="slidenum">
              <a:rPr lang="en-US" noProof="0" smtClean="0">
                <a:solidFill>
                  <a:schemeClr val="bg1"/>
                </a:solidFill>
              </a:rPr>
              <a:pPr lvl="0"/>
              <a:t>37</a:t>
            </a:fld>
            <a:endParaRPr lang="en-US" noProof="0" dirty="0">
              <a:solidFill>
                <a:schemeClr val="bg1"/>
              </a:solidFill>
            </a:endParaRPr>
          </a:p>
        </p:txBody>
      </p:sp>
      <p:sp>
        <p:nvSpPr>
          <p:cNvPr id="46" name="Text Box 5"/>
          <p:cNvSpPr txBox="1">
            <a:spLocks noChangeArrowheads="1"/>
          </p:cNvSpPr>
          <p:nvPr/>
        </p:nvSpPr>
        <p:spPr bwMode="auto">
          <a:xfrm>
            <a:off x="948600" y="5313424"/>
            <a:ext cx="6094253"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tabLst>
                <a:tab pos="512763" algn="l"/>
              </a:tabLst>
              <a:defRPr sz="800">
                <a:latin typeface="Arial Narrow" panose="020B0606020202030204" pitchFamily="34" charset="0"/>
              </a:defRPr>
            </a:lvl1pPr>
            <a:lvl2pPr marL="571500">
              <a:tabLst>
                <a:tab pos="512763" algn="l"/>
              </a:tabLst>
            </a:lvl2pPr>
            <a:lvl3pPr>
              <a:tabLst>
                <a:tab pos="512763" algn="l"/>
              </a:tabLst>
            </a:lvl3pPr>
            <a:lvl4pPr>
              <a:tabLst>
                <a:tab pos="512763" algn="l"/>
              </a:tabLst>
            </a:lvl4pPr>
            <a:lvl5pPr>
              <a:tabLst>
                <a:tab pos="512763" algn="l"/>
              </a:tabLst>
            </a:lvl5pPr>
            <a:lvl6pPr fontAlgn="base">
              <a:spcBef>
                <a:spcPct val="0"/>
              </a:spcBef>
              <a:spcAft>
                <a:spcPct val="0"/>
              </a:spcAft>
              <a:tabLst>
                <a:tab pos="512763" algn="l"/>
              </a:tabLst>
            </a:lvl6pPr>
            <a:lvl7pPr fontAlgn="base">
              <a:spcBef>
                <a:spcPct val="0"/>
              </a:spcBef>
              <a:spcAft>
                <a:spcPct val="0"/>
              </a:spcAft>
              <a:tabLst>
                <a:tab pos="512763" algn="l"/>
              </a:tabLst>
            </a:lvl7pPr>
            <a:lvl8pPr fontAlgn="base">
              <a:spcBef>
                <a:spcPct val="0"/>
              </a:spcBef>
              <a:spcAft>
                <a:spcPct val="0"/>
              </a:spcAft>
              <a:tabLst>
                <a:tab pos="512763" algn="l"/>
              </a:tabLst>
            </a:lvl8pPr>
            <a:lvl9pPr fontAlgn="base">
              <a:spcBef>
                <a:spcPct val="0"/>
              </a:spcBef>
              <a:spcAft>
                <a:spcPct val="0"/>
              </a:spcAft>
              <a:tabLst>
                <a:tab pos="512763" algn="l"/>
              </a:tabLst>
            </a:lvl9pPr>
          </a:lstStyle>
          <a:p>
            <a:r>
              <a:rPr lang="en-US" dirty="0">
                <a:solidFill>
                  <a:schemeClr val="bg1"/>
                </a:solidFill>
                <a:latin typeface="Arial Narrow" panose="020B0604020202020204" pitchFamily="34" charset="0"/>
                <a:cs typeface="Arial Narrow" panose="020B0604020202020204" pitchFamily="34" charset="0"/>
              </a:rPr>
              <a:t>SOURCE | </a:t>
            </a:r>
            <a:r>
              <a:rPr lang="en-US" baseline="30000" dirty="0">
                <a:solidFill>
                  <a:schemeClr val="bg1"/>
                </a:solidFill>
                <a:latin typeface="Arial Narrow" panose="020B0604020202020204" pitchFamily="34" charset="0"/>
                <a:cs typeface="Arial Narrow" panose="020B0604020202020204" pitchFamily="34" charset="0"/>
              </a:rPr>
              <a:t>1</a:t>
            </a:r>
            <a:r>
              <a:rPr lang="en-US" dirty="0">
                <a:solidFill>
                  <a:schemeClr val="bg1"/>
                </a:solidFill>
                <a:latin typeface="Arial Narrow" panose="020B0604020202020204" pitchFamily="34" charset="0"/>
                <a:cs typeface="Arial Narrow" panose="020B0604020202020204" pitchFamily="34" charset="0"/>
              </a:rPr>
              <a:t>Social Security Administration, </a:t>
            </a:r>
            <a:r>
              <a:rPr lang="en-US" dirty="0">
                <a:solidFill>
                  <a:schemeClr val="bg1"/>
                </a:solidFill>
                <a:latin typeface="Arial Narrow" panose="020B0604020202020204" pitchFamily="34" charset="0"/>
                <a:cs typeface="Arial Narrow" panose="020B0604020202020204" pitchFamily="34" charset="0"/>
                <a:hlinkClick r:id="rId4">
                  <a:extLst>
                    <a:ext uri="{A12FA001-AC4F-418D-AE19-62706E023703}">
                      <ahyp:hlinkClr xmlns:ahyp="http://schemas.microsoft.com/office/drawing/2018/hyperlinkcolor" val="tx"/>
                    </a:ext>
                  </a:extLst>
                </a:hlinkClick>
              </a:rPr>
              <a:t>Retirement Benefits: Income Taxes And Your Social Security Benefit</a:t>
            </a:r>
            <a:r>
              <a:rPr lang="en-US" dirty="0">
                <a:solidFill>
                  <a:schemeClr val="bg1"/>
                </a:solidFill>
                <a:latin typeface="Arial Narrow" panose="020B0604020202020204" pitchFamily="34" charset="0"/>
                <a:cs typeface="Arial Narrow" panose="020B0604020202020204" pitchFamily="34" charset="0"/>
              </a:rPr>
              <a:t>, undated.</a:t>
            </a:r>
          </a:p>
        </p:txBody>
      </p:sp>
      <p:grpSp>
        <p:nvGrpSpPr>
          <p:cNvPr id="73" name="Group 72"/>
          <p:cNvGrpSpPr/>
          <p:nvPr/>
        </p:nvGrpSpPr>
        <p:grpSpPr>
          <a:xfrm flipH="1">
            <a:off x="9183480" y="2133362"/>
            <a:ext cx="1030567" cy="3581638"/>
            <a:chOff x="-1" y="2133362"/>
            <a:chExt cx="1030567" cy="3581638"/>
          </a:xfrm>
        </p:grpSpPr>
        <p:pic>
          <p:nvPicPr>
            <p:cNvPr id="74" name="Picture 73"/>
            <p:cNvPicPr>
              <a:picLocks noChangeAspect="1"/>
            </p:cNvPicPr>
            <p:nvPr/>
          </p:nvPicPr>
          <p:blipFill rotWithShape="1">
            <a:blip r:embed="rId5" cstate="screen">
              <a:extLst>
                <a:ext uri="{28A0092B-C50C-407E-A947-70E740481C1C}">
                  <a14:useLocalDpi xmlns:a14="http://schemas.microsoft.com/office/drawing/2010/main"/>
                </a:ext>
              </a:extLst>
            </a:blip>
            <a:srcRect l="15479" b="6451"/>
            <a:stretch/>
          </p:blipFill>
          <p:spPr>
            <a:xfrm>
              <a:off x="-1" y="2133362"/>
              <a:ext cx="1030567" cy="3581638"/>
            </a:xfrm>
            <a:prstGeom prst="rect">
              <a:avLst/>
            </a:prstGeom>
          </p:spPr>
        </p:pic>
        <p:sp>
          <p:nvSpPr>
            <p:cNvPr id="75" name="Freeform 5"/>
            <p:cNvSpPr>
              <a:spLocks/>
            </p:cNvSpPr>
            <p:nvPr/>
          </p:nvSpPr>
          <p:spPr bwMode="auto">
            <a:xfrm flipV="1">
              <a:off x="0" y="3280229"/>
              <a:ext cx="759931" cy="2434770"/>
            </a:xfrm>
            <a:custGeom>
              <a:avLst/>
              <a:gdLst>
                <a:gd name="T0" fmla="*/ 10892 w 10892"/>
                <a:gd name="T1" fmla="*/ 0 h 2292"/>
                <a:gd name="T2" fmla="*/ 0 w 10892"/>
                <a:gd name="T3" fmla="*/ 2292 h 2292"/>
                <a:gd name="T4" fmla="*/ 0 w 10892"/>
                <a:gd name="T5" fmla="*/ 0 h 2292"/>
                <a:gd name="T6" fmla="*/ 10892 w 10892"/>
                <a:gd name="T7" fmla="*/ 0 h 2292"/>
              </a:gdLst>
              <a:ahLst/>
              <a:cxnLst>
                <a:cxn ang="0">
                  <a:pos x="T0" y="T1"/>
                </a:cxn>
                <a:cxn ang="0">
                  <a:pos x="T2" y="T3"/>
                </a:cxn>
                <a:cxn ang="0">
                  <a:pos x="T4" y="T5"/>
                </a:cxn>
                <a:cxn ang="0">
                  <a:pos x="T6" y="T7"/>
                </a:cxn>
              </a:cxnLst>
              <a:rect l="0" t="0" r="r" b="b"/>
              <a:pathLst>
                <a:path w="10892" h="2292">
                  <a:moveTo>
                    <a:pt x="10892" y="0"/>
                  </a:moveTo>
                  <a:lnTo>
                    <a:pt x="0" y="2292"/>
                  </a:lnTo>
                  <a:lnTo>
                    <a:pt x="0" y="0"/>
                  </a:lnTo>
                  <a:lnTo>
                    <a:pt x="10892" y="0"/>
                  </a:lnTo>
                  <a:close/>
                </a:path>
              </a:pathLst>
            </a:custGeom>
            <a:solidFill>
              <a:srgbClr val="013A94">
                <a:alpha val="84000"/>
              </a:srgb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mn-cs"/>
              </a:endParaRPr>
            </a:p>
          </p:txBody>
        </p:sp>
      </p:grpSp>
    </p:spTree>
    <p:extLst>
      <p:ext uri="{BB962C8B-B14F-4D97-AF65-F5344CB8AC3E}">
        <p14:creationId xmlns:p14="http://schemas.microsoft.com/office/powerpoint/2010/main" val="2203033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Rectangle 58"/>
          <p:cNvSpPr/>
          <p:nvPr/>
        </p:nvSpPr>
        <p:spPr>
          <a:xfrm>
            <a:off x="0" y="-21167"/>
            <a:ext cx="10160000" cy="5736167"/>
          </a:xfrm>
          <a:prstGeom prst="rect">
            <a:avLst/>
          </a:prstGeom>
          <a:solidFill>
            <a:schemeClr val="accent1"/>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pic>
        <p:nvPicPr>
          <p:cNvPr id="60" name="Picture 59"/>
          <p:cNvPicPr>
            <a:picLocks noChangeAspect="1"/>
          </p:cNvPicPr>
          <p:nvPr/>
        </p:nvPicPr>
        <p:blipFill rotWithShape="1">
          <a:blip r:embed="rId3" cstate="print">
            <a:extLst>
              <a:ext uri="{28A0092B-C50C-407E-A947-70E740481C1C}">
                <a14:useLocalDpi xmlns:a14="http://schemas.microsoft.com/office/drawing/2010/main"/>
              </a:ext>
            </a:extLst>
          </a:blip>
          <a:srcRect l="-17818"/>
          <a:stretch/>
        </p:blipFill>
        <p:spPr>
          <a:xfrm>
            <a:off x="3639465" y="-256521"/>
            <a:ext cx="6536081" cy="5736168"/>
          </a:xfrm>
          <a:prstGeom prst="rect">
            <a:avLst/>
          </a:prstGeom>
        </p:spPr>
      </p:pic>
      <p:sp>
        <p:nvSpPr>
          <p:cNvPr id="62" name="Freeform 5"/>
          <p:cNvSpPr>
            <a:spLocks/>
          </p:cNvSpPr>
          <p:nvPr/>
        </p:nvSpPr>
        <p:spPr bwMode="auto">
          <a:xfrm flipH="1" flipV="1">
            <a:off x="3447689" y="-19250"/>
            <a:ext cx="4879202" cy="5741346"/>
          </a:xfrm>
          <a:custGeom>
            <a:avLst/>
            <a:gdLst>
              <a:gd name="T0" fmla="*/ 3752 w 3752"/>
              <a:gd name="T1" fmla="*/ 4345 h 4345"/>
              <a:gd name="T2" fmla="*/ 0 w 3752"/>
              <a:gd name="T3" fmla="*/ 4345 h 4345"/>
              <a:gd name="T4" fmla="*/ 1094 w 3752"/>
              <a:gd name="T5" fmla="*/ 0 h 4345"/>
              <a:gd name="T6" fmla="*/ 3752 w 3752"/>
              <a:gd name="T7" fmla="*/ 0 h 4345"/>
              <a:gd name="T8" fmla="*/ 3752 w 3752"/>
              <a:gd name="T9" fmla="*/ 4345 h 4345"/>
              <a:gd name="connsiteX0" fmla="*/ 7771 w 10000"/>
              <a:gd name="connsiteY0" fmla="*/ 10000 h 10000"/>
              <a:gd name="connsiteX1" fmla="*/ 0 w 10000"/>
              <a:gd name="connsiteY1" fmla="*/ 10000 h 10000"/>
              <a:gd name="connsiteX2" fmla="*/ 2916 w 10000"/>
              <a:gd name="connsiteY2" fmla="*/ 0 h 10000"/>
              <a:gd name="connsiteX3" fmla="*/ 10000 w 10000"/>
              <a:gd name="connsiteY3" fmla="*/ 0 h 10000"/>
              <a:gd name="connsiteX4" fmla="*/ 7771 w 10000"/>
              <a:gd name="connsiteY4" fmla="*/ 10000 h 10000"/>
              <a:gd name="connsiteX0" fmla="*/ 7771 w 8754"/>
              <a:gd name="connsiteY0" fmla="*/ 10000 h 10000"/>
              <a:gd name="connsiteX1" fmla="*/ 0 w 8754"/>
              <a:gd name="connsiteY1" fmla="*/ 10000 h 10000"/>
              <a:gd name="connsiteX2" fmla="*/ 2916 w 8754"/>
              <a:gd name="connsiteY2" fmla="*/ 0 h 10000"/>
              <a:gd name="connsiteX3" fmla="*/ 8754 w 8754"/>
              <a:gd name="connsiteY3" fmla="*/ 11 h 10000"/>
              <a:gd name="connsiteX4" fmla="*/ 7771 w 8754"/>
              <a:gd name="connsiteY4" fmla="*/ 1000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54" h="10000">
                <a:moveTo>
                  <a:pt x="7771" y="10000"/>
                </a:moveTo>
                <a:lnTo>
                  <a:pt x="0" y="10000"/>
                </a:lnTo>
                <a:lnTo>
                  <a:pt x="2916" y="0"/>
                </a:lnTo>
                <a:lnTo>
                  <a:pt x="8754" y="11"/>
                </a:lnTo>
                <a:lnTo>
                  <a:pt x="7771" y="100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grpSp>
        <p:nvGrpSpPr>
          <p:cNvPr id="14" name="Group 13"/>
          <p:cNvGrpSpPr/>
          <p:nvPr/>
        </p:nvGrpSpPr>
        <p:grpSpPr>
          <a:xfrm>
            <a:off x="370365" y="230522"/>
            <a:ext cx="658615" cy="657753"/>
            <a:chOff x="5457543" y="3205221"/>
            <a:chExt cx="498424" cy="497771"/>
          </a:xfrm>
          <a:solidFill>
            <a:schemeClr val="accent1"/>
          </a:solidFill>
        </p:grpSpPr>
        <p:sp>
          <p:nvSpPr>
            <p:cNvPr id="15" name="Freeform 87"/>
            <p:cNvSpPr>
              <a:spLocks/>
            </p:cNvSpPr>
            <p:nvPr/>
          </p:nvSpPr>
          <p:spPr bwMode="auto">
            <a:xfrm>
              <a:off x="5457543" y="3521214"/>
              <a:ext cx="349874" cy="181778"/>
            </a:xfrm>
            <a:custGeom>
              <a:avLst/>
              <a:gdLst>
                <a:gd name="T0" fmla="*/ 174 w 537"/>
                <a:gd name="T1" fmla="*/ 279 h 279"/>
                <a:gd name="T2" fmla="*/ 179 w 537"/>
                <a:gd name="T3" fmla="*/ 278 h 279"/>
                <a:gd name="T4" fmla="*/ 188 w 537"/>
                <a:gd name="T5" fmla="*/ 270 h 279"/>
                <a:gd name="T6" fmla="*/ 188 w 537"/>
                <a:gd name="T7" fmla="*/ 265 h 279"/>
                <a:gd name="T8" fmla="*/ 184 w 537"/>
                <a:gd name="T9" fmla="*/ 254 h 279"/>
                <a:gd name="T10" fmla="*/ 148 w 537"/>
                <a:gd name="T11" fmla="*/ 217 h 279"/>
                <a:gd name="T12" fmla="*/ 197 w 537"/>
                <a:gd name="T13" fmla="*/ 175 h 279"/>
                <a:gd name="T14" fmla="*/ 254 w 537"/>
                <a:gd name="T15" fmla="*/ 144 h 279"/>
                <a:gd name="T16" fmla="*/ 316 w 537"/>
                <a:gd name="T17" fmla="*/ 126 h 279"/>
                <a:gd name="T18" fmla="*/ 383 w 537"/>
                <a:gd name="T19" fmla="*/ 119 h 279"/>
                <a:gd name="T20" fmla="*/ 404 w 537"/>
                <a:gd name="T21" fmla="*/ 119 h 279"/>
                <a:gd name="T22" fmla="*/ 444 w 537"/>
                <a:gd name="T23" fmla="*/ 124 h 279"/>
                <a:gd name="T24" fmla="*/ 482 w 537"/>
                <a:gd name="T25" fmla="*/ 133 h 279"/>
                <a:gd name="T26" fmla="*/ 520 w 537"/>
                <a:gd name="T27" fmla="*/ 148 h 279"/>
                <a:gd name="T28" fmla="*/ 537 w 537"/>
                <a:gd name="T29" fmla="*/ 157 h 279"/>
                <a:gd name="T30" fmla="*/ 500 w 537"/>
                <a:gd name="T31" fmla="*/ 86 h 279"/>
                <a:gd name="T32" fmla="*/ 473 w 537"/>
                <a:gd name="T33" fmla="*/ 9 h 279"/>
                <a:gd name="T34" fmla="*/ 451 w 537"/>
                <a:gd name="T35" fmla="*/ 6 h 279"/>
                <a:gd name="T36" fmla="*/ 407 w 537"/>
                <a:gd name="T37" fmla="*/ 0 h 279"/>
                <a:gd name="T38" fmla="*/ 383 w 537"/>
                <a:gd name="T39" fmla="*/ 0 h 279"/>
                <a:gd name="T40" fmla="*/ 338 w 537"/>
                <a:gd name="T41" fmla="*/ 2 h 279"/>
                <a:gd name="T42" fmla="*/ 292 w 537"/>
                <a:gd name="T43" fmla="*/ 9 h 279"/>
                <a:gd name="T44" fmla="*/ 248 w 537"/>
                <a:gd name="T45" fmla="*/ 20 h 279"/>
                <a:gd name="T46" fmla="*/ 168 w 537"/>
                <a:gd name="T47" fmla="*/ 55 h 279"/>
                <a:gd name="T48" fmla="*/ 97 w 537"/>
                <a:gd name="T49" fmla="*/ 102 h 279"/>
                <a:gd name="T50" fmla="*/ 28 w 537"/>
                <a:gd name="T51" fmla="*/ 95 h 279"/>
                <a:gd name="T52" fmla="*/ 22 w 537"/>
                <a:gd name="T53" fmla="*/ 91 h 279"/>
                <a:gd name="T54" fmla="*/ 15 w 537"/>
                <a:gd name="T55" fmla="*/ 91 h 279"/>
                <a:gd name="T56" fmla="*/ 6 w 537"/>
                <a:gd name="T57" fmla="*/ 97 h 279"/>
                <a:gd name="T58" fmla="*/ 0 w 537"/>
                <a:gd name="T59" fmla="*/ 108 h 279"/>
                <a:gd name="T60" fmla="*/ 0 w 537"/>
                <a:gd name="T61" fmla="*/ 265 h 279"/>
                <a:gd name="T62" fmla="*/ 2 w 537"/>
                <a:gd name="T63" fmla="*/ 270 h 279"/>
                <a:gd name="T64" fmla="*/ 9 w 537"/>
                <a:gd name="T65" fmla="*/ 278 h 279"/>
                <a:gd name="T66" fmla="*/ 17 w 537"/>
                <a:gd name="T67" fmla="*/ 279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37" h="279">
                  <a:moveTo>
                    <a:pt x="17" y="279"/>
                  </a:moveTo>
                  <a:lnTo>
                    <a:pt x="174" y="279"/>
                  </a:lnTo>
                  <a:lnTo>
                    <a:pt x="174" y="279"/>
                  </a:lnTo>
                  <a:lnTo>
                    <a:pt x="179" y="278"/>
                  </a:lnTo>
                  <a:lnTo>
                    <a:pt x="184" y="276"/>
                  </a:lnTo>
                  <a:lnTo>
                    <a:pt x="188" y="270"/>
                  </a:lnTo>
                  <a:lnTo>
                    <a:pt x="188" y="265"/>
                  </a:lnTo>
                  <a:lnTo>
                    <a:pt x="188" y="265"/>
                  </a:lnTo>
                  <a:lnTo>
                    <a:pt x="188" y="259"/>
                  </a:lnTo>
                  <a:lnTo>
                    <a:pt x="184" y="254"/>
                  </a:lnTo>
                  <a:lnTo>
                    <a:pt x="148" y="217"/>
                  </a:lnTo>
                  <a:lnTo>
                    <a:pt x="148" y="217"/>
                  </a:lnTo>
                  <a:lnTo>
                    <a:pt x="172" y="195"/>
                  </a:lnTo>
                  <a:lnTo>
                    <a:pt x="197" y="175"/>
                  </a:lnTo>
                  <a:lnTo>
                    <a:pt x="225" y="159"/>
                  </a:lnTo>
                  <a:lnTo>
                    <a:pt x="254" y="144"/>
                  </a:lnTo>
                  <a:lnTo>
                    <a:pt x="285" y="133"/>
                  </a:lnTo>
                  <a:lnTo>
                    <a:pt x="316" y="126"/>
                  </a:lnTo>
                  <a:lnTo>
                    <a:pt x="349" y="121"/>
                  </a:lnTo>
                  <a:lnTo>
                    <a:pt x="383" y="119"/>
                  </a:lnTo>
                  <a:lnTo>
                    <a:pt x="383" y="119"/>
                  </a:lnTo>
                  <a:lnTo>
                    <a:pt x="404" y="119"/>
                  </a:lnTo>
                  <a:lnTo>
                    <a:pt x="424" y="121"/>
                  </a:lnTo>
                  <a:lnTo>
                    <a:pt x="444" y="124"/>
                  </a:lnTo>
                  <a:lnTo>
                    <a:pt x="464" y="128"/>
                  </a:lnTo>
                  <a:lnTo>
                    <a:pt x="482" y="133"/>
                  </a:lnTo>
                  <a:lnTo>
                    <a:pt x="502" y="141"/>
                  </a:lnTo>
                  <a:lnTo>
                    <a:pt x="520" y="148"/>
                  </a:lnTo>
                  <a:lnTo>
                    <a:pt x="537" y="157"/>
                  </a:lnTo>
                  <a:lnTo>
                    <a:pt x="537" y="157"/>
                  </a:lnTo>
                  <a:lnTo>
                    <a:pt x="517" y="122"/>
                  </a:lnTo>
                  <a:lnTo>
                    <a:pt x="500" y="86"/>
                  </a:lnTo>
                  <a:lnTo>
                    <a:pt x="486" y="48"/>
                  </a:lnTo>
                  <a:lnTo>
                    <a:pt x="473" y="9"/>
                  </a:lnTo>
                  <a:lnTo>
                    <a:pt x="473" y="9"/>
                  </a:lnTo>
                  <a:lnTo>
                    <a:pt x="451" y="6"/>
                  </a:lnTo>
                  <a:lnTo>
                    <a:pt x="429" y="2"/>
                  </a:lnTo>
                  <a:lnTo>
                    <a:pt x="407" y="0"/>
                  </a:lnTo>
                  <a:lnTo>
                    <a:pt x="383" y="0"/>
                  </a:lnTo>
                  <a:lnTo>
                    <a:pt x="383" y="0"/>
                  </a:lnTo>
                  <a:lnTo>
                    <a:pt x="360" y="0"/>
                  </a:lnTo>
                  <a:lnTo>
                    <a:pt x="338" y="2"/>
                  </a:lnTo>
                  <a:lnTo>
                    <a:pt x="314" y="6"/>
                  </a:lnTo>
                  <a:lnTo>
                    <a:pt x="292" y="9"/>
                  </a:lnTo>
                  <a:lnTo>
                    <a:pt x="270" y="15"/>
                  </a:lnTo>
                  <a:lnTo>
                    <a:pt x="248" y="20"/>
                  </a:lnTo>
                  <a:lnTo>
                    <a:pt x="208" y="35"/>
                  </a:lnTo>
                  <a:lnTo>
                    <a:pt x="168" y="55"/>
                  </a:lnTo>
                  <a:lnTo>
                    <a:pt x="132" y="77"/>
                  </a:lnTo>
                  <a:lnTo>
                    <a:pt x="97" y="102"/>
                  </a:lnTo>
                  <a:lnTo>
                    <a:pt x="64" y="132"/>
                  </a:lnTo>
                  <a:lnTo>
                    <a:pt x="28" y="95"/>
                  </a:lnTo>
                  <a:lnTo>
                    <a:pt x="28" y="95"/>
                  </a:lnTo>
                  <a:lnTo>
                    <a:pt x="22" y="91"/>
                  </a:lnTo>
                  <a:lnTo>
                    <a:pt x="15" y="91"/>
                  </a:lnTo>
                  <a:lnTo>
                    <a:pt x="15" y="91"/>
                  </a:lnTo>
                  <a:lnTo>
                    <a:pt x="9" y="93"/>
                  </a:lnTo>
                  <a:lnTo>
                    <a:pt x="6" y="97"/>
                  </a:lnTo>
                  <a:lnTo>
                    <a:pt x="2" y="100"/>
                  </a:lnTo>
                  <a:lnTo>
                    <a:pt x="0" y="108"/>
                  </a:lnTo>
                  <a:lnTo>
                    <a:pt x="0" y="108"/>
                  </a:lnTo>
                  <a:lnTo>
                    <a:pt x="0" y="265"/>
                  </a:lnTo>
                  <a:lnTo>
                    <a:pt x="0" y="265"/>
                  </a:lnTo>
                  <a:lnTo>
                    <a:pt x="2" y="270"/>
                  </a:lnTo>
                  <a:lnTo>
                    <a:pt x="6" y="276"/>
                  </a:lnTo>
                  <a:lnTo>
                    <a:pt x="9" y="278"/>
                  </a:lnTo>
                  <a:lnTo>
                    <a:pt x="17" y="279"/>
                  </a:lnTo>
                  <a:lnTo>
                    <a:pt x="17" y="279"/>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5" tIns="45718" rIns="91435" bIns="45718"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6" name="Freeform 88"/>
            <p:cNvSpPr>
              <a:spLocks/>
            </p:cNvSpPr>
            <p:nvPr/>
          </p:nvSpPr>
          <p:spPr bwMode="auto">
            <a:xfrm>
              <a:off x="5606093" y="3205221"/>
              <a:ext cx="349874" cy="181778"/>
            </a:xfrm>
            <a:custGeom>
              <a:avLst/>
              <a:gdLst>
                <a:gd name="T0" fmla="*/ 365 w 537"/>
                <a:gd name="T1" fmla="*/ 0 h 279"/>
                <a:gd name="T2" fmla="*/ 360 w 537"/>
                <a:gd name="T3" fmla="*/ 1 h 279"/>
                <a:gd name="T4" fmla="*/ 351 w 537"/>
                <a:gd name="T5" fmla="*/ 9 h 279"/>
                <a:gd name="T6" fmla="*/ 349 w 537"/>
                <a:gd name="T7" fmla="*/ 14 h 279"/>
                <a:gd name="T8" fmla="*/ 353 w 537"/>
                <a:gd name="T9" fmla="*/ 25 h 279"/>
                <a:gd name="T10" fmla="*/ 391 w 537"/>
                <a:gd name="T11" fmla="*/ 62 h 279"/>
                <a:gd name="T12" fmla="*/ 342 w 537"/>
                <a:gd name="T13" fmla="*/ 104 h 279"/>
                <a:gd name="T14" fmla="*/ 285 w 537"/>
                <a:gd name="T15" fmla="*/ 135 h 279"/>
                <a:gd name="T16" fmla="*/ 221 w 537"/>
                <a:gd name="T17" fmla="*/ 153 h 279"/>
                <a:gd name="T18" fmla="*/ 155 w 537"/>
                <a:gd name="T19" fmla="*/ 160 h 279"/>
                <a:gd name="T20" fmla="*/ 134 w 537"/>
                <a:gd name="T21" fmla="*/ 160 h 279"/>
                <a:gd name="T22" fmla="*/ 93 w 537"/>
                <a:gd name="T23" fmla="*/ 155 h 279"/>
                <a:gd name="T24" fmla="*/ 55 w 537"/>
                <a:gd name="T25" fmla="*/ 146 h 279"/>
                <a:gd name="T26" fmla="*/ 19 w 537"/>
                <a:gd name="T27" fmla="*/ 131 h 279"/>
                <a:gd name="T28" fmla="*/ 0 w 537"/>
                <a:gd name="T29" fmla="*/ 122 h 279"/>
                <a:gd name="T30" fmla="*/ 39 w 537"/>
                <a:gd name="T31" fmla="*/ 193 h 279"/>
                <a:gd name="T32" fmla="*/ 64 w 537"/>
                <a:gd name="T33" fmla="*/ 270 h 279"/>
                <a:gd name="T34" fmla="*/ 86 w 537"/>
                <a:gd name="T35" fmla="*/ 273 h 279"/>
                <a:gd name="T36" fmla="*/ 132 w 537"/>
                <a:gd name="T37" fmla="*/ 279 h 279"/>
                <a:gd name="T38" fmla="*/ 155 w 537"/>
                <a:gd name="T39" fmla="*/ 279 h 279"/>
                <a:gd name="T40" fmla="*/ 201 w 537"/>
                <a:gd name="T41" fmla="*/ 277 h 279"/>
                <a:gd name="T42" fmla="*/ 247 w 537"/>
                <a:gd name="T43" fmla="*/ 270 h 279"/>
                <a:gd name="T44" fmla="*/ 289 w 537"/>
                <a:gd name="T45" fmla="*/ 259 h 279"/>
                <a:gd name="T46" fmla="*/ 371 w 537"/>
                <a:gd name="T47" fmla="*/ 224 h 279"/>
                <a:gd name="T48" fmla="*/ 442 w 537"/>
                <a:gd name="T49" fmla="*/ 175 h 279"/>
                <a:gd name="T50" fmla="*/ 511 w 537"/>
                <a:gd name="T51" fmla="*/ 184 h 279"/>
                <a:gd name="T52" fmla="*/ 517 w 537"/>
                <a:gd name="T53" fmla="*/ 186 h 279"/>
                <a:gd name="T54" fmla="*/ 522 w 537"/>
                <a:gd name="T55" fmla="*/ 188 h 279"/>
                <a:gd name="T56" fmla="*/ 533 w 537"/>
                <a:gd name="T57" fmla="*/ 182 h 279"/>
                <a:gd name="T58" fmla="*/ 537 w 537"/>
                <a:gd name="T59" fmla="*/ 171 h 279"/>
                <a:gd name="T60" fmla="*/ 537 w 537"/>
                <a:gd name="T61" fmla="*/ 14 h 279"/>
                <a:gd name="T62" fmla="*/ 535 w 537"/>
                <a:gd name="T63" fmla="*/ 9 h 279"/>
                <a:gd name="T64" fmla="*/ 528 w 537"/>
                <a:gd name="T65" fmla="*/ 1 h 279"/>
                <a:gd name="T66" fmla="*/ 522 w 537"/>
                <a:gd name="T67" fmla="*/ 0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37" h="279">
                  <a:moveTo>
                    <a:pt x="522" y="0"/>
                  </a:moveTo>
                  <a:lnTo>
                    <a:pt x="365" y="0"/>
                  </a:lnTo>
                  <a:lnTo>
                    <a:pt x="365" y="0"/>
                  </a:lnTo>
                  <a:lnTo>
                    <a:pt x="360" y="1"/>
                  </a:lnTo>
                  <a:lnTo>
                    <a:pt x="354" y="3"/>
                  </a:lnTo>
                  <a:lnTo>
                    <a:pt x="351" y="9"/>
                  </a:lnTo>
                  <a:lnTo>
                    <a:pt x="349" y="14"/>
                  </a:lnTo>
                  <a:lnTo>
                    <a:pt x="349" y="14"/>
                  </a:lnTo>
                  <a:lnTo>
                    <a:pt x="351" y="20"/>
                  </a:lnTo>
                  <a:lnTo>
                    <a:pt x="353" y="25"/>
                  </a:lnTo>
                  <a:lnTo>
                    <a:pt x="391" y="62"/>
                  </a:lnTo>
                  <a:lnTo>
                    <a:pt x="391" y="62"/>
                  </a:lnTo>
                  <a:lnTo>
                    <a:pt x="367" y="84"/>
                  </a:lnTo>
                  <a:lnTo>
                    <a:pt x="342" y="104"/>
                  </a:lnTo>
                  <a:lnTo>
                    <a:pt x="314" y="120"/>
                  </a:lnTo>
                  <a:lnTo>
                    <a:pt x="285" y="135"/>
                  </a:lnTo>
                  <a:lnTo>
                    <a:pt x="254" y="146"/>
                  </a:lnTo>
                  <a:lnTo>
                    <a:pt x="221" y="153"/>
                  </a:lnTo>
                  <a:lnTo>
                    <a:pt x="188" y="158"/>
                  </a:lnTo>
                  <a:lnTo>
                    <a:pt x="155" y="160"/>
                  </a:lnTo>
                  <a:lnTo>
                    <a:pt x="155" y="160"/>
                  </a:lnTo>
                  <a:lnTo>
                    <a:pt x="134" y="160"/>
                  </a:lnTo>
                  <a:lnTo>
                    <a:pt x="113" y="158"/>
                  </a:lnTo>
                  <a:lnTo>
                    <a:pt x="93" y="155"/>
                  </a:lnTo>
                  <a:lnTo>
                    <a:pt x="75" y="151"/>
                  </a:lnTo>
                  <a:lnTo>
                    <a:pt x="55" y="146"/>
                  </a:lnTo>
                  <a:lnTo>
                    <a:pt x="37" y="138"/>
                  </a:lnTo>
                  <a:lnTo>
                    <a:pt x="19" y="131"/>
                  </a:lnTo>
                  <a:lnTo>
                    <a:pt x="0" y="122"/>
                  </a:lnTo>
                  <a:lnTo>
                    <a:pt x="0" y="122"/>
                  </a:lnTo>
                  <a:lnTo>
                    <a:pt x="20" y="157"/>
                  </a:lnTo>
                  <a:lnTo>
                    <a:pt x="39" y="193"/>
                  </a:lnTo>
                  <a:lnTo>
                    <a:pt x="53" y="230"/>
                  </a:lnTo>
                  <a:lnTo>
                    <a:pt x="64" y="270"/>
                  </a:lnTo>
                  <a:lnTo>
                    <a:pt x="64" y="270"/>
                  </a:lnTo>
                  <a:lnTo>
                    <a:pt x="86" y="273"/>
                  </a:lnTo>
                  <a:lnTo>
                    <a:pt x="110" y="277"/>
                  </a:lnTo>
                  <a:lnTo>
                    <a:pt x="132" y="279"/>
                  </a:lnTo>
                  <a:lnTo>
                    <a:pt x="155" y="279"/>
                  </a:lnTo>
                  <a:lnTo>
                    <a:pt x="155" y="279"/>
                  </a:lnTo>
                  <a:lnTo>
                    <a:pt x="177" y="279"/>
                  </a:lnTo>
                  <a:lnTo>
                    <a:pt x="201" y="277"/>
                  </a:lnTo>
                  <a:lnTo>
                    <a:pt x="223" y="273"/>
                  </a:lnTo>
                  <a:lnTo>
                    <a:pt x="247" y="270"/>
                  </a:lnTo>
                  <a:lnTo>
                    <a:pt x="267" y="264"/>
                  </a:lnTo>
                  <a:lnTo>
                    <a:pt x="289" y="259"/>
                  </a:lnTo>
                  <a:lnTo>
                    <a:pt x="331" y="242"/>
                  </a:lnTo>
                  <a:lnTo>
                    <a:pt x="371" y="224"/>
                  </a:lnTo>
                  <a:lnTo>
                    <a:pt x="407" y="202"/>
                  </a:lnTo>
                  <a:lnTo>
                    <a:pt x="442" y="175"/>
                  </a:lnTo>
                  <a:lnTo>
                    <a:pt x="475" y="146"/>
                  </a:lnTo>
                  <a:lnTo>
                    <a:pt x="511" y="184"/>
                  </a:lnTo>
                  <a:lnTo>
                    <a:pt x="511" y="184"/>
                  </a:lnTo>
                  <a:lnTo>
                    <a:pt x="517" y="186"/>
                  </a:lnTo>
                  <a:lnTo>
                    <a:pt x="522" y="188"/>
                  </a:lnTo>
                  <a:lnTo>
                    <a:pt x="522" y="188"/>
                  </a:lnTo>
                  <a:lnTo>
                    <a:pt x="528" y="186"/>
                  </a:lnTo>
                  <a:lnTo>
                    <a:pt x="533" y="182"/>
                  </a:lnTo>
                  <a:lnTo>
                    <a:pt x="535" y="179"/>
                  </a:lnTo>
                  <a:lnTo>
                    <a:pt x="537" y="171"/>
                  </a:lnTo>
                  <a:lnTo>
                    <a:pt x="537" y="171"/>
                  </a:lnTo>
                  <a:lnTo>
                    <a:pt x="537" y="14"/>
                  </a:lnTo>
                  <a:lnTo>
                    <a:pt x="537" y="14"/>
                  </a:lnTo>
                  <a:lnTo>
                    <a:pt x="535" y="9"/>
                  </a:lnTo>
                  <a:lnTo>
                    <a:pt x="533" y="3"/>
                  </a:lnTo>
                  <a:lnTo>
                    <a:pt x="528" y="1"/>
                  </a:lnTo>
                  <a:lnTo>
                    <a:pt x="522" y="0"/>
                  </a:lnTo>
                  <a:lnTo>
                    <a:pt x="522"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5" tIns="45718" rIns="91435" bIns="45718"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7" name="Freeform 90"/>
            <p:cNvSpPr>
              <a:spLocks/>
            </p:cNvSpPr>
            <p:nvPr/>
          </p:nvSpPr>
          <p:spPr bwMode="auto">
            <a:xfrm>
              <a:off x="5774189" y="3353770"/>
              <a:ext cx="181778" cy="349221"/>
            </a:xfrm>
            <a:custGeom>
              <a:avLst/>
              <a:gdLst>
                <a:gd name="T0" fmla="*/ 279 w 279"/>
                <a:gd name="T1" fmla="*/ 365 h 536"/>
                <a:gd name="T2" fmla="*/ 279 w 279"/>
                <a:gd name="T3" fmla="*/ 357 h 536"/>
                <a:gd name="T4" fmla="*/ 270 w 279"/>
                <a:gd name="T5" fmla="*/ 350 h 536"/>
                <a:gd name="T6" fmla="*/ 264 w 279"/>
                <a:gd name="T7" fmla="*/ 348 h 536"/>
                <a:gd name="T8" fmla="*/ 253 w 279"/>
                <a:gd name="T9" fmla="*/ 352 h 536"/>
                <a:gd name="T10" fmla="*/ 217 w 279"/>
                <a:gd name="T11" fmla="*/ 389 h 536"/>
                <a:gd name="T12" fmla="*/ 175 w 279"/>
                <a:gd name="T13" fmla="*/ 339 h 536"/>
                <a:gd name="T14" fmla="*/ 146 w 279"/>
                <a:gd name="T15" fmla="*/ 283 h 536"/>
                <a:gd name="T16" fmla="*/ 126 w 279"/>
                <a:gd name="T17" fmla="*/ 221 h 536"/>
                <a:gd name="T18" fmla="*/ 118 w 279"/>
                <a:gd name="T19" fmla="*/ 155 h 536"/>
                <a:gd name="T20" fmla="*/ 118 w 279"/>
                <a:gd name="T21" fmla="*/ 133 h 536"/>
                <a:gd name="T22" fmla="*/ 124 w 279"/>
                <a:gd name="T23" fmla="*/ 93 h 536"/>
                <a:gd name="T24" fmla="*/ 135 w 279"/>
                <a:gd name="T25" fmla="*/ 55 h 536"/>
                <a:gd name="T26" fmla="*/ 147 w 279"/>
                <a:gd name="T27" fmla="*/ 16 h 536"/>
                <a:gd name="T28" fmla="*/ 157 w 279"/>
                <a:gd name="T29" fmla="*/ 0 h 536"/>
                <a:gd name="T30" fmla="*/ 85 w 279"/>
                <a:gd name="T31" fmla="*/ 36 h 536"/>
                <a:gd name="T32" fmla="*/ 9 w 279"/>
                <a:gd name="T33" fmla="*/ 64 h 536"/>
                <a:gd name="T34" fmla="*/ 5 w 279"/>
                <a:gd name="T35" fmla="*/ 86 h 536"/>
                <a:gd name="T36" fmla="*/ 1 w 279"/>
                <a:gd name="T37" fmla="*/ 131 h 536"/>
                <a:gd name="T38" fmla="*/ 0 w 279"/>
                <a:gd name="T39" fmla="*/ 155 h 536"/>
                <a:gd name="T40" fmla="*/ 1 w 279"/>
                <a:gd name="T41" fmla="*/ 201 h 536"/>
                <a:gd name="T42" fmla="*/ 9 w 279"/>
                <a:gd name="T43" fmla="*/ 244 h 536"/>
                <a:gd name="T44" fmla="*/ 20 w 279"/>
                <a:gd name="T45" fmla="*/ 288 h 536"/>
                <a:gd name="T46" fmla="*/ 54 w 279"/>
                <a:gd name="T47" fmla="*/ 368 h 536"/>
                <a:gd name="T48" fmla="*/ 104 w 279"/>
                <a:gd name="T49" fmla="*/ 441 h 536"/>
                <a:gd name="T50" fmla="*/ 95 w 279"/>
                <a:gd name="T51" fmla="*/ 511 h 536"/>
                <a:gd name="T52" fmla="*/ 93 w 279"/>
                <a:gd name="T53" fmla="*/ 516 h 536"/>
                <a:gd name="T54" fmla="*/ 91 w 279"/>
                <a:gd name="T55" fmla="*/ 522 h 536"/>
                <a:gd name="T56" fmla="*/ 96 w 279"/>
                <a:gd name="T57" fmla="*/ 533 h 536"/>
                <a:gd name="T58" fmla="*/ 107 w 279"/>
                <a:gd name="T59" fmla="*/ 536 h 536"/>
                <a:gd name="T60" fmla="*/ 264 w 279"/>
                <a:gd name="T61" fmla="*/ 536 h 536"/>
                <a:gd name="T62" fmla="*/ 270 w 279"/>
                <a:gd name="T63" fmla="*/ 535 h 536"/>
                <a:gd name="T64" fmla="*/ 277 w 279"/>
                <a:gd name="T65" fmla="*/ 527 h 536"/>
                <a:gd name="T66" fmla="*/ 279 w 279"/>
                <a:gd name="T67" fmla="*/ 522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79" h="536">
                  <a:moveTo>
                    <a:pt x="279" y="522"/>
                  </a:moveTo>
                  <a:lnTo>
                    <a:pt x="279" y="365"/>
                  </a:lnTo>
                  <a:lnTo>
                    <a:pt x="279" y="365"/>
                  </a:lnTo>
                  <a:lnTo>
                    <a:pt x="279" y="357"/>
                  </a:lnTo>
                  <a:lnTo>
                    <a:pt x="275" y="354"/>
                  </a:lnTo>
                  <a:lnTo>
                    <a:pt x="270" y="350"/>
                  </a:lnTo>
                  <a:lnTo>
                    <a:pt x="264" y="348"/>
                  </a:lnTo>
                  <a:lnTo>
                    <a:pt x="264" y="348"/>
                  </a:lnTo>
                  <a:lnTo>
                    <a:pt x="259" y="348"/>
                  </a:lnTo>
                  <a:lnTo>
                    <a:pt x="253" y="352"/>
                  </a:lnTo>
                  <a:lnTo>
                    <a:pt x="217" y="389"/>
                  </a:lnTo>
                  <a:lnTo>
                    <a:pt x="217" y="389"/>
                  </a:lnTo>
                  <a:lnTo>
                    <a:pt x="195" y="365"/>
                  </a:lnTo>
                  <a:lnTo>
                    <a:pt x="175" y="339"/>
                  </a:lnTo>
                  <a:lnTo>
                    <a:pt x="158" y="312"/>
                  </a:lnTo>
                  <a:lnTo>
                    <a:pt x="146" y="283"/>
                  </a:lnTo>
                  <a:lnTo>
                    <a:pt x="133" y="253"/>
                  </a:lnTo>
                  <a:lnTo>
                    <a:pt x="126" y="221"/>
                  </a:lnTo>
                  <a:lnTo>
                    <a:pt x="120" y="188"/>
                  </a:lnTo>
                  <a:lnTo>
                    <a:pt x="118" y="155"/>
                  </a:lnTo>
                  <a:lnTo>
                    <a:pt x="118" y="155"/>
                  </a:lnTo>
                  <a:lnTo>
                    <a:pt x="118" y="133"/>
                  </a:lnTo>
                  <a:lnTo>
                    <a:pt x="122" y="113"/>
                  </a:lnTo>
                  <a:lnTo>
                    <a:pt x="124" y="93"/>
                  </a:lnTo>
                  <a:lnTo>
                    <a:pt x="129" y="73"/>
                  </a:lnTo>
                  <a:lnTo>
                    <a:pt x="135" y="55"/>
                  </a:lnTo>
                  <a:lnTo>
                    <a:pt x="140" y="34"/>
                  </a:lnTo>
                  <a:lnTo>
                    <a:pt x="147" y="16"/>
                  </a:lnTo>
                  <a:lnTo>
                    <a:pt x="157" y="0"/>
                  </a:lnTo>
                  <a:lnTo>
                    <a:pt x="157" y="0"/>
                  </a:lnTo>
                  <a:lnTo>
                    <a:pt x="122" y="20"/>
                  </a:lnTo>
                  <a:lnTo>
                    <a:pt x="85" y="36"/>
                  </a:lnTo>
                  <a:lnTo>
                    <a:pt x="49" y="51"/>
                  </a:lnTo>
                  <a:lnTo>
                    <a:pt x="9" y="64"/>
                  </a:lnTo>
                  <a:lnTo>
                    <a:pt x="9" y="64"/>
                  </a:lnTo>
                  <a:lnTo>
                    <a:pt x="5" y="86"/>
                  </a:lnTo>
                  <a:lnTo>
                    <a:pt x="1" y="107"/>
                  </a:lnTo>
                  <a:lnTo>
                    <a:pt x="1" y="131"/>
                  </a:lnTo>
                  <a:lnTo>
                    <a:pt x="0" y="155"/>
                  </a:lnTo>
                  <a:lnTo>
                    <a:pt x="0" y="155"/>
                  </a:lnTo>
                  <a:lnTo>
                    <a:pt x="1" y="177"/>
                  </a:lnTo>
                  <a:lnTo>
                    <a:pt x="1" y="201"/>
                  </a:lnTo>
                  <a:lnTo>
                    <a:pt x="5" y="222"/>
                  </a:lnTo>
                  <a:lnTo>
                    <a:pt x="9" y="244"/>
                  </a:lnTo>
                  <a:lnTo>
                    <a:pt x="14" y="266"/>
                  </a:lnTo>
                  <a:lnTo>
                    <a:pt x="20" y="288"/>
                  </a:lnTo>
                  <a:lnTo>
                    <a:pt x="36" y="330"/>
                  </a:lnTo>
                  <a:lnTo>
                    <a:pt x="54" y="368"/>
                  </a:lnTo>
                  <a:lnTo>
                    <a:pt x="76" y="407"/>
                  </a:lnTo>
                  <a:lnTo>
                    <a:pt x="104" y="441"/>
                  </a:lnTo>
                  <a:lnTo>
                    <a:pt x="133" y="474"/>
                  </a:lnTo>
                  <a:lnTo>
                    <a:pt x="95" y="511"/>
                  </a:lnTo>
                  <a:lnTo>
                    <a:pt x="95" y="511"/>
                  </a:lnTo>
                  <a:lnTo>
                    <a:pt x="93" y="516"/>
                  </a:lnTo>
                  <a:lnTo>
                    <a:pt x="91" y="522"/>
                  </a:lnTo>
                  <a:lnTo>
                    <a:pt x="91" y="522"/>
                  </a:lnTo>
                  <a:lnTo>
                    <a:pt x="93" y="527"/>
                  </a:lnTo>
                  <a:lnTo>
                    <a:pt x="96" y="533"/>
                  </a:lnTo>
                  <a:lnTo>
                    <a:pt x="102" y="535"/>
                  </a:lnTo>
                  <a:lnTo>
                    <a:pt x="107" y="536"/>
                  </a:lnTo>
                  <a:lnTo>
                    <a:pt x="107" y="536"/>
                  </a:lnTo>
                  <a:lnTo>
                    <a:pt x="264" y="536"/>
                  </a:lnTo>
                  <a:lnTo>
                    <a:pt x="264" y="536"/>
                  </a:lnTo>
                  <a:lnTo>
                    <a:pt x="270" y="535"/>
                  </a:lnTo>
                  <a:lnTo>
                    <a:pt x="275" y="533"/>
                  </a:lnTo>
                  <a:lnTo>
                    <a:pt x="277" y="527"/>
                  </a:lnTo>
                  <a:lnTo>
                    <a:pt x="279" y="522"/>
                  </a:lnTo>
                  <a:lnTo>
                    <a:pt x="279" y="522"/>
                  </a:lnTo>
                  <a:close/>
                </a:path>
              </a:pathLst>
            </a:custGeom>
            <a:solidFill>
              <a:srgbClr val="013A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5" tIns="45718" rIns="91435" bIns="45718"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8" name="Freeform 91"/>
            <p:cNvSpPr>
              <a:spLocks/>
            </p:cNvSpPr>
            <p:nvPr/>
          </p:nvSpPr>
          <p:spPr bwMode="auto">
            <a:xfrm>
              <a:off x="5457543" y="3205221"/>
              <a:ext cx="181778" cy="349221"/>
            </a:xfrm>
            <a:custGeom>
              <a:avLst/>
              <a:gdLst>
                <a:gd name="T0" fmla="*/ 148 w 279"/>
                <a:gd name="T1" fmla="*/ 62 h 536"/>
                <a:gd name="T2" fmla="*/ 203 w 279"/>
                <a:gd name="T3" fmla="*/ 129 h 536"/>
                <a:gd name="T4" fmla="*/ 245 w 279"/>
                <a:gd name="T5" fmla="*/ 206 h 536"/>
                <a:gd name="T6" fmla="*/ 267 w 279"/>
                <a:gd name="T7" fmla="*/ 270 h 536"/>
                <a:gd name="T8" fmla="*/ 276 w 279"/>
                <a:gd name="T9" fmla="*/ 314 h 536"/>
                <a:gd name="T10" fmla="*/ 279 w 279"/>
                <a:gd name="T11" fmla="*/ 359 h 536"/>
                <a:gd name="T12" fmla="*/ 279 w 279"/>
                <a:gd name="T13" fmla="*/ 383 h 536"/>
                <a:gd name="T14" fmla="*/ 278 w 279"/>
                <a:gd name="T15" fmla="*/ 429 h 536"/>
                <a:gd name="T16" fmla="*/ 270 w 279"/>
                <a:gd name="T17" fmla="*/ 472 h 536"/>
                <a:gd name="T18" fmla="*/ 232 w 279"/>
                <a:gd name="T19" fmla="*/ 485 h 536"/>
                <a:gd name="T20" fmla="*/ 157 w 279"/>
                <a:gd name="T21" fmla="*/ 516 h 536"/>
                <a:gd name="T22" fmla="*/ 124 w 279"/>
                <a:gd name="T23" fmla="*/ 536 h 536"/>
                <a:gd name="T24" fmla="*/ 141 w 279"/>
                <a:gd name="T25" fmla="*/ 502 h 536"/>
                <a:gd name="T26" fmla="*/ 152 w 279"/>
                <a:gd name="T27" fmla="*/ 463 h 536"/>
                <a:gd name="T28" fmla="*/ 159 w 279"/>
                <a:gd name="T29" fmla="*/ 423 h 536"/>
                <a:gd name="T30" fmla="*/ 161 w 279"/>
                <a:gd name="T31" fmla="*/ 383 h 536"/>
                <a:gd name="T32" fmla="*/ 161 w 279"/>
                <a:gd name="T33" fmla="*/ 348 h 536"/>
                <a:gd name="T34" fmla="*/ 146 w 279"/>
                <a:gd name="T35" fmla="*/ 283 h 536"/>
                <a:gd name="T36" fmla="*/ 121 w 279"/>
                <a:gd name="T37" fmla="*/ 224 h 536"/>
                <a:gd name="T38" fmla="*/ 86 w 279"/>
                <a:gd name="T39" fmla="*/ 169 h 536"/>
                <a:gd name="T40" fmla="*/ 28 w 279"/>
                <a:gd name="T41" fmla="*/ 184 h 536"/>
                <a:gd name="T42" fmla="*/ 22 w 279"/>
                <a:gd name="T43" fmla="*/ 186 h 536"/>
                <a:gd name="T44" fmla="*/ 15 w 279"/>
                <a:gd name="T45" fmla="*/ 188 h 536"/>
                <a:gd name="T46" fmla="*/ 6 w 279"/>
                <a:gd name="T47" fmla="*/ 182 h 536"/>
                <a:gd name="T48" fmla="*/ 0 w 279"/>
                <a:gd name="T49" fmla="*/ 171 h 536"/>
                <a:gd name="T50" fmla="*/ 0 w 279"/>
                <a:gd name="T51" fmla="*/ 14 h 536"/>
                <a:gd name="T52" fmla="*/ 6 w 279"/>
                <a:gd name="T53" fmla="*/ 3 h 536"/>
                <a:gd name="T54" fmla="*/ 17 w 279"/>
                <a:gd name="T55" fmla="*/ 0 h 536"/>
                <a:gd name="T56" fmla="*/ 174 w 279"/>
                <a:gd name="T57" fmla="*/ 0 h 536"/>
                <a:gd name="T58" fmla="*/ 179 w 279"/>
                <a:gd name="T59" fmla="*/ 1 h 536"/>
                <a:gd name="T60" fmla="*/ 188 w 279"/>
                <a:gd name="T61" fmla="*/ 9 h 536"/>
                <a:gd name="T62" fmla="*/ 188 w 279"/>
                <a:gd name="T63" fmla="*/ 14 h 536"/>
                <a:gd name="T64" fmla="*/ 184 w 279"/>
                <a:gd name="T65" fmla="*/ 25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79" h="536">
                  <a:moveTo>
                    <a:pt x="148" y="62"/>
                  </a:moveTo>
                  <a:lnTo>
                    <a:pt x="148" y="62"/>
                  </a:lnTo>
                  <a:lnTo>
                    <a:pt x="177" y="95"/>
                  </a:lnTo>
                  <a:lnTo>
                    <a:pt x="203" y="129"/>
                  </a:lnTo>
                  <a:lnTo>
                    <a:pt x="226" y="168"/>
                  </a:lnTo>
                  <a:lnTo>
                    <a:pt x="245" y="206"/>
                  </a:lnTo>
                  <a:lnTo>
                    <a:pt x="259" y="248"/>
                  </a:lnTo>
                  <a:lnTo>
                    <a:pt x="267" y="270"/>
                  </a:lnTo>
                  <a:lnTo>
                    <a:pt x="270" y="292"/>
                  </a:lnTo>
                  <a:lnTo>
                    <a:pt x="276" y="314"/>
                  </a:lnTo>
                  <a:lnTo>
                    <a:pt x="278" y="335"/>
                  </a:lnTo>
                  <a:lnTo>
                    <a:pt x="279" y="359"/>
                  </a:lnTo>
                  <a:lnTo>
                    <a:pt x="279" y="383"/>
                  </a:lnTo>
                  <a:lnTo>
                    <a:pt x="279" y="383"/>
                  </a:lnTo>
                  <a:lnTo>
                    <a:pt x="279" y="405"/>
                  </a:lnTo>
                  <a:lnTo>
                    <a:pt x="278" y="429"/>
                  </a:lnTo>
                  <a:lnTo>
                    <a:pt x="276" y="450"/>
                  </a:lnTo>
                  <a:lnTo>
                    <a:pt x="270" y="472"/>
                  </a:lnTo>
                  <a:lnTo>
                    <a:pt x="270" y="472"/>
                  </a:lnTo>
                  <a:lnTo>
                    <a:pt x="232" y="485"/>
                  </a:lnTo>
                  <a:lnTo>
                    <a:pt x="194" y="498"/>
                  </a:lnTo>
                  <a:lnTo>
                    <a:pt x="157" y="516"/>
                  </a:lnTo>
                  <a:lnTo>
                    <a:pt x="124" y="536"/>
                  </a:lnTo>
                  <a:lnTo>
                    <a:pt x="124" y="536"/>
                  </a:lnTo>
                  <a:lnTo>
                    <a:pt x="132" y="518"/>
                  </a:lnTo>
                  <a:lnTo>
                    <a:pt x="141" y="502"/>
                  </a:lnTo>
                  <a:lnTo>
                    <a:pt x="146" y="481"/>
                  </a:lnTo>
                  <a:lnTo>
                    <a:pt x="152" y="463"/>
                  </a:lnTo>
                  <a:lnTo>
                    <a:pt x="155" y="443"/>
                  </a:lnTo>
                  <a:lnTo>
                    <a:pt x="159" y="423"/>
                  </a:lnTo>
                  <a:lnTo>
                    <a:pt x="161" y="403"/>
                  </a:lnTo>
                  <a:lnTo>
                    <a:pt x="161" y="383"/>
                  </a:lnTo>
                  <a:lnTo>
                    <a:pt x="161" y="383"/>
                  </a:lnTo>
                  <a:lnTo>
                    <a:pt x="161" y="348"/>
                  </a:lnTo>
                  <a:lnTo>
                    <a:pt x="155" y="315"/>
                  </a:lnTo>
                  <a:lnTo>
                    <a:pt x="146" y="283"/>
                  </a:lnTo>
                  <a:lnTo>
                    <a:pt x="135" y="253"/>
                  </a:lnTo>
                  <a:lnTo>
                    <a:pt x="121" y="224"/>
                  </a:lnTo>
                  <a:lnTo>
                    <a:pt x="104" y="197"/>
                  </a:lnTo>
                  <a:lnTo>
                    <a:pt x="86" y="169"/>
                  </a:lnTo>
                  <a:lnTo>
                    <a:pt x="64" y="146"/>
                  </a:lnTo>
                  <a:lnTo>
                    <a:pt x="28" y="184"/>
                  </a:lnTo>
                  <a:lnTo>
                    <a:pt x="28" y="184"/>
                  </a:lnTo>
                  <a:lnTo>
                    <a:pt x="22" y="186"/>
                  </a:lnTo>
                  <a:lnTo>
                    <a:pt x="15" y="188"/>
                  </a:lnTo>
                  <a:lnTo>
                    <a:pt x="15" y="188"/>
                  </a:lnTo>
                  <a:lnTo>
                    <a:pt x="9" y="186"/>
                  </a:lnTo>
                  <a:lnTo>
                    <a:pt x="6" y="182"/>
                  </a:lnTo>
                  <a:lnTo>
                    <a:pt x="2" y="179"/>
                  </a:lnTo>
                  <a:lnTo>
                    <a:pt x="0" y="171"/>
                  </a:lnTo>
                  <a:lnTo>
                    <a:pt x="0" y="14"/>
                  </a:lnTo>
                  <a:lnTo>
                    <a:pt x="0" y="14"/>
                  </a:lnTo>
                  <a:lnTo>
                    <a:pt x="2" y="9"/>
                  </a:lnTo>
                  <a:lnTo>
                    <a:pt x="6" y="3"/>
                  </a:lnTo>
                  <a:lnTo>
                    <a:pt x="9" y="1"/>
                  </a:lnTo>
                  <a:lnTo>
                    <a:pt x="17" y="0"/>
                  </a:lnTo>
                  <a:lnTo>
                    <a:pt x="17" y="0"/>
                  </a:lnTo>
                  <a:lnTo>
                    <a:pt x="174" y="0"/>
                  </a:lnTo>
                  <a:lnTo>
                    <a:pt x="174" y="0"/>
                  </a:lnTo>
                  <a:lnTo>
                    <a:pt x="179" y="1"/>
                  </a:lnTo>
                  <a:lnTo>
                    <a:pt x="184" y="3"/>
                  </a:lnTo>
                  <a:lnTo>
                    <a:pt x="188" y="9"/>
                  </a:lnTo>
                  <a:lnTo>
                    <a:pt x="188" y="14"/>
                  </a:lnTo>
                  <a:lnTo>
                    <a:pt x="188" y="14"/>
                  </a:lnTo>
                  <a:lnTo>
                    <a:pt x="188" y="20"/>
                  </a:lnTo>
                  <a:lnTo>
                    <a:pt x="184" y="25"/>
                  </a:lnTo>
                  <a:lnTo>
                    <a:pt x="148" y="62"/>
                  </a:lnTo>
                  <a:close/>
                </a:path>
              </a:pathLst>
            </a:custGeom>
            <a:solidFill>
              <a:srgbClr val="013A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5" tIns="45718" rIns="91435" bIns="45718"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grpSp>
      <p:sp>
        <p:nvSpPr>
          <p:cNvPr id="1024020" name="AutoShape 20"/>
          <p:cNvSpPr>
            <a:spLocks noChangeArrowheads="1"/>
          </p:cNvSpPr>
          <p:nvPr/>
        </p:nvSpPr>
        <p:spPr bwMode="auto">
          <a:xfrm flipH="1">
            <a:off x="4235979" y="1756833"/>
            <a:ext cx="3927740" cy="492125"/>
          </a:xfrm>
          <a:prstGeom prst="roundRect">
            <a:avLst>
              <a:gd name="adj" fmla="val 14347"/>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bg1"/>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eaLnBrk="0" hangingPunct="0">
              <a:lnSpc>
                <a:spcPct val="85000"/>
              </a:lnSpc>
            </a:pPr>
            <a:endParaRPr lang="en-US" sz="1167" dirty="0">
              <a:cs typeface="Arial" charset="0"/>
            </a:endParaRPr>
          </a:p>
        </p:txBody>
      </p:sp>
      <p:sp>
        <p:nvSpPr>
          <p:cNvPr id="1024032" name="AutoShape 32"/>
          <p:cNvSpPr>
            <a:spLocks noChangeArrowheads="1"/>
          </p:cNvSpPr>
          <p:nvPr/>
        </p:nvSpPr>
        <p:spPr bwMode="auto">
          <a:xfrm flipH="1">
            <a:off x="3227917" y="3638021"/>
            <a:ext cx="1776678" cy="492125"/>
          </a:xfrm>
          <a:prstGeom prst="roundRect">
            <a:avLst>
              <a:gd name="adj" fmla="val 14347"/>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bg1"/>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eaLnBrk="0" hangingPunct="0">
              <a:lnSpc>
                <a:spcPct val="85000"/>
              </a:lnSpc>
            </a:pPr>
            <a:endParaRPr lang="en-US" sz="1167" dirty="0">
              <a:cs typeface="Arial" charset="0"/>
            </a:endParaRPr>
          </a:p>
        </p:txBody>
      </p:sp>
      <p:sp>
        <p:nvSpPr>
          <p:cNvPr id="3" name="Content Placeholder 2"/>
          <p:cNvSpPr>
            <a:spLocks noGrp="1"/>
          </p:cNvSpPr>
          <p:nvPr>
            <p:ph idx="1"/>
          </p:nvPr>
        </p:nvSpPr>
        <p:spPr>
          <a:xfrm>
            <a:off x="430212" y="1506071"/>
            <a:ext cx="6450013" cy="2624075"/>
          </a:xfrm>
        </p:spPr>
        <p:txBody>
          <a:bodyPr/>
          <a:lstStyle/>
          <a:p>
            <a:pPr>
              <a:spcBef>
                <a:spcPts val="1800"/>
              </a:spcBef>
            </a:pPr>
            <a:r>
              <a:rPr lang="en-US" dirty="0">
                <a:solidFill>
                  <a:schemeClr val="bg1"/>
                </a:solidFill>
                <a:cs typeface="Arial" charset="0"/>
              </a:rPr>
              <a:t>The first cost-of-living adjustment (COLA) was determined in 1975</a:t>
            </a:r>
          </a:p>
          <a:p>
            <a:pPr>
              <a:spcBef>
                <a:spcPts val="1800"/>
              </a:spcBef>
            </a:pPr>
            <a:r>
              <a:rPr lang="en-US" dirty="0">
                <a:solidFill>
                  <a:schemeClr val="bg1"/>
                </a:solidFill>
                <a:cs typeface="Arial" charset="0"/>
              </a:rPr>
              <a:t>COLAs are announced each year in October for the following January, based on increase in the Consumer Price Index (CPI)</a:t>
            </a:r>
          </a:p>
        </p:txBody>
      </p:sp>
      <p:sp>
        <p:nvSpPr>
          <p:cNvPr id="13" name="Title 5"/>
          <p:cNvSpPr txBox="1">
            <a:spLocks/>
          </p:cNvSpPr>
          <p:nvPr/>
        </p:nvSpPr>
        <p:spPr>
          <a:xfrm>
            <a:off x="1170694" y="256417"/>
            <a:ext cx="5593995" cy="759011"/>
          </a:xfrm>
          <a:prstGeom prst="rect">
            <a:avLst/>
          </a:prstGeom>
          <a:noFill/>
        </p:spPr>
        <p:txBody>
          <a:bodyPr/>
          <a:lstStyle>
            <a:lvl1pPr algn="l" rtl="0" eaLnBrk="1" fontAlgn="base" hangingPunct="1">
              <a:lnSpc>
                <a:spcPct val="100000"/>
              </a:lnSpc>
              <a:spcBef>
                <a:spcPct val="0"/>
              </a:spcBef>
              <a:spcAft>
                <a:spcPct val="0"/>
              </a:spcAft>
              <a:defRPr sz="2600" b="1">
                <a:solidFill>
                  <a:schemeClr val="accent1"/>
                </a:solidFill>
                <a:latin typeface="Rockwell" panose="02060603020205020403" pitchFamily="18" charset="0"/>
                <a:ea typeface="+mj-ea"/>
                <a:cs typeface="+mj-cs"/>
              </a:defRPr>
            </a:lvl1pPr>
            <a:lvl2pPr algn="l" rtl="0" eaLnBrk="1" fontAlgn="base" hangingPunct="1">
              <a:lnSpc>
                <a:spcPct val="90000"/>
              </a:lnSpc>
              <a:spcBef>
                <a:spcPct val="0"/>
              </a:spcBef>
              <a:spcAft>
                <a:spcPct val="0"/>
              </a:spcAft>
              <a:defRPr sz="2600">
                <a:solidFill>
                  <a:schemeClr val="accent1"/>
                </a:solidFill>
                <a:latin typeface="Arial" pitchFamily="34" charset="0"/>
              </a:defRPr>
            </a:lvl2pPr>
            <a:lvl3pPr algn="l" rtl="0" eaLnBrk="1" fontAlgn="base" hangingPunct="1">
              <a:lnSpc>
                <a:spcPct val="90000"/>
              </a:lnSpc>
              <a:spcBef>
                <a:spcPct val="0"/>
              </a:spcBef>
              <a:spcAft>
                <a:spcPct val="0"/>
              </a:spcAft>
              <a:defRPr sz="2600">
                <a:solidFill>
                  <a:schemeClr val="accent1"/>
                </a:solidFill>
                <a:latin typeface="Arial" pitchFamily="34" charset="0"/>
              </a:defRPr>
            </a:lvl3pPr>
            <a:lvl4pPr algn="l" rtl="0" eaLnBrk="1" fontAlgn="base" hangingPunct="1">
              <a:lnSpc>
                <a:spcPct val="90000"/>
              </a:lnSpc>
              <a:spcBef>
                <a:spcPct val="0"/>
              </a:spcBef>
              <a:spcAft>
                <a:spcPct val="0"/>
              </a:spcAft>
              <a:defRPr sz="2600">
                <a:solidFill>
                  <a:schemeClr val="accent1"/>
                </a:solidFill>
                <a:latin typeface="Arial" pitchFamily="34" charset="0"/>
              </a:defRPr>
            </a:lvl4pPr>
            <a:lvl5pPr algn="l" rtl="0" eaLnBrk="1" fontAlgn="base" hangingPunct="1">
              <a:lnSpc>
                <a:spcPct val="90000"/>
              </a:lnSpc>
              <a:spcBef>
                <a:spcPct val="0"/>
              </a:spcBef>
              <a:spcAft>
                <a:spcPct val="0"/>
              </a:spcAft>
              <a:defRPr sz="2600">
                <a:solidFill>
                  <a:schemeClr val="accent1"/>
                </a:solidFill>
                <a:latin typeface="Arial" pitchFamily="34" charset="0"/>
              </a:defRPr>
            </a:lvl5pPr>
            <a:lvl6pPr marL="457196" algn="l" rtl="0" eaLnBrk="1" fontAlgn="base" hangingPunct="1">
              <a:lnSpc>
                <a:spcPct val="90000"/>
              </a:lnSpc>
              <a:spcBef>
                <a:spcPct val="0"/>
              </a:spcBef>
              <a:spcAft>
                <a:spcPct val="0"/>
              </a:spcAft>
              <a:defRPr sz="2600">
                <a:solidFill>
                  <a:schemeClr val="accent1"/>
                </a:solidFill>
                <a:latin typeface="Arial" pitchFamily="34" charset="0"/>
              </a:defRPr>
            </a:lvl6pPr>
            <a:lvl7pPr marL="914391" algn="l" rtl="0" eaLnBrk="1" fontAlgn="base" hangingPunct="1">
              <a:lnSpc>
                <a:spcPct val="90000"/>
              </a:lnSpc>
              <a:spcBef>
                <a:spcPct val="0"/>
              </a:spcBef>
              <a:spcAft>
                <a:spcPct val="0"/>
              </a:spcAft>
              <a:defRPr sz="2600">
                <a:solidFill>
                  <a:schemeClr val="accent1"/>
                </a:solidFill>
                <a:latin typeface="Arial" pitchFamily="34" charset="0"/>
              </a:defRPr>
            </a:lvl7pPr>
            <a:lvl8pPr marL="1371587" algn="l" rtl="0" eaLnBrk="1" fontAlgn="base" hangingPunct="1">
              <a:lnSpc>
                <a:spcPct val="90000"/>
              </a:lnSpc>
              <a:spcBef>
                <a:spcPct val="0"/>
              </a:spcBef>
              <a:spcAft>
                <a:spcPct val="0"/>
              </a:spcAft>
              <a:defRPr sz="2600">
                <a:solidFill>
                  <a:schemeClr val="accent1"/>
                </a:solidFill>
                <a:latin typeface="Arial" pitchFamily="34" charset="0"/>
              </a:defRPr>
            </a:lvl8pPr>
            <a:lvl9pPr marL="1828782" algn="l" rtl="0" eaLnBrk="1" fontAlgn="base" hangingPunct="1">
              <a:lnSpc>
                <a:spcPct val="90000"/>
              </a:lnSpc>
              <a:spcBef>
                <a:spcPct val="0"/>
              </a:spcBef>
              <a:spcAft>
                <a:spcPct val="0"/>
              </a:spcAft>
              <a:defRPr sz="2600">
                <a:solidFill>
                  <a:schemeClr val="accent1"/>
                </a:solidFill>
                <a:latin typeface="Arial" pitchFamily="34" charset="0"/>
              </a:defRPr>
            </a:lvl9pPr>
          </a:lstStyle>
          <a:p>
            <a:r>
              <a:rPr lang="en-US" sz="4000" b="0" kern="0" dirty="0">
                <a:solidFill>
                  <a:schemeClr val="bg1"/>
                </a:solidFill>
              </a:rPr>
              <a:t>Inflation Adjustments</a:t>
            </a:r>
          </a:p>
        </p:txBody>
      </p:sp>
      <p:sp>
        <p:nvSpPr>
          <p:cNvPr id="22" name="Slide Number Placeholder 2"/>
          <p:cNvSpPr>
            <a:spLocks noGrp="1"/>
          </p:cNvSpPr>
          <p:nvPr>
            <p:ph type="sldNum" sz="quarter" idx="4"/>
          </p:nvPr>
        </p:nvSpPr>
        <p:spPr>
          <a:xfrm>
            <a:off x="405892" y="5343266"/>
            <a:ext cx="217488" cy="303212"/>
          </a:xfrm>
        </p:spPr>
        <p:txBody>
          <a:bodyPr/>
          <a:lstStyle>
            <a:lvl1pPr>
              <a:defRPr lang="en-US" sz="1050" smtClean="0"/>
            </a:lvl1pPr>
          </a:lstStyle>
          <a:p>
            <a:pPr lvl="0"/>
            <a:fld id="{B086DA8C-2EC5-4397-8842-B74E3AC9ED83}" type="slidenum">
              <a:rPr lang="en-US" noProof="0" smtClean="0">
                <a:solidFill>
                  <a:schemeClr val="bg1"/>
                </a:solidFill>
              </a:rPr>
              <a:pPr lvl="0"/>
              <a:t>38</a:t>
            </a:fld>
            <a:endParaRPr lang="en-US" noProof="0" dirty="0">
              <a:solidFill>
                <a:schemeClr val="bg1"/>
              </a:solidFill>
            </a:endParaRPr>
          </a:p>
        </p:txBody>
      </p:sp>
      <p:sp>
        <p:nvSpPr>
          <p:cNvPr id="23" name="Text Box 5"/>
          <p:cNvSpPr txBox="1">
            <a:spLocks noChangeArrowheads="1"/>
          </p:cNvSpPr>
          <p:nvPr/>
        </p:nvSpPr>
        <p:spPr bwMode="auto">
          <a:xfrm>
            <a:off x="949424" y="5318963"/>
            <a:ext cx="615593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tabLst>
                <a:tab pos="512763" algn="l"/>
              </a:tabLst>
              <a:defRPr sz="800">
                <a:latin typeface="Arial Narrow" panose="020B0606020202030204" pitchFamily="34" charset="0"/>
              </a:defRPr>
            </a:lvl1pPr>
            <a:lvl2pPr marL="571500">
              <a:tabLst>
                <a:tab pos="512763" algn="l"/>
              </a:tabLst>
            </a:lvl2pPr>
            <a:lvl3pPr>
              <a:tabLst>
                <a:tab pos="512763" algn="l"/>
              </a:tabLst>
            </a:lvl3pPr>
            <a:lvl4pPr>
              <a:tabLst>
                <a:tab pos="512763" algn="l"/>
              </a:tabLst>
            </a:lvl4pPr>
            <a:lvl5pPr>
              <a:tabLst>
                <a:tab pos="512763" algn="l"/>
              </a:tabLst>
            </a:lvl5pPr>
            <a:lvl6pPr fontAlgn="base">
              <a:spcBef>
                <a:spcPct val="0"/>
              </a:spcBef>
              <a:spcAft>
                <a:spcPct val="0"/>
              </a:spcAft>
              <a:tabLst>
                <a:tab pos="512763" algn="l"/>
              </a:tabLst>
            </a:lvl6pPr>
            <a:lvl7pPr fontAlgn="base">
              <a:spcBef>
                <a:spcPct val="0"/>
              </a:spcBef>
              <a:spcAft>
                <a:spcPct val="0"/>
              </a:spcAft>
              <a:tabLst>
                <a:tab pos="512763" algn="l"/>
              </a:tabLst>
            </a:lvl7pPr>
            <a:lvl8pPr fontAlgn="base">
              <a:spcBef>
                <a:spcPct val="0"/>
              </a:spcBef>
              <a:spcAft>
                <a:spcPct val="0"/>
              </a:spcAft>
              <a:tabLst>
                <a:tab pos="512763" algn="l"/>
              </a:tabLst>
            </a:lvl8pPr>
            <a:lvl9pPr fontAlgn="base">
              <a:spcBef>
                <a:spcPct val="0"/>
              </a:spcBef>
              <a:spcAft>
                <a:spcPct val="0"/>
              </a:spcAft>
              <a:tabLst>
                <a:tab pos="512763" algn="l"/>
              </a:tabLst>
            </a:lvl9pPr>
          </a:lstStyle>
          <a:p>
            <a:r>
              <a:rPr lang="en-US" dirty="0">
                <a:solidFill>
                  <a:schemeClr val="bg1"/>
                </a:solidFill>
                <a:latin typeface="Arial Narrow" panose="020B0604020202020204" pitchFamily="34" charset="0"/>
                <a:cs typeface="Arial Narrow" panose="020B0604020202020204" pitchFamily="34" charset="0"/>
              </a:rPr>
              <a:t>SOURCE | Social Security Administration, </a:t>
            </a:r>
            <a:r>
              <a:rPr lang="en-US" dirty="0">
                <a:solidFill>
                  <a:schemeClr val="bg1"/>
                </a:solidFill>
                <a:latin typeface="Arial Narrow" panose="020B0604020202020204" pitchFamily="34" charset="0"/>
                <a:cs typeface="Arial Narrow" panose="020B0604020202020204" pitchFamily="34" charset="0"/>
                <a:hlinkClick r:id="rId4">
                  <a:extLst>
                    <a:ext uri="{A12FA001-AC4F-418D-AE19-62706E023703}">
                      <ahyp:hlinkClr xmlns:ahyp="http://schemas.microsoft.com/office/drawing/2018/hyperlinkcolor" val="tx"/>
                    </a:ext>
                  </a:extLst>
                </a:hlinkClick>
              </a:rPr>
              <a:t>Cost-Of-Living Adjustment (COLA</a:t>
            </a:r>
            <a:r>
              <a:rPr lang="en-US" dirty="0">
                <a:solidFill>
                  <a:schemeClr val="bg1"/>
                </a:solidFill>
                <a:latin typeface="Arial Narrow" panose="020B0604020202020204" pitchFamily="34" charset="0"/>
                <a:cs typeface="Arial Narrow" panose="020B0604020202020204" pitchFamily="34" charset="0"/>
              </a:rPr>
              <a:t>), undated, </a:t>
            </a:r>
          </a:p>
        </p:txBody>
      </p:sp>
      <p:cxnSp>
        <p:nvCxnSpPr>
          <p:cNvPr id="65" name="Straight Connector 64"/>
          <p:cNvCxnSpPr>
            <a:cxnSpLocks/>
          </p:cNvCxnSpPr>
          <p:nvPr/>
        </p:nvCxnSpPr>
        <p:spPr>
          <a:xfrm>
            <a:off x="430212" y="2320675"/>
            <a:ext cx="6751638"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a:cxnSpLocks/>
          </p:cNvCxnSpPr>
          <p:nvPr/>
        </p:nvCxnSpPr>
        <p:spPr>
          <a:xfrm>
            <a:off x="430212" y="3442946"/>
            <a:ext cx="6567707"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grpSp>
        <p:nvGrpSpPr>
          <p:cNvPr id="63" name="Group 62"/>
          <p:cNvGrpSpPr/>
          <p:nvPr/>
        </p:nvGrpSpPr>
        <p:grpSpPr>
          <a:xfrm flipH="1">
            <a:off x="9144980" y="2142987"/>
            <a:ext cx="1030567" cy="3581638"/>
            <a:chOff x="-1" y="2133362"/>
            <a:chExt cx="1030567" cy="3581638"/>
          </a:xfrm>
        </p:grpSpPr>
        <p:pic>
          <p:nvPicPr>
            <p:cNvPr id="66" name="Picture 65"/>
            <p:cNvPicPr>
              <a:picLocks noChangeAspect="1"/>
            </p:cNvPicPr>
            <p:nvPr/>
          </p:nvPicPr>
          <p:blipFill rotWithShape="1">
            <a:blip r:embed="rId5" cstate="screen">
              <a:extLst>
                <a:ext uri="{28A0092B-C50C-407E-A947-70E740481C1C}">
                  <a14:useLocalDpi xmlns:a14="http://schemas.microsoft.com/office/drawing/2010/main"/>
                </a:ext>
              </a:extLst>
            </a:blip>
            <a:srcRect l="15479" b="6451"/>
            <a:stretch/>
          </p:blipFill>
          <p:spPr>
            <a:xfrm>
              <a:off x="-1" y="2133362"/>
              <a:ext cx="1030567" cy="3581638"/>
            </a:xfrm>
            <a:prstGeom prst="rect">
              <a:avLst/>
            </a:prstGeom>
          </p:spPr>
        </p:pic>
        <p:sp>
          <p:nvSpPr>
            <p:cNvPr id="64" name="Freeform 5"/>
            <p:cNvSpPr>
              <a:spLocks/>
            </p:cNvSpPr>
            <p:nvPr/>
          </p:nvSpPr>
          <p:spPr bwMode="auto">
            <a:xfrm flipV="1">
              <a:off x="0" y="3280229"/>
              <a:ext cx="759931" cy="2434770"/>
            </a:xfrm>
            <a:custGeom>
              <a:avLst/>
              <a:gdLst>
                <a:gd name="T0" fmla="*/ 10892 w 10892"/>
                <a:gd name="T1" fmla="*/ 0 h 2292"/>
                <a:gd name="T2" fmla="*/ 0 w 10892"/>
                <a:gd name="T3" fmla="*/ 2292 h 2292"/>
                <a:gd name="T4" fmla="*/ 0 w 10892"/>
                <a:gd name="T5" fmla="*/ 0 h 2292"/>
                <a:gd name="T6" fmla="*/ 10892 w 10892"/>
                <a:gd name="T7" fmla="*/ 0 h 2292"/>
              </a:gdLst>
              <a:ahLst/>
              <a:cxnLst>
                <a:cxn ang="0">
                  <a:pos x="T0" y="T1"/>
                </a:cxn>
                <a:cxn ang="0">
                  <a:pos x="T2" y="T3"/>
                </a:cxn>
                <a:cxn ang="0">
                  <a:pos x="T4" y="T5"/>
                </a:cxn>
                <a:cxn ang="0">
                  <a:pos x="T6" y="T7"/>
                </a:cxn>
              </a:cxnLst>
              <a:rect l="0" t="0" r="r" b="b"/>
              <a:pathLst>
                <a:path w="10892" h="2292">
                  <a:moveTo>
                    <a:pt x="10892" y="0"/>
                  </a:moveTo>
                  <a:lnTo>
                    <a:pt x="0" y="2292"/>
                  </a:lnTo>
                  <a:lnTo>
                    <a:pt x="0" y="0"/>
                  </a:lnTo>
                  <a:lnTo>
                    <a:pt x="10892" y="0"/>
                  </a:lnTo>
                  <a:close/>
                </a:path>
              </a:pathLst>
            </a:custGeom>
            <a:solidFill>
              <a:srgbClr val="013A94">
                <a:alpha val="73000"/>
              </a:srgb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mn-cs"/>
              </a:endParaRPr>
            </a:p>
          </p:txBody>
        </p:sp>
      </p:grpSp>
    </p:spTree>
    <p:extLst>
      <p:ext uri="{BB962C8B-B14F-4D97-AF65-F5344CB8AC3E}">
        <p14:creationId xmlns:p14="http://schemas.microsoft.com/office/powerpoint/2010/main" val="3537078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Rectangle 72"/>
          <p:cNvSpPr/>
          <p:nvPr/>
        </p:nvSpPr>
        <p:spPr>
          <a:xfrm>
            <a:off x="7114560" y="0"/>
            <a:ext cx="3045439" cy="573409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Freeform 5"/>
          <p:cNvSpPr>
            <a:spLocks/>
          </p:cNvSpPr>
          <p:nvPr/>
        </p:nvSpPr>
        <p:spPr bwMode="auto">
          <a:xfrm flipH="1" flipV="1">
            <a:off x="4208113" y="0"/>
            <a:ext cx="4879202" cy="5741346"/>
          </a:xfrm>
          <a:custGeom>
            <a:avLst/>
            <a:gdLst>
              <a:gd name="T0" fmla="*/ 3752 w 3752"/>
              <a:gd name="T1" fmla="*/ 4345 h 4345"/>
              <a:gd name="T2" fmla="*/ 0 w 3752"/>
              <a:gd name="T3" fmla="*/ 4345 h 4345"/>
              <a:gd name="T4" fmla="*/ 1094 w 3752"/>
              <a:gd name="T5" fmla="*/ 0 h 4345"/>
              <a:gd name="T6" fmla="*/ 3752 w 3752"/>
              <a:gd name="T7" fmla="*/ 0 h 4345"/>
              <a:gd name="T8" fmla="*/ 3752 w 3752"/>
              <a:gd name="T9" fmla="*/ 4345 h 4345"/>
              <a:gd name="connsiteX0" fmla="*/ 7771 w 10000"/>
              <a:gd name="connsiteY0" fmla="*/ 10000 h 10000"/>
              <a:gd name="connsiteX1" fmla="*/ 0 w 10000"/>
              <a:gd name="connsiteY1" fmla="*/ 10000 h 10000"/>
              <a:gd name="connsiteX2" fmla="*/ 2916 w 10000"/>
              <a:gd name="connsiteY2" fmla="*/ 0 h 10000"/>
              <a:gd name="connsiteX3" fmla="*/ 10000 w 10000"/>
              <a:gd name="connsiteY3" fmla="*/ 0 h 10000"/>
              <a:gd name="connsiteX4" fmla="*/ 7771 w 10000"/>
              <a:gd name="connsiteY4" fmla="*/ 10000 h 10000"/>
              <a:gd name="connsiteX0" fmla="*/ 7771 w 8754"/>
              <a:gd name="connsiteY0" fmla="*/ 10000 h 10000"/>
              <a:gd name="connsiteX1" fmla="*/ 0 w 8754"/>
              <a:gd name="connsiteY1" fmla="*/ 10000 h 10000"/>
              <a:gd name="connsiteX2" fmla="*/ 2916 w 8754"/>
              <a:gd name="connsiteY2" fmla="*/ 0 h 10000"/>
              <a:gd name="connsiteX3" fmla="*/ 8754 w 8754"/>
              <a:gd name="connsiteY3" fmla="*/ 11 h 10000"/>
              <a:gd name="connsiteX4" fmla="*/ 7771 w 8754"/>
              <a:gd name="connsiteY4" fmla="*/ 1000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54" h="10000">
                <a:moveTo>
                  <a:pt x="7771" y="10000"/>
                </a:moveTo>
                <a:lnTo>
                  <a:pt x="0" y="10000"/>
                </a:lnTo>
                <a:lnTo>
                  <a:pt x="2916" y="0"/>
                </a:lnTo>
                <a:lnTo>
                  <a:pt x="8754" y="11"/>
                </a:lnTo>
                <a:lnTo>
                  <a:pt x="7771" y="10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sp>
        <p:nvSpPr>
          <p:cNvPr id="1028098" name="Rectangle 2"/>
          <p:cNvSpPr>
            <a:spLocks noGrp="1" noChangeArrowheads="1"/>
          </p:cNvSpPr>
          <p:nvPr>
            <p:ph type="title"/>
          </p:nvPr>
        </p:nvSpPr>
        <p:spPr/>
        <p:txBody>
          <a:bodyPr/>
          <a:lstStyle/>
          <a:p>
            <a:r>
              <a:rPr lang="en-US" b="0" dirty="0"/>
              <a:t>History of COLAs</a:t>
            </a:r>
          </a:p>
        </p:txBody>
      </p:sp>
      <p:sp>
        <p:nvSpPr>
          <p:cNvPr id="76" name="Text Placeholder 8"/>
          <p:cNvSpPr txBox="1">
            <a:spLocks/>
          </p:cNvSpPr>
          <p:nvPr/>
        </p:nvSpPr>
        <p:spPr>
          <a:xfrm>
            <a:off x="8614229" y="948107"/>
            <a:ext cx="1435019" cy="758551"/>
          </a:xfrm>
          <a:prstGeom prst="rect">
            <a:avLst/>
          </a:prstGeom>
        </p:spPr>
        <p:txBody>
          <a:bodyPr/>
          <a:lstStyle>
            <a:lvl1pPr marL="177799" indent="-177799" algn="l" rtl="0" eaLnBrk="1" fontAlgn="base" hangingPunct="1">
              <a:lnSpc>
                <a:spcPct val="100000"/>
              </a:lnSpc>
              <a:spcBef>
                <a:spcPct val="20000"/>
              </a:spcBef>
              <a:spcAft>
                <a:spcPct val="0"/>
              </a:spcAft>
              <a:buClr>
                <a:schemeClr val="accent1"/>
              </a:buClr>
              <a:buChar char="•"/>
              <a:defRPr sz="2000">
                <a:solidFill>
                  <a:schemeClr val="tx1"/>
                </a:solidFill>
                <a:latin typeface="+mn-lt"/>
                <a:ea typeface="+mn-ea"/>
                <a:cs typeface="+mn-cs"/>
              </a:defRPr>
            </a:lvl1pPr>
            <a:lvl2pPr marL="400046" indent="-204786" algn="l" rtl="0" eaLnBrk="1" fontAlgn="base" hangingPunct="1">
              <a:lnSpc>
                <a:spcPct val="100000"/>
              </a:lnSpc>
              <a:spcBef>
                <a:spcPct val="20000"/>
              </a:spcBef>
              <a:spcAft>
                <a:spcPct val="0"/>
              </a:spcAft>
              <a:buClr>
                <a:schemeClr val="accent1"/>
              </a:buClr>
              <a:buFont typeface="Arial" charset="0"/>
              <a:buChar char="–"/>
              <a:defRPr>
                <a:solidFill>
                  <a:schemeClr val="tx1"/>
                </a:solidFill>
                <a:latin typeface="+mn-lt"/>
              </a:defRPr>
            </a:lvl2pPr>
            <a:lvl3pPr marL="606419" indent="-171448" algn="l" rtl="0" eaLnBrk="1" fontAlgn="base" hangingPunct="1">
              <a:lnSpc>
                <a:spcPct val="100000"/>
              </a:lnSpc>
              <a:spcBef>
                <a:spcPct val="20000"/>
              </a:spcBef>
              <a:spcAft>
                <a:spcPct val="0"/>
              </a:spcAft>
              <a:buClr>
                <a:schemeClr val="accent1"/>
              </a:buClr>
              <a:buChar char="•"/>
              <a:defRPr sz="1600">
                <a:solidFill>
                  <a:schemeClr val="tx1"/>
                </a:solidFill>
                <a:latin typeface="+mn-lt"/>
              </a:defRPr>
            </a:lvl3pPr>
            <a:lvl4pPr marL="823905" indent="-207961" algn="l" rtl="0" eaLnBrk="1" fontAlgn="base" hangingPunct="1">
              <a:lnSpc>
                <a:spcPct val="100000"/>
              </a:lnSpc>
              <a:spcBef>
                <a:spcPct val="20000"/>
              </a:spcBef>
              <a:spcAft>
                <a:spcPct val="0"/>
              </a:spcAft>
              <a:buClr>
                <a:schemeClr val="accent1"/>
              </a:buClr>
              <a:buFont typeface="Arial" charset="0"/>
              <a:buChar char="–"/>
              <a:defRPr sz="1400">
                <a:solidFill>
                  <a:schemeClr val="tx1"/>
                </a:solidFill>
                <a:latin typeface="+mn-lt"/>
              </a:defRPr>
            </a:lvl4pPr>
            <a:lvl5pPr marL="1031864" indent="-190499" algn="l" rtl="0" eaLnBrk="1" fontAlgn="base" hangingPunct="1">
              <a:lnSpc>
                <a:spcPct val="100000"/>
              </a:lnSpc>
              <a:spcBef>
                <a:spcPct val="20000"/>
              </a:spcBef>
              <a:spcAft>
                <a:spcPct val="0"/>
              </a:spcAft>
              <a:buClr>
                <a:schemeClr val="accent1"/>
              </a:buClr>
              <a:buFont typeface="Arial" charset="0"/>
              <a:buChar char="»"/>
              <a:defRPr sz="1400">
                <a:solidFill>
                  <a:schemeClr val="tx1"/>
                </a:solidFill>
                <a:latin typeface="+mn-lt"/>
              </a:defRPr>
            </a:lvl5pPr>
            <a:lvl6pPr marL="1489060" indent="-190499" algn="l" rtl="0" eaLnBrk="1" fontAlgn="base" hangingPunct="1">
              <a:lnSpc>
                <a:spcPct val="95000"/>
              </a:lnSpc>
              <a:spcBef>
                <a:spcPct val="20000"/>
              </a:spcBef>
              <a:spcAft>
                <a:spcPct val="0"/>
              </a:spcAft>
              <a:buClr>
                <a:schemeClr val="accent1"/>
              </a:buClr>
              <a:buFont typeface="Arial" pitchFamily="34" charset="0"/>
              <a:buChar char="»"/>
              <a:defRPr sz="1400">
                <a:solidFill>
                  <a:schemeClr val="tx1"/>
                </a:solidFill>
                <a:latin typeface="+mn-lt"/>
              </a:defRPr>
            </a:lvl6pPr>
            <a:lvl7pPr marL="1946255" indent="-190499" algn="l" rtl="0" eaLnBrk="1" fontAlgn="base" hangingPunct="1">
              <a:lnSpc>
                <a:spcPct val="95000"/>
              </a:lnSpc>
              <a:spcBef>
                <a:spcPct val="20000"/>
              </a:spcBef>
              <a:spcAft>
                <a:spcPct val="0"/>
              </a:spcAft>
              <a:buClr>
                <a:schemeClr val="accent1"/>
              </a:buClr>
              <a:buFont typeface="Arial" pitchFamily="34" charset="0"/>
              <a:buChar char="»"/>
              <a:defRPr sz="1400">
                <a:solidFill>
                  <a:schemeClr val="tx1"/>
                </a:solidFill>
                <a:latin typeface="+mn-lt"/>
              </a:defRPr>
            </a:lvl7pPr>
            <a:lvl8pPr marL="2403451" indent="-190499" algn="l" rtl="0" eaLnBrk="1" fontAlgn="base" hangingPunct="1">
              <a:lnSpc>
                <a:spcPct val="95000"/>
              </a:lnSpc>
              <a:spcBef>
                <a:spcPct val="20000"/>
              </a:spcBef>
              <a:spcAft>
                <a:spcPct val="0"/>
              </a:spcAft>
              <a:buClr>
                <a:schemeClr val="accent1"/>
              </a:buClr>
              <a:buFont typeface="Arial" pitchFamily="34" charset="0"/>
              <a:buChar char="»"/>
              <a:defRPr sz="1400">
                <a:solidFill>
                  <a:schemeClr val="tx1"/>
                </a:solidFill>
                <a:latin typeface="+mn-lt"/>
              </a:defRPr>
            </a:lvl8pPr>
            <a:lvl9pPr marL="2860646" indent="-190499" algn="l" rtl="0" eaLnBrk="1" fontAlgn="base" hangingPunct="1">
              <a:lnSpc>
                <a:spcPct val="95000"/>
              </a:lnSpc>
              <a:spcBef>
                <a:spcPct val="20000"/>
              </a:spcBef>
              <a:spcAft>
                <a:spcPct val="0"/>
              </a:spcAft>
              <a:buClr>
                <a:schemeClr val="accent1"/>
              </a:buClr>
              <a:buFont typeface="Arial" pitchFamily="34" charset="0"/>
              <a:buChar char="»"/>
              <a:defRPr sz="1400">
                <a:solidFill>
                  <a:schemeClr val="tx1"/>
                </a:solidFill>
                <a:latin typeface="+mn-lt"/>
              </a:defRPr>
            </a:lvl9pPr>
          </a:lstStyle>
          <a:p>
            <a:pPr marL="0" marR="0" lvl="0" indent="0" algn="r" defTabSz="914400" rtl="0" eaLnBrk="1" fontAlgn="base" latinLnBrk="0" hangingPunct="1">
              <a:lnSpc>
                <a:spcPct val="90000"/>
              </a:lnSpc>
              <a:spcBef>
                <a:spcPts val="0"/>
              </a:spcBef>
              <a:spcAft>
                <a:spcPct val="0"/>
              </a:spcAft>
              <a:buClr>
                <a:srgbClr val="007AC2"/>
              </a:buClr>
              <a:buSzTx/>
              <a:buFontTx/>
              <a:buNone/>
              <a:tabLst/>
              <a:defRPr/>
            </a:pPr>
            <a:r>
              <a:rPr lang="en-US" sz="1200" kern="0" dirty="0">
                <a:solidFill>
                  <a:srgbClr val="FFFFFF"/>
                </a:solidFill>
                <a:latin typeface="Rockwell" panose="02060603020205020403" pitchFamily="18" charset="0"/>
              </a:rPr>
              <a:t>Inflation Adjustments</a:t>
            </a:r>
            <a:endParaRPr kumimoji="0" lang="en-US" sz="1200" b="0" i="0" u="none" strike="noStrike" kern="0" cap="none" spc="0" normalizeH="0" baseline="0" noProof="0" dirty="0">
              <a:ln>
                <a:noFill/>
              </a:ln>
              <a:solidFill>
                <a:srgbClr val="FFFFFF"/>
              </a:solidFill>
              <a:effectLst/>
              <a:uLnTx/>
              <a:uFillTx/>
              <a:latin typeface="Rockwell" panose="02060603020205020403" pitchFamily="18" charset="0"/>
              <a:ea typeface="+mn-ea"/>
              <a:cs typeface="+mn-cs"/>
            </a:endParaRPr>
          </a:p>
        </p:txBody>
      </p:sp>
      <p:grpSp>
        <p:nvGrpSpPr>
          <p:cNvPr id="86" name="Group 85"/>
          <p:cNvGrpSpPr/>
          <p:nvPr/>
        </p:nvGrpSpPr>
        <p:grpSpPr>
          <a:xfrm>
            <a:off x="9288996" y="235810"/>
            <a:ext cx="651728" cy="650875"/>
            <a:chOff x="5457543" y="3205221"/>
            <a:chExt cx="498424" cy="497771"/>
          </a:xfrm>
          <a:solidFill>
            <a:schemeClr val="bg1"/>
          </a:solidFill>
        </p:grpSpPr>
        <p:sp>
          <p:nvSpPr>
            <p:cNvPr id="87" name="Freeform 87"/>
            <p:cNvSpPr>
              <a:spLocks/>
            </p:cNvSpPr>
            <p:nvPr/>
          </p:nvSpPr>
          <p:spPr bwMode="auto">
            <a:xfrm>
              <a:off x="5457543" y="3521214"/>
              <a:ext cx="349874" cy="181778"/>
            </a:xfrm>
            <a:custGeom>
              <a:avLst/>
              <a:gdLst>
                <a:gd name="T0" fmla="*/ 174 w 537"/>
                <a:gd name="T1" fmla="*/ 279 h 279"/>
                <a:gd name="T2" fmla="*/ 179 w 537"/>
                <a:gd name="T3" fmla="*/ 278 h 279"/>
                <a:gd name="T4" fmla="*/ 188 w 537"/>
                <a:gd name="T5" fmla="*/ 270 h 279"/>
                <a:gd name="T6" fmla="*/ 188 w 537"/>
                <a:gd name="T7" fmla="*/ 265 h 279"/>
                <a:gd name="T8" fmla="*/ 184 w 537"/>
                <a:gd name="T9" fmla="*/ 254 h 279"/>
                <a:gd name="T10" fmla="*/ 148 w 537"/>
                <a:gd name="T11" fmla="*/ 217 h 279"/>
                <a:gd name="T12" fmla="*/ 197 w 537"/>
                <a:gd name="T13" fmla="*/ 175 h 279"/>
                <a:gd name="T14" fmla="*/ 254 w 537"/>
                <a:gd name="T15" fmla="*/ 144 h 279"/>
                <a:gd name="T16" fmla="*/ 316 w 537"/>
                <a:gd name="T17" fmla="*/ 126 h 279"/>
                <a:gd name="T18" fmla="*/ 383 w 537"/>
                <a:gd name="T19" fmla="*/ 119 h 279"/>
                <a:gd name="T20" fmla="*/ 404 w 537"/>
                <a:gd name="T21" fmla="*/ 119 h 279"/>
                <a:gd name="T22" fmla="*/ 444 w 537"/>
                <a:gd name="T23" fmla="*/ 124 h 279"/>
                <a:gd name="T24" fmla="*/ 482 w 537"/>
                <a:gd name="T25" fmla="*/ 133 h 279"/>
                <a:gd name="T26" fmla="*/ 520 w 537"/>
                <a:gd name="T27" fmla="*/ 148 h 279"/>
                <a:gd name="T28" fmla="*/ 537 w 537"/>
                <a:gd name="T29" fmla="*/ 157 h 279"/>
                <a:gd name="T30" fmla="*/ 500 w 537"/>
                <a:gd name="T31" fmla="*/ 86 h 279"/>
                <a:gd name="T32" fmla="*/ 473 w 537"/>
                <a:gd name="T33" fmla="*/ 9 h 279"/>
                <a:gd name="T34" fmla="*/ 451 w 537"/>
                <a:gd name="T35" fmla="*/ 6 h 279"/>
                <a:gd name="T36" fmla="*/ 407 w 537"/>
                <a:gd name="T37" fmla="*/ 0 h 279"/>
                <a:gd name="T38" fmla="*/ 383 w 537"/>
                <a:gd name="T39" fmla="*/ 0 h 279"/>
                <a:gd name="T40" fmla="*/ 338 w 537"/>
                <a:gd name="T41" fmla="*/ 2 h 279"/>
                <a:gd name="T42" fmla="*/ 292 w 537"/>
                <a:gd name="T43" fmla="*/ 9 h 279"/>
                <a:gd name="T44" fmla="*/ 248 w 537"/>
                <a:gd name="T45" fmla="*/ 20 h 279"/>
                <a:gd name="T46" fmla="*/ 168 w 537"/>
                <a:gd name="T47" fmla="*/ 55 h 279"/>
                <a:gd name="T48" fmla="*/ 97 w 537"/>
                <a:gd name="T49" fmla="*/ 102 h 279"/>
                <a:gd name="T50" fmla="*/ 28 w 537"/>
                <a:gd name="T51" fmla="*/ 95 h 279"/>
                <a:gd name="T52" fmla="*/ 22 w 537"/>
                <a:gd name="T53" fmla="*/ 91 h 279"/>
                <a:gd name="T54" fmla="*/ 15 w 537"/>
                <a:gd name="T55" fmla="*/ 91 h 279"/>
                <a:gd name="T56" fmla="*/ 6 w 537"/>
                <a:gd name="T57" fmla="*/ 97 h 279"/>
                <a:gd name="T58" fmla="*/ 0 w 537"/>
                <a:gd name="T59" fmla="*/ 108 h 279"/>
                <a:gd name="T60" fmla="*/ 0 w 537"/>
                <a:gd name="T61" fmla="*/ 265 h 279"/>
                <a:gd name="T62" fmla="*/ 2 w 537"/>
                <a:gd name="T63" fmla="*/ 270 h 279"/>
                <a:gd name="T64" fmla="*/ 9 w 537"/>
                <a:gd name="T65" fmla="*/ 278 h 279"/>
                <a:gd name="T66" fmla="*/ 17 w 537"/>
                <a:gd name="T67" fmla="*/ 279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37" h="279">
                  <a:moveTo>
                    <a:pt x="17" y="279"/>
                  </a:moveTo>
                  <a:lnTo>
                    <a:pt x="174" y="279"/>
                  </a:lnTo>
                  <a:lnTo>
                    <a:pt x="174" y="279"/>
                  </a:lnTo>
                  <a:lnTo>
                    <a:pt x="179" y="278"/>
                  </a:lnTo>
                  <a:lnTo>
                    <a:pt x="184" y="276"/>
                  </a:lnTo>
                  <a:lnTo>
                    <a:pt x="188" y="270"/>
                  </a:lnTo>
                  <a:lnTo>
                    <a:pt x="188" y="265"/>
                  </a:lnTo>
                  <a:lnTo>
                    <a:pt x="188" y="265"/>
                  </a:lnTo>
                  <a:lnTo>
                    <a:pt x="188" y="259"/>
                  </a:lnTo>
                  <a:lnTo>
                    <a:pt x="184" y="254"/>
                  </a:lnTo>
                  <a:lnTo>
                    <a:pt x="148" y="217"/>
                  </a:lnTo>
                  <a:lnTo>
                    <a:pt x="148" y="217"/>
                  </a:lnTo>
                  <a:lnTo>
                    <a:pt x="172" y="195"/>
                  </a:lnTo>
                  <a:lnTo>
                    <a:pt x="197" y="175"/>
                  </a:lnTo>
                  <a:lnTo>
                    <a:pt x="225" y="159"/>
                  </a:lnTo>
                  <a:lnTo>
                    <a:pt x="254" y="144"/>
                  </a:lnTo>
                  <a:lnTo>
                    <a:pt x="285" y="133"/>
                  </a:lnTo>
                  <a:lnTo>
                    <a:pt x="316" y="126"/>
                  </a:lnTo>
                  <a:lnTo>
                    <a:pt x="349" y="121"/>
                  </a:lnTo>
                  <a:lnTo>
                    <a:pt x="383" y="119"/>
                  </a:lnTo>
                  <a:lnTo>
                    <a:pt x="383" y="119"/>
                  </a:lnTo>
                  <a:lnTo>
                    <a:pt x="404" y="119"/>
                  </a:lnTo>
                  <a:lnTo>
                    <a:pt x="424" y="121"/>
                  </a:lnTo>
                  <a:lnTo>
                    <a:pt x="444" y="124"/>
                  </a:lnTo>
                  <a:lnTo>
                    <a:pt x="464" y="128"/>
                  </a:lnTo>
                  <a:lnTo>
                    <a:pt x="482" y="133"/>
                  </a:lnTo>
                  <a:lnTo>
                    <a:pt x="502" y="141"/>
                  </a:lnTo>
                  <a:lnTo>
                    <a:pt x="520" y="148"/>
                  </a:lnTo>
                  <a:lnTo>
                    <a:pt x="537" y="157"/>
                  </a:lnTo>
                  <a:lnTo>
                    <a:pt x="537" y="157"/>
                  </a:lnTo>
                  <a:lnTo>
                    <a:pt x="517" y="122"/>
                  </a:lnTo>
                  <a:lnTo>
                    <a:pt x="500" y="86"/>
                  </a:lnTo>
                  <a:lnTo>
                    <a:pt x="486" y="48"/>
                  </a:lnTo>
                  <a:lnTo>
                    <a:pt x="473" y="9"/>
                  </a:lnTo>
                  <a:lnTo>
                    <a:pt x="473" y="9"/>
                  </a:lnTo>
                  <a:lnTo>
                    <a:pt x="451" y="6"/>
                  </a:lnTo>
                  <a:lnTo>
                    <a:pt x="429" y="2"/>
                  </a:lnTo>
                  <a:lnTo>
                    <a:pt x="407" y="0"/>
                  </a:lnTo>
                  <a:lnTo>
                    <a:pt x="383" y="0"/>
                  </a:lnTo>
                  <a:lnTo>
                    <a:pt x="383" y="0"/>
                  </a:lnTo>
                  <a:lnTo>
                    <a:pt x="360" y="0"/>
                  </a:lnTo>
                  <a:lnTo>
                    <a:pt x="338" y="2"/>
                  </a:lnTo>
                  <a:lnTo>
                    <a:pt x="314" y="6"/>
                  </a:lnTo>
                  <a:lnTo>
                    <a:pt x="292" y="9"/>
                  </a:lnTo>
                  <a:lnTo>
                    <a:pt x="270" y="15"/>
                  </a:lnTo>
                  <a:lnTo>
                    <a:pt x="248" y="20"/>
                  </a:lnTo>
                  <a:lnTo>
                    <a:pt x="208" y="35"/>
                  </a:lnTo>
                  <a:lnTo>
                    <a:pt x="168" y="55"/>
                  </a:lnTo>
                  <a:lnTo>
                    <a:pt x="132" y="77"/>
                  </a:lnTo>
                  <a:lnTo>
                    <a:pt x="97" y="102"/>
                  </a:lnTo>
                  <a:lnTo>
                    <a:pt x="64" y="132"/>
                  </a:lnTo>
                  <a:lnTo>
                    <a:pt x="28" y="95"/>
                  </a:lnTo>
                  <a:lnTo>
                    <a:pt x="28" y="95"/>
                  </a:lnTo>
                  <a:lnTo>
                    <a:pt x="22" y="91"/>
                  </a:lnTo>
                  <a:lnTo>
                    <a:pt x="15" y="91"/>
                  </a:lnTo>
                  <a:lnTo>
                    <a:pt x="15" y="91"/>
                  </a:lnTo>
                  <a:lnTo>
                    <a:pt x="9" y="93"/>
                  </a:lnTo>
                  <a:lnTo>
                    <a:pt x="6" y="97"/>
                  </a:lnTo>
                  <a:lnTo>
                    <a:pt x="2" y="100"/>
                  </a:lnTo>
                  <a:lnTo>
                    <a:pt x="0" y="108"/>
                  </a:lnTo>
                  <a:lnTo>
                    <a:pt x="0" y="108"/>
                  </a:lnTo>
                  <a:lnTo>
                    <a:pt x="0" y="265"/>
                  </a:lnTo>
                  <a:lnTo>
                    <a:pt x="0" y="265"/>
                  </a:lnTo>
                  <a:lnTo>
                    <a:pt x="2" y="270"/>
                  </a:lnTo>
                  <a:lnTo>
                    <a:pt x="6" y="276"/>
                  </a:lnTo>
                  <a:lnTo>
                    <a:pt x="9" y="278"/>
                  </a:lnTo>
                  <a:lnTo>
                    <a:pt x="17" y="279"/>
                  </a:lnTo>
                  <a:lnTo>
                    <a:pt x="17" y="27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5" tIns="45718" rIns="91435" bIns="45718"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88" name="Freeform 88"/>
            <p:cNvSpPr>
              <a:spLocks/>
            </p:cNvSpPr>
            <p:nvPr/>
          </p:nvSpPr>
          <p:spPr bwMode="auto">
            <a:xfrm>
              <a:off x="5606093" y="3205221"/>
              <a:ext cx="349874" cy="181778"/>
            </a:xfrm>
            <a:custGeom>
              <a:avLst/>
              <a:gdLst>
                <a:gd name="T0" fmla="*/ 365 w 537"/>
                <a:gd name="T1" fmla="*/ 0 h 279"/>
                <a:gd name="T2" fmla="*/ 360 w 537"/>
                <a:gd name="T3" fmla="*/ 1 h 279"/>
                <a:gd name="T4" fmla="*/ 351 w 537"/>
                <a:gd name="T5" fmla="*/ 9 h 279"/>
                <a:gd name="T6" fmla="*/ 349 w 537"/>
                <a:gd name="T7" fmla="*/ 14 h 279"/>
                <a:gd name="T8" fmla="*/ 353 w 537"/>
                <a:gd name="T9" fmla="*/ 25 h 279"/>
                <a:gd name="T10" fmla="*/ 391 w 537"/>
                <a:gd name="T11" fmla="*/ 62 h 279"/>
                <a:gd name="T12" fmla="*/ 342 w 537"/>
                <a:gd name="T13" fmla="*/ 104 h 279"/>
                <a:gd name="T14" fmla="*/ 285 w 537"/>
                <a:gd name="T15" fmla="*/ 135 h 279"/>
                <a:gd name="T16" fmla="*/ 221 w 537"/>
                <a:gd name="T17" fmla="*/ 153 h 279"/>
                <a:gd name="T18" fmla="*/ 155 w 537"/>
                <a:gd name="T19" fmla="*/ 160 h 279"/>
                <a:gd name="T20" fmla="*/ 134 w 537"/>
                <a:gd name="T21" fmla="*/ 160 h 279"/>
                <a:gd name="T22" fmla="*/ 93 w 537"/>
                <a:gd name="T23" fmla="*/ 155 h 279"/>
                <a:gd name="T24" fmla="*/ 55 w 537"/>
                <a:gd name="T25" fmla="*/ 146 h 279"/>
                <a:gd name="T26" fmla="*/ 19 w 537"/>
                <a:gd name="T27" fmla="*/ 131 h 279"/>
                <a:gd name="T28" fmla="*/ 0 w 537"/>
                <a:gd name="T29" fmla="*/ 122 h 279"/>
                <a:gd name="T30" fmla="*/ 39 w 537"/>
                <a:gd name="T31" fmla="*/ 193 h 279"/>
                <a:gd name="T32" fmla="*/ 64 w 537"/>
                <a:gd name="T33" fmla="*/ 270 h 279"/>
                <a:gd name="T34" fmla="*/ 86 w 537"/>
                <a:gd name="T35" fmla="*/ 273 h 279"/>
                <a:gd name="T36" fmla="*/ 132 w 537"/>
                <a:gd name="T37" fmla="*/ 279 h 279"/>
                <a:gd name="T38" fmla="*/ 155 w 537"/>
                <a:gd name="T39" fmla="*/ 279 h 279"/>
                <a:gd name="T40" fmla="*/ 201 w 537"/>
                <a:gd name="T41" fmla="*/ 277 h 279"/>
                <a:gd name="T42" fmla="*/ 247 w 537"/>
                <a:gd name="T43" fmla="*/ 270 h 279"/>
                <a:gd name="T44" fmla="*/ 289 w 537"/>
                <a:gd name="T45" fmla="*/ 259 h 279"/>
                <a:gd name="T46" fmla="*/ 371 w 537"/>
                <a:gd name="T47" fmla="*/ 224 h 279"/>
                <a:gd name="T48" fmla="*/ 442 w 537"/>
                <a:gd name="T49" fmla="*/ 175 h 279"/>
                <a:gd name="T50" fmla="*/ 511 w 537"/>
                <a:gd name="T51" fmla="*/ 184 h 279"/>
                <a:gd name="T52" fmla="*/ 517 w 537"/>
                <a:gd name="T53" fmla="*/ 186 h 279"/>
                <a:gd name="T54" fmla="*/ 522 w 537"/>
                <a:gd name="T55" fmla="*/ 188 h 279"/>
                <a:gd name="T56" fmla="*/ 533 w 537"/>
                <a:gd name="T57" fmla="*/ 182 h 279"/>
                <a:gd name="T58" fmla="*/ 537 w 537"/>
                <a:gd name="T59" fmla="*/ 171 h 279"/>
                <a:gd name="T60" fmla="*/ 537 w 537"/>
                <a:gd name="T61" fmla="*/ 14 h 279"/>
                <a:gd name="T62" fmla="*/ 535 w 537"/>
                <a:gd name="T63" fmla="*/ 9 h 279"/>
                <a:gd name="T64" fmla="*/ 528 w 537"/>
                <a:gd name="T65" fmla="*/ 1 h 279"/>
                <a:gd name="T66" fmla="*/ 522 w 537"/>
                <a:gd name="T67" fmla="*/ 0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37" h="279">
                  <a:moveTo>
                    <a:pt x="522" y="0"/>
                  </a:moveTo>
                  <a:lnTo>
                    <a:pt x="365" y="0"/>
                  </a:lnTo>
                  <a:lnTo>
                    <a:pt x="365" y="0"/>
                  </a:lnTo>
                  <a:lnTo>
                    <a:pt x="360" y="1"/>
                  </a:lnTo>
                  <a:lnTo>
                    <a:pt x="354" y="3"/>
                  </a:lnTo>
                  <a:lnTo>
                    <a:pt x="351" y="9"/>
                  </a:lnTo>
                  <a:lnTo>
                    <a:pt x="349" y="14"/>
                  </a:lnTo>
                  <a:lnTo>
                    <a:pt x="349" y="14"/>
                  </a:lnTo>
                  <a:lnTo>
                    <a:pt x="351" y="20"/>
                  </a:lnTo>
                  <a:lnTo>
                    <a:pt x="353" y="25"/>
                  </a:lnTo>
                  <a:lnTo>
                    <a:pt x="391" y="62"/>
                  </a:lnTo>
                  <a:lnTo>
                    <a:pt x="391" y="62"/>
                  </a:lnTo>
                  <a:lnTo>
                    <a:pt x="367" y="84"/>
                  </a:lnTo>
                  <a:lnTo>
                    <a:pt x="342" y="104"/>
                  </a:lnTo>
                  <a:lnTo>
                    <a:pt x="314" y="120"/>
                  </a:lnTo>
                  <a:lnTo>
                    <a:pt x="285" y="135"/>
                  </a:lnTo>
                  <a:lnTo>
                    <a:pt x="254" y="146"/>
                  </a:lnTo>
                  <a:lnTo>
                    <a:pt x="221" y="153"/>
                  </a:lnTo>
                  <a:lnTo>
                    <a:pt x="188" y="158"/>
                  </a:lnTo>
                  <a:lnTo>
                    <a:pt x="155" y="160"/>
                  </a:lnTo>
                  <a:lnTo>
                    <a:pt x="155" y="160"/>
                  </a:lnTo>
                  <a:lnTo>
                    <a:pt x="134" y="160"/>
                  </a:lnTo>
                  <a:lnTo>
                    <a:pt x="113" y="158"/>
                  </a:lnTo>
                  <a:lnTo>
                    <a:pt x="93" y="155"/>
                  </a:lnTo>
                  <a:lnTo>
                    <a:pt x="75" y="151"/>
                  </a:lnTo>
                  <a:lnTo>
                    <a:pt x="55" y="146"/>
                  </a:lnTo>
                  <a:lnTo>
                    <a:pt x="37" y="138"/>
                  </a:lnTo>
                  <a:lnTo>
                    <a:pt x="19" y="131"/>
                  </a:lnTo>
                  <a:lnTo>
                    <a:pt x="0" y="122"/>
                  </a:lnTo>
                  <a:lnTo>
                    <a:pt x="0" y="122"/>
                  </a:lnTo>
                  <a:lnTo>
                    <a:pt x="20" y="157"/>
                  </a:lnTo>
                  <a:lnTo>
                    <a:pt x="39" y="193"/>
                  </a:lnTo>
                  <a:lnTo>
                    <a:pt x="53" y="230"/>
                  </a:lnTo>
                  <a:lnTo>
                    <a:pt x="64" y="270"/>
                  </a:lnTo>
                  <a:lnTo>
                    <a:pt x="64" y="270"/>
                  </a:lnTo>
                  <a:lnTo>
                    <a:pt x="86" y="273"/>
                  </a:lnTo>
                  <a:lnTo>
                    <a:pt x="110" y="277"/>
                  </a:lnTo>
                  <a:lnTo>
                    <a:pt x="132" y="279"/>
                  </a:lnTo>
                  <a:lnTo>
                    <a:pt x="155" y="279"/>
                  </a:lnTo>
                  <a:lnTo>
                    <a:pt x="155" y="279"/>
                  </a:lnTo>
                  <a:lnTo>
                    <a:pt x="177" y="279"/>
                  </a:lnTo>
                  <a:lnTo>
                    <a:pt x="201" y="277"/>
                  </a:lnTo>
                  <a:lnTo>
                    <a:pt x="223" y="273"/>
                  </a:lnTo>
                  <a:lnTo>
                    <a:pt x="247" y="270"/>
                  </a:lnTo>
                  <a:lnTo>
                    <a:pt x="267" y="264"/>
                  </a:lnTo>
                  <a:lnTo>
                    <a:pt x="289" y="259"/>
                  </a:lnTo>
                  <a:lnTo>
                    <a:pt x="331" y="242"/>
                  </a:lnTo>
                  <a:lnTo>
                    <a:pt x="371" y="224"/>
                  </a:lnTo>
                  <a:lnTo>
                    <a:pt x="407" y="202"/>
                  </a:lnTo>
                  <a:lnTo>
                    <a:pt x="442" y="175"/>
                  </a:lnTo>
                  <a:lnTo>
                    <a:pt x="475" y="146"/>
                  </a:lnTo>
                  <a:lnTo>
                    <a:pt x="511" y="184"/>
                  </a:lnTo>
                  <a:lnTo>
                    <a:pt x="511" y="184"/>
                  </a:lnTo>
                  <a:lnTo>
                    <a:pt x="517" y="186"/>
                  </a:lnTo>
                  <a:lnTo>
                    <a:pt x="522" y="188"/>
                  </a:lnTo>
                  <a:lnTo>
                    <a:pt x="522" y="188"/>
                  </a:lnTo>
                  <a:lnTo>
                    <a:pt x="528" y="186"/>
                  </a:lnTo>
                  <a:lnTo>
                    <a:pt x="533" y="182"/>
                  </a:lnTo>
                  <a:lnTo>
                    <a:pt x="535" y="179"/>
                  </a:lnTo>
                  <a:lnTo>
                    <a:pt x="537" y="171"/>
                  </a:lnTo>
                  <a:lnTo>
                    <a:pt x="537" y="171"/>
                  </a:lnTo>
                  <a:lnTo>
                    <a:pt x="537" y="14"/>
                  </a:lnTo>
                  <a:lnTo>
                    <a:pt x="537" y="14"/>
                  </a:lnTo>
                  <a:lnTo>
                    <a:pt x="535" y="9"/>
                  </a:lnTo>
                  <a:lnTo>
                    <a:pt x="533" y="3"/>
                  </a:lnTo>
                  <a:lnTo>
                    <a:pt x="528" y="1"/>
                  </a:lnTo>
                  <a:lnTo>
                    <a:pt x="522" y="0"/>
                  </a:lnTo>
                  <a:lnTo>
                    <a:pt x="52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5" tIns="45718" rIns="91435" bIns="45718"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89" name="Freeform 90"/>
            <p:cNvSpPr>
              <a:spLocks/>
            </p:cNvSpPr>
            <p:nvPr/>
          </p:nvSpPr>
          <p:spPr bwMode="auto">
            <a:xfrm>
              <a:off x="5774189" y="3353770"/>
              <a:ext cx="181778" cy="349221"/>
            </a:xfrm>
            <a:custGeom>
              <a:avLst/>
              <a:gdLst>
                <a:gd name="T0" fmla="*/ 279 w 279"/>
                <a:gd name="T1" fmla="*/ 365 h 536"/>
                <a:gd name="T2" fmla="*/ 279 w 279"/>
                <a:gd name="T3" fmla="*/ 357 h 536"/>
                <a:gd name="T4" fmla="*/ 270 w 279"/>
                <a:gd name="T5" fmla="*/ 350 h 536"/>
                <a:gd name="T6" fmla="*/ 264 w 279"/>
                <a:gd name="T7" fmla="*/ 348 h 536"/>
                <a:gd name="T8" fmla="*/ 253 w 279"/>
                <a:gd name="T9" fmla="*/ 352 h 536"/>
                <a:gd name="T10" fmla="*/ 217 w 279"/>
                <a:gd name="T11" fmla="*/ 389 h 536"/>
                <a:gd name="T12" fmla="*/ 175 w 279"/>
                <a:gd name="T13" fmla="*/ 339 h 536"/>
                <a:gd name="T14" fmla="*/ 146 w 279"/>
                <a:gd name="T15" fmla="*/ 283 h 536"/>
                <a:gd name="T16" fmla="*/ 126 w 279"/>
                <a:gd name="T17" fmla="*/ 221 h 536"/>
                <a:gd name="T18" fmla="*/ 118 w 279"/>
                <a:gd name="T19" fmla="*/ 155 h 536"/>
                <a:gd name="T20" fmla="*/ 118 w 279"/>
                <a:gd name="T21" fmla="*/ 133 h 536"/>
                <a:gd name="T22" fmla="*/ 124 w 279"/>
                <a:gd name="T23" fmla="*/ 93 h 536"/>
                <a:gd name="T24" fmla="*/ 135 w 279"/>
                <a:gd name="T25" fmla="*/ 55 h 536"/>
                <a:gd name="T26" fmla="*/ 147 w 279"/>
                <a:gd name="T27" fmla="*/ 16 h 536"/>
                <a:gd name="T28" fmla="*/ 157 w 279"/>
                <a:gd name="T29" fmla="*/ 0 h 536"/>
                <a:gd name="T30" fmla="*/ 85 w 279"/>
                <a:gd name="T31" fmla="*/ 36 h 536"/>
                <a:gd name="T32" fmla="*/ 9 w 279"/>
                <a:gd name="T33" fmla="*/ 64 h 536"/>
                <a:gd name="T34" fmla="*/ 5 w 279"/>
                <a:gd name="T35" fmla="*/ 86 h 536"/>
                <a:gd name="T36" fmla="*/ 1 w 279"/>
                <a:gd name="T37" fmla="*/ 131 h 536"/>
                <a:gd name="T38" fmla="*/ 0 w 279"/>
                <a:gd name="T39" fmla="*/ 155 h 536"/>
                <a:gd name="T40" fmla="*/ 1 w 279"/>
                <a:gd name="T41" fmla="*/ 201 h 536"/>
                <a:gd name="T42" fmla="*/ 9 w 279"/>
                <a:gd name="T43" fmla="*/ 244 h 536"/>
                <a:gd name="T44" fmla="*/ 20 w 279"/>
                <a:gd name="T45" fmla="*/ 288 h 536"/>
                <a:gd name="T46" fmla="*/ 54 w 279"/>
                <a:gd name="T47" fmla="*/ 368 h 536"/>
                <a:gd name="T48" fmla="*/ 104 w 279"/>
                <a:gd name="T49" fmla="*/ 441 h 536"/>
                <a:gd name="T50" fmla="*/ 95 w 279"/>
                <a:gd name="T51" fmla="*/ 511 h 536"/>
                <a:gd name="T52" fmla="*/ 93 w 279"/>
                <a:gd name="T53" fmla="*/ 516 h 536"/>
                <a:gd name="T54" fmla="*/ 91 w 279"/>
                <a:gd name="T55" fmla="*/ 522 h 536"/>
                <a:gd name="T56" fmla="*/ 96 w 279"/>
                <a:gd name="T57" fmla="*/ 533 h 536"/>
                <a:gd name="T58" fmla="*/ 107 w 279"/>
                <a:gd name="T59" fmla="*/ 536 h 536"/>
                <a:gd name="T60" fmla="*/ 264 w 279"/>
                <a:gd name="T61" fmla="*/ 536 h 536"/>
                <a:gd name="T62" fmla="*/ 270 w 279"/>
                <a:gd name="T63" fmla="*/ 535 h 536"/>
                <a:gd name="T64" fmla="*/ 277 w 279"/>
                <a:gd name="T65" fmla="*/ 527 h 536"/>
                <a:gd name="T66" fmla="*/ 279 w 279"/>
                <a:gd name="T67" fmla="*/ 522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79" h="536">
                  <a:moveTo>
                    <a:pt x="279" y="522"/>
                  </a:moveTo>
                  <a:lnTo>
                    <a:pt x="279" y="365"/>
                  </a:lnTo>
                  <a:lnTo>
                    <a:pt x="279" y="365"/>
                  </a:lnTo>
                  <a:lnTo>
                    <a:pt x="279" y="357"/>
                  </a:lnTo>
                  <a:lnTo>
                    <a:pt x="275" y="354"/>
                  </a:lnTo>
                  <a:lnTo>
                    <a:pt x="270" y="350"/>
                  </a:lnTo>
                  <a:lnTo>
                    <a:pt x="264" y="348"/>
                  </a:lnTo>
                  <a:lnTo>
                    <a:pt x="264" y="348"/>
                  </a:lnTo>
                  <a:lnTo>
                    <a:pt x="259" y="348"/>
                  </a:lnTo>
                  <a:lnTo>
                    <a:pt x="253" y="352"/>
                  </a:lnTo>
                  <a:lnTo>
                    <a:pt x="217" y="389"/>
                  </a:lnTo>
                  <a:lnTo>
                    <a:pt x="217" y="389"/>
                  </a:lnTo>
                  <a:lnTo>
                    <a:pt x="195" y="365"/>
                  </a:lnTo>
                  <a:lnTo>
                    <a:pt x="175" y="339"/>
                  </a:lnTo>
                  <a:lnTo>
                    <a:pt x="158" y="312"/>
                  </a:lnTo>
                  <a:lnTo>
                    <a:pt x="146" y="283"/>
                  </a:lnTo>
                  <a:lnTo>
                    <a:pt x="133" y="253"/>
                  </a:lnTo>
                  <a:lnTo>
                    <a:pt x="126" y="221"/>
                  </a:lnTo>
                  <a:lnTo>
                    <a:pt x="120" y="188"/>
                  </a:lnTo>
                  <a:lnTo>
                    <a:pt x="118" y="155"/>
                  </a:lnTo>
                  <a:lnTo>
                    <a:pt x="118" y="155"/>
                  </a:lnTo>
                  <a:lnTo>
                    <a:pt x="118" y="133"/>
                  </a:lnTo>
                  <a:lnTo>
                    <a:pt x="122" y="113"/>
                  </a:lnTo>
                  <a:lnTo>
                    <a:pt x="124" y="93"/>
                  </a:lnTo>
                  <a:lnTo>
                    <a:pt x="129" y="73"/>
                  </a:lnTo>
                  <a:lnTo>
                    <a:pt x="135" y="55"/>
                  </a:lnTo>
                  <a:lnTo>
                    <a:pt x="140" y="34"/>
                  </a:lnTo>
                  <a:lnTo>
                    <a:pt x="147" y="16"/>
                  </a:lnTo>
                  <a:lnTo>
                    <a:pt x="157" y="0"/>
                  </a:lnTo>
                  <a:lnTo>
                    <a:pt x="157" y="0"/>
                  </a:lnTo>
                  <a:lnTo>
                    <a:pt x="122" y="20"/>
                  </a:lnTo>
                  <a:lnTo>
                    <a:pt x="85" y="36"/>
                  </a:lnTo>
                  <a:lnTo>
                    <a:pt x="49" y="51"/>
                  </a:lnTo>
                  <a:lnTo>
                    <a:pt x="9" y="64"/>
                  </a:lnTo>
                  <a:lnTo>
                    <a:pt x="9" y="64"/>
                  </a:lnTo>
                  <a:lnTo>
                    <a:pt x="5" y="86"/>
                  </a:lnTo>
                  <a:lnTo>
                    <a:pt x="1" y="107"/>
                  </a:lnTo>
                  <a:lnTo>
                    <a:pt x="1" y="131"/>
                  </a:lnTo>
                  <a:lnTo>
                    <a:pt x="0" y="155"/>
                  </a:lnTo>
                  <a:lnTo>
                    <a:pt x="0" y="155"/>
                  </a:lnTo>
                  <a:lnTo>
                    <a:pt x="1" y="177"/>
                  </a:lnTo>
                  <a:lnTo>
                    <a:pt x="1" y="201"/>
                  </a:lnTo>
                  <a:lnTo>
                    <a:pt x="5" y="222"/>
                  </a:lnTo>
                  <a:lnTo>
                    <a:pt x="9" y="244"/>
                  </a:lnTo>
                  <a:lnTo>
                    <a:pt x="14" y="266"/>
                  </a:lnTo>
                  <a:lnTo>
                    <a:pt x="20" y="288"/>
                  </a:lnTo>
                  <a:lnTo>
                    <a:pt x="36" y="330"/>
                  </a:lnTo>
                  <a:lnTo>
                    <a:pt x="54" y="368"/>
                  </a:lnTo>
                  <a:lnTo>
                    <a:pt x="76" y="407"/>
                  </a:lnTo>
                  <a:lnTo>
                    <a:pt x="104" y="441"/>
                  </a:lnTo>
                  <a:lnTo>
                    <a:pt x="133" y="474"/>
                  </a:lnTo>
                  <a:lnTo>
                    <a:pt x="95" y="511"/>
                  </a:lnTo>
                  <a:lnTo>
                    <a:pt x="95" y="511"/>
                  </a:lnTo>
                  <a:lnTo>
                    <a:pt x="93" y="516"/>
                  </a:lnTo>
                  <a:lnTo>
                    <a:pt x="91" y="522"/>
                  </a:lnTo>
                  <a:lnTo>
                    <a:pt x="91" y="522"/>
                  </a:lnTo>
                  <a:lnTo>
                    <a:pt x="93" y="527"/>
                  </a:lnTo>
                  <a:lnTo>
                    <a:pt x="96" y="533"/>
                  </a:lnTo>
                  <a:lnTo>
                    <a:pt x="102" y="535"/>
                  </a:lnTo>
                  <a:lnTo>
                    <a:pt x="107" y="536"/>
                  </a:lnTo>
                  <a:lnTo>
                    <a:pt x="107" y="536"/>
                  </a:lnTo>
                  <a:lnTo>
                    <a:pt x="264" y="536"/>
                  </a:lnTo>
                  <a:lnTo>
                    <a:pt x="264" y="536"/>
                  </a:lnTo>
                  <a:lnTo>
                    <a:pt x="270" y="535"/>
                  </a:lnTo>
                  <a:lnTo>
                    <a:pt x="275" y="533"/>
                  </a:lnTo>
                  <a:lnTo>
                    <a:pt x="277" y="527"/>
                  </a:lnTo>
                  <a:lnTo>
                    <a:pt x="279" y="522"/>
                  </a:lnTo>
                  <a:lnTo>
                    <a:pt x="279" y="522"/>
                  </a:lnTo>
                  <a:close/>
                </a:path>
              </a:pathLst>
            </a:custGeom>
            <a:solidFill>
              <a:srgbClr val="013A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5" tIns="45718" rIns="91435" bIns="45718"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90" name="Freeform 91"/>
            <p:cNvSpPr>
              <a:spLocks/>
            </p:cNvSpPr>
            <p:nvPr/>
          </p:nvSpPr>
          <p:spPr bwMode="auto">
            <a:xfrm>
              <a:off x="5457543" y="3205221"/>
              <a:ext cx="181778" cy="349221"/>
            </a:xfrm>
            <a:custGeom>
              <a:avLst/>
              <a:gdLst>
                <a:gd name="T0" fmla="*/ 148 w 279"/>
                <a:gd name="T1" fmla="*/ 62 h 536"/>
                <a:gd name="T2" fmla="*/ 203 w 279"/>
                <a:gd name="T3" fmla="*/ 129 h 536"/>
                <a:gd name="T4" fmla="*/ 245 w 279"/>
                <a:gd name="T5" fmla="*/ 206 h 536"/>
                <a:gd name="T6" fmla="*/ 267 w 279"/>
                <a:gd name="T7" fmla="*/ 270 h 536"/>
                <a:gd name="T8" fmla="*/ 276 w 279"/>
                <a:gd name="T9" fmla="*/ 314 h 536"/>
                <a:gd name="T10" fmla="*/ 279 w 279"/>
                <a:gd name="T11" fmla="*/ 359 h 536"/>
                <a:gd name="T12" fmla="*/ 279 w 279"/>
                <a:gd name="T13" fmla="*/ 383 h 536"/>
                <a:gd name="T14" fmla="*/ 278 w 279"/>
                <a:gd name="T15" fmla="*/ 429 h 536"/>
                <a:gd name="T16" fmla="*/ 270 w 279"/>
                <a:gd name="T17" fmla="*/ 472 h 536"/>
                <a:gd name="T18" fmla="*/ 232 w 279"/>
                <a:gd name="T19" fmla="*/ 485 h 536"/>
                <a:gd name="T20" fmla="*/ 157 w 279"/>
                <a:gd name="T21" fmla="*/ 516 h 536"/>
                <a:gd name="T22" fmla="*/ 124 w 279"/>
                <a:gd name="T23" fmla="*/ 536 h 536"/>
                <a:gd name="T24" fmla="*/ 141 w 279"/>
                <a:gd name="T25" fmla="*/ 502 h 536"/>
                <a:gd name="T26" fmla="*/ 152 w 279"/>
                <a:gd name="T27" fmla="*/ 463 h 536"/>
                <a:gd name="T28" fmla="*/ 159 w 279"/>
                <a:gd name="T29" fmla="*/ 423 h 536"/>
                <a:gd name="T30" fmla="*/ 161 w 279"/>
                <a:gd name="T31" fmla="*/ 383 h 536"/>
                <a:gd name="T32" fmla="*/ 161 w 279"/>
                <a:gd name="T33" fmla="*/ 348 h 536"/>
                <a:gd name="T34" fmla="*/ 146 w 279"/>
                <a:gd name="T35" fmla="*/ 283 h 536"/>
                <a:gd name="T36" fmla="*/ 121 w 279"/>
                <a:gd name="T37" fmla="*/ 224 h 536"/>
                <a:gd name="T38" fmla="*/ 86 w 279"/>
                <a:gd name="T39" fmla="*/ 169 h 536"/>
                <a:gd name="T40" fmla="*/ 28 w 279"/>
                <a:gd name="T41" fmla="*/ 184 h 536"/>
                <a:gd name="T42" fmla="*/ 22 w 279"/>
                <a:gd name="T43" fmla="*/ 186 h 536"/>
                <a:gd name="T44" fmla="*/ 15 w 279"/>
                <a:gd name="T45" fmla="*/ 188 h 536"/>
                <a:gd name="T46" fmla="*/ 6 w 279"/>
                <a:gd name="T47" fmla="*/ 182 h 536"/>
                <a:gd name="T48" fmla="*/ 0 w 279"/>
                <a:gd name="T49" fmla="*/ 171 h 536"/>
                <a:gd name="T50" fmla="*/ 0 w 279"/>
                <a:gd name="T51" fmla="*/ 14 h 536"/>
                <a:gd name="T52" fmla="*/ 6 w 279"/>
                <a:gd name="T53" fmla="*/ 3 h 536"/>
                <a:gd name="T54" fmla="*/ 17 w 279"/>
                <a:gd name="T55" fmla="*/ 0 h 536"/>
                <a:gd name="T56" fmla="*/ 174 w 279"/>
                <a:gd name="T57" fmla="*/ 0 h 536"/>
                <a:gd name="T58" fmla="*/ 179 w 279"/>
                <a:gd name="T59" fmla="*/ 1 h 536"/>
                <a:gd name="T60" fmla="*/ 188 w 279"/>
                <a:gd name="T61" fmla="*/ 9 h 536"/>
                <a:gd name="T62" fmla="*/ 188 w 279"/>
                <a:gd name="T63" fmla="*/ 14 h 536"/>
                <a:gd name="T64" fmla="*/ 184 w 279"/>
                <a:gd name="T65" fmla="*/ 25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79" h="536">
                  <a:moveTo>
                    <a:pt x="148" y="62"/>
                  </a:moveTo>
                  <a:lnTo>
                    <a:pt x="148" y="62"/>
                  </a:lnTo>
                  <a:lnTo>
                    <a:pt x="177" y="95"/>
                  </a:lnTo>
                  <a:lnTo>
                    <a:pt x="203" y="129"/>
                  </a:lnTo>
                  <a:lnTo>
                    <a:pt x="226" y="168"/>
                  </a:lnTo>
                  <a:lnTo>
                    <a:pt x="245" y="206"/>
                  </a:lnTo>
                  <a:lnTo>
                    <a:pt x="259" y="248"/>
                  </a:lnTo>
                  <a:lnTo>
                    <a:pt x="267" y="270"/>
                  </a:lnTo>
                  <a:lnTo>
                    <a:pt x="270" y="292"/>
                  </a:lnTo>
                  <a:lnTo>
                    <a:pt x="276" y="314"/>
                  </a:lnTo>
                  <a:lnTo>
                    <a:pt x="278" y="335"/>
                  </a:lnTo>
                  <a:lnTo>
                    <a:pt x="279" y="359"/>
                  </a:lnTo>
                  <a:lnTo>
                    <a:pt x="279" y="383"/>
                  </a:lnTo>
                  <a:lnTo>
                    <a:pt x="279" y="383"/>
                  </a:lnTo>
                  <a:lnTo>
                    <a:pt x="279" y="405"/>
                  </a:lnTo>
                  <a:lnTo>
                    <a:pt x="278" y="429"/>
                  </a:lnTo>
                  <a:lnTo>
                    <a:pt x="276" y="450"/>
                  </a:lnTo>
                  <a:lnTo>
                    <a:pt x="270" y="472"/>
                  </a:lnTo>
                  <a:lnTo>
                    <a:pt x="270" y="472"/>
                  </a:lnTo>
                  <a:lnTo>
                    <a:pt x="232" y="485"/>
                  </a:lnTo>
                  <a:lnTo>
                    <a:pt x="194" y="498"/>
                  </a:lnTo>
                  <a:lnTo>
                    <a:pt x="157" y="516"/>
                  </a:lnTo>
                  <a:lnTo>
                    <a:pt x="124" y="536"/>
                  </a:lnTo>
                  <a:lnTo>
                    <a:pt x="124" y="536"/>
                  </a:lnTo>
                  <a:lnTo>
                    <a:pt x="132" y="518"/>
                  </a:lnTo>
                  <a:lnTo>
                    <a:pt x="141" y="502"/>
                  </a:lnTo>
                  <a:lnTo>
                    <a:pt x="146" y="481"/>
                  </a:lnTo>
                  <a:lnTo>
                    <a:pt x="152" y="463"/>
                  </a:lnTo>
                  <a:lnTo>
                    <a:pt x="155" y="443"/>
                  </a:lnTo>
                  <a:lnTo>
                    <a:pt x="159" y="423"/>
                  </a:lnTo>
                  <a:lnTo>
                    <a:pt x="161" y="403"/>
                  </a:lnTo>
                  <a:lnTo>
                    <a:pt x="161" y="383"/>
                  </a:lnTo>
                  <a:lnTo>
                    <a:pt x="161" y="383"/>
                  </a:lnTo>
                  <a:lnTo>
                    <a:pt x="161" y="348"/>
                  </a:lnTo>
                  <a:lnTo>
                    <a:pt x="155" y="315"/>
                  </a:lnTo>
                  <a:lnTo>
                    <a:pt x="146" y="283"/>
                  </a:lnTo>
                  <a:lnTo>
                    <a:pt x="135" y="253"/>
                  </a:lnTo>
                  <a:lnTo>
                    <a:pt x="121" y="224"/>
                  </a:lnTo>
                  <a:lnTo>
                    <a:pt x="104" y="197"/>
                  </a:lnTo>
                  <a:lnTo>
                    <a:pt x="86" y="169"/>
                  </a:lnTo>
                  <a:lnTo>
                    <a:pt x="64" y="146"/>
                  </a:lnTo>
                  <a:lnTo>
                    <a:pt x="28" y="184"/>
                  </a:lnTo>
                  <a:lnTo>
                    <a:pt x="28" y="184"/>
                  </a:lnTo>
                  <a:lnTo>
                    <a:pt x="22" y="186"/>
                  </a:lnTo>
                  <a:lnTo>
                    <a:pt x="15" y="188"/>
                  </a:lnTo>
                  <a:lnTo>
                    <a:pt x="15" y="188"/>
                  </a:lnTo>
                  <a:lnTo>
                    <a:pt x="9" y="186"/>
                  </a:lnTo>
                  <a:lnTo>
                    <a:pt x="6" y="182"/>
                  </a:lnTo>
                  <a:lnTo>
                    <a:pt x="2" y="179"/>
                  </a:lnTo>
                  <a:lnTo>
                    <a:pt x="0" y="171"/>
                  </a:lnTo>
                  <a:lnTo>
                    <a:pt x="0" y="14"/>
                  </a:lnTo>
                  <a:lnTo>
                    <a:pt x="0" y="14"/>
                  </a:lnTo>
                  <a:lnTo>
                    <a:pt x="2" y="9"/>
                  </a:lnTo>
                  <a:lnTo>
                    <a:pt x="6" y="3"/>
                  </a:lnTo>
                  <a:lnTo>
                    <a:pt x="9" y="1"/>
                  </a:lnTo>
                  <a:lnTo>
                    <a:pt x="17" y="0"/>
                  </a:lnTo>
                  <a:lnTo>
                    <a:pt x="17" y="0"/>
                  </a:lnTo>
                  <a:lnTo>
                    <a:pt x="174" y="0"/>
                  </a:lnTo>
                  <a:lnTo>
                    <a:pt x="174" y="0"/>
                  </a:lnTo>
                  <a:lnTo>
                    <a:pt x="179" y="1"/>
                  </a:lnTo>
                  <a:lnTo>
                    <a:pt x="184" y="3"/>
                  </a:lnTo>
                  <a:lnTo>
                    <a:pt x="188" y="9"/>
                  </a:lnTo>
                  <a:lnTo>
                    <a:pt x="188" y="14"/>
                  </a:lnTo>
                  <a:lnTo>
                    <a:pt x="188" y="14"/>
                  </a:lnTo>
                  <a:lnTo>
                    <a:pt x="188" y="20"/>
                  </a:lnTo>
                  <a:lnTo>
                    <a:pt x="184" y="25"/>
                  </a:lnTo>
                  <a:lnTo>
                    <a:pt x="148" y="62"/>
                  </a:lnTo>
                  <a:close/>
                </a:path>
              </a:pathLst>
            </a:custGeom>
            <a:solidFill>
              <a:srgbClr val="013A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5" tIns="45718" rIns="91435" bIns="45718"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grpSp>
      <p:grpSp>
        <p:nvGrpSpPr>
          <p:cNvPr id="1028280" name="Group 184"/>
          <p:cNvGrpSpPr>
            <a:grpSpLocks/>
          </p:cNvGrpSpPr>
          <p:nvPr/>
        </p:nvGrpSpPr>
        <p:grpSpPr bwMode="auto">
          <a:xfrm>
            <a:off x="430211" y="807947"/>
            <a:ext cx="1666659" cy="3945618"/>
            <a:chOff x="575" y="2172"/>
            <a:chExt cx="1104" cy="2087"/>
          </a:xfrm>
        </p:grpSpPr>
        <p:sp>
          <p:nvSpPr>
            <p:cNvPr id="1028281" name="Rectangle 185"/>
            <p:cNvSpPr>
              <a:spLocks noChangeArrowheads="1"/>
            </p:cNvSpPr>
            <p:nvPr/>
          </p:nvSpPr>
          <p:spPr bwMode="auto">
            <a:xfrm>
              <a:off x="575" y="2496"/>
              <a:ext cx="1104" cy="156"/>
            </a:xfrm>
            <a:prstGeom prst="rect">
              <a:avLst/>
            </a:prstGeom>
            <a:solidFill>
              <a:schemeClr val="bg1">
                <a:lumMod val="95000"/>
              </a:schemeClr>
            </a:solidFill>
            <a:ln>
              <a:noFill/>
            </a:ln>
            <a:effectLst/>
            <a:extLs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tabLst>
                  <a:tab pos="380985" algn="r"/>
                  <a:tab pos="1142954" algn="r"/>
                </a:tabLst>
              </a:pPr>
              <a:r>
                <a:rPr lang="en-US" sz="1400" dirty="0"/>
                <a:t>1976	6.4%</a:t>
              </a:r>
            </a:p>
          </p:txBody>
        </p:sp>
        <p:sp>
          <p:nvSpPr>
            <p:cNvPr id="1028282" name="Rectangle 186"/>
            <p:cNvSpPr>
              <a:spLocks noChangeArrowheads="1"/>
            </p:cNvSpPr>
            <p:nvPr/>
          </p:nvSpPr>
          <p:spPr bwMode="auto">
            <a:xfrm>
              <a:off x="575" y="2658"/>
              <a:ext cx="1104" cy="156"/>
            </a:xfrm>
            <a:prstGeom prst="rect">
              <a:avLst/>
            </a:prstGeom>
            <a:solidFill>
              <a:schemeClr val="bg1"/>
            </a:solidFill>
            <a:ln>
              <a:noFill/>
            </a:ln>
            <a:effectLst/>
            <a:extLs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tabLst>
                  <a:tab pos="380985" algn="r"/>
                  <a:tab pos="1142954" algn="r"/>
                </a:tabLst>
              </a:pPr>
              <a:r>
                <a:rPr lang="en-US" sz="1400" dirty="0"/>
                <a:t>	1977	5.9%</a:t>
              </a:r>
            </a:p>
          </p:txBody>
        </p:sp>
        <p:sp>
          <p:nvSpPr>
            <p:cNvPr id="1028283" name="Rectangle 187"/>
            <p:cNvSpPr>
              <a:spLocks noChangeArrowheads="1"/>
            </p:cNvSpPr>
            <p:nvPr/>
          </p:nvSpPr>
          <p:spPr bwMode="auto">
            <a:xfrm>
              <a:off x="575" y="2820"/>
              <a:ext cx="1104" cy="156"/>
            </a:xfrm>
            <a:prstGeom prst="rect">
              <a:avLst/>
            </a:prstGeom>
            <a:solidFill>
              <a:schemeClr val="bg1">
                <a:lumMod val="95000"/>
              </a:schemeClr>
            </a:solidFill>
            <a:ln>
              <a:noFill/>
            </a:ln>
            <a:effectLst/>
            <a:extLs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tabLst>
                  <a:tab pos="380985" algn="r"/>
                  <a:tab pos="1142954" algn="r"/>
                </a:tabLst>
              </a:pPr>
              <a:r>
                <a:rPr lang="en-US" sz="1400" dirty="0"/>
                <a:t>	1978	6.5%</a:t>
              </a:r>
            </a:p>
          </p:txBody>
        </p:sp>
        <p:sp>
          <p:nvSpPr>
            <p:cNvPr id="1028284" name="Rectangle 188"/>
            <p:cNvSpPr>
              <a:spLocks noChangeArrowheads="1"/>
            </p:cNvSpPr>
            <p:nvPr/>
          </p:nvSpPr>
          <p:spPr bwMode="auto">
            <a:xfrm>
              <a:off x="575" y="2982"/>
              <a:ext cx="1104" cy="156"/>
            </a:xfrm>
            <a:prstGeom prst="rect">
              <a:avLst/>
            </a:prstGeom>
            <a:solidFill>
              <a:schemeClr val="bg1"/>
            </a:solidFill>
            <a:ln>
              <a:noFill/>
            </a:ln>
            <a:effectLst/>
            <a:extLs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tabLst>
                  <a:tab pos="380985" algn="r"/>
                  <a:tab pos="1142954" algn="r"/>
                </a:tabLst>
              </a:pPr>
              <a:r>
                <a:rPr lang="en-US" sz="1400" dirty="0"/>
                <a:t>	1979	9.9%</a:t>
              </a:r>
            </a:p>
          </p:txBody>
        </p:sp>
        <p:sp>
          <p:nvSpPr>
            <p:cNvPr id="1028285" name="Rectangle 189"/>
            <p:cNvSpPr>
              <a:spLocks noChangeArrowheads="1"/>
            </p:cNvSpPr>
            <p:nvPr/>
          </p:nvSpPr>
          <p:spPr bwMode="auto">
            <a:xfrm>
              <a:off x="575" y="3144"/>
              <a:ext cx="1104" cy="156"/>
            </a:xfrm>
            <a:prstGeom prst="rect">
              <a:avLst/>
            </a:prstGeom>
            <a:solidFill>
              <a:schemeClr val="bg1">
                <a:lumMod val="95000"/>
              </a:schemeClr>
            </a:solidFill>
            <a:ln>
              <a:noFill/>
            </a:ln>
            <a:effectLst/>
            <a:extLs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tabLst>
                  <a:tab pos="380985" algn="r"/>
                  <a:tab pos="1142954" algn="r"/>
                </a:tabLst>
              </a:pPr>
              <a:r>
                <a:rPr lang="en-US" sz="1400" dirty="0"/>
                <a:t>	1980	14.3%</a:t>
              </a:r>
            </a:p>
          </p:txBody>
        </p:sp>
        <p:sp>
          <p:nvSpPr>
            <p:cNvPr id="1028286" name="Rectangle 190"/>
            <p:cNvSpPr>
              <a:spLocks noChangeArrowheads="1"/>
            </p:cNvSpPr>
            <p:nvPr/>
          </p:nvSpPr>
          <p:spPr bwMode="auto">
            <a:xfrm>
              <a:off x="575" y="3306"/>
              <a:ext cx="1104" cy="156"/>
            </a:xfrm>
            <a:prstGeom prst="rect">
              <a:avLst/>
            </a:prstGeom>
            <a:solidFill>
              <a:schemeClr val="bg1"/>
            </a:solidFill>
            <a:ln>
              <a:noFill/>
            </a:ln>
            <a:effectLst/>
            <a:extLs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tabLst>
                  <a:tab pos="380985" algn="r"/>
                  <a:tab pos="1142954" algn="r"/>
                </a:tabLst>
              </a:pPr>
              <a:r>
                <a:rPr lang="en-US" sz="1400" dirty="0"/>
                <a:t>	1981	11.2%</a:t>
              </a:r>
            </a:p>
          </p:txBody>
        </p:sp>
        <p:sp>
          <p:nvSpPr>
            <p:cNvPr id="1028287" name="Rectangle 191"/>
            <p:cNvSpPr>
              <a:spLocks noChangeArrowheads="1"/>
            </p:cNvSpPr>
            <p:nvPr/>
          </p:nvSpPr>
          <p:spPr bwMode="auto">
            <a:xfrm>
              <a:off x="575" y="3792"/>
              <a:ext cx="1104" cy="156"/>
            </a:xfrm>
            <a:prstGeom prst="rect">
              <a:avLst/>
            </a:prstGeom>
            <a:solidFill>
              <a:schemeClr val="bg1">
                <a:lumMod val="95000"/>
              </a:schemeClr>
            </a:solidFill>
            <a:ln>
              <a:noFill/>
            </a:ln>
            <a:effectLst/>
            <a:extLs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tabLst>
                  <a:tab pos="380985" algn="r"/>
                  <a:tab pos="1142954" algn="r"/>
                </a:tabLst>
              </a:pPr>
              <a:r>
                <a:rPr lang="en-US" sz="1400" dirty="0"/>
                <a:t>	1984	3.5%</a:t>
              </a:r>
            </a:p>
          </p:txBody>
        </p:sp>
        <p:sp>
          <p:nvSpPr>
            <p:cNvPr id="1028288" name="Rectangle 192"/>
            <p:cNvSpPr>
              <a:spLocks noChangeArrowheads="1"/>
            </p:cNvSpPr>
            <p:nvPr/>
          </p:nvSpPr>
          <p:spPr bwMode="auto">
            <a:xfrm>
              <a:off x="575" y="2334"/>
              <a:ext cx="1104" cy="156"/>
            </a:xfrm>
            <a:prstGeom prst="rect">
              <a:avLst/>
            </a:prstGeom>
            <a:solidFill>
              <a:schemeClr val="bg1"/>
            </a:solidFill>
            <a:ln>
              <a:noFill/>
            </a:ln>
            <a:effectLst/>
            <a:extLs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tabLst>
                  <a:tab pos="380985" algn="r"/>
                  <a:tab pos="1142954" algn="r"/>
                </a:tabLst>
              </a:pPr>
              <a:r>
                <a:rPr lang="en-US" sz="1400" dirty="0"/>
                <a:t>	1975	8.0%</a:t>
              </a:r>
            </a:p>
          </p:txBody>
        </p:sp>
        <p:sp>
          <p:nvSpPr>
            <p:cNvPr id="1028289" name="Rectangle 193"/>
            <p:cNvSpPr>
              <a:spLocks noChangeArrowheads="1"/>
            </p:cNvSpPr>
            <p:nvPr/>
          </p:nvSpPr>
          <p:spPr bwMode="auto">
            <a:xfrm>
              <a:off x="575" y="3468"/>
              <a:ext cx="1104" cy="156"/>
            </a:xfrm>
            <a:prstGeom prst="rect">
              <a:avLst/>
            </a:prstGeom>
            <a:solidFill>
              <a:schemeClr val="bg1">
                <a:lumMod val="95000"/>
              </a:schemeClr>
            </a:solidFill>
            <a:ln>
              <a:noFill/>
            </a:ln>
            <a:effectLst/>
            <a:extLs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tabLst>
                  <a:tab pos="380985" algn="r"/>
                  <a:tab pos="1142954" algn="r"/>
                </a:tabLst>
              </a:pPr>
              <a:r>
                <a:rPr lang="en-US" sz="1400" dirty="0"/>
                <a:t>	1982	7.4%</a:t>
              </a:r>
            </a:p>
          </p:txBody>
        </p:sp>
        <p:sp>
          <p:nvSpPr>
            <p:cNvPr id="1028290" name="Rectangle 194"/>
            <p:cNvSpPr>
              <a:spLocks noChangeArrowheads="1"/>
            </p:cNvSpPr>
            <p:nvPr/>
          </p:nvSpPr>
          <p:spPr bwMode="auto">
            <a:xfrm>
              <a:off x="575" y="3630"/>
              <a:ext cx="1104" cy="156"/>
            </a:xfrm>
            <a:prstGeom prst="rect">
              <a:avLst/>
            </a:prstGeom>
            <a:solidFill>
              <a:schemeClr val="bg1"/>
            </a:solidFill>
            <a:ln>
              <a:noFill/>
            </a:ln>
            <a:effectLst/>
            <a:extLs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tabLst>
                  <a:tab pos="380985" algn="r"/>
                  <a:tab pos="1142954" algn="r"/>
                </a:tabLst>
              </a:pPr>
              <a:r>
                <a:rPr lang="en-US" sz="1400" dirty="0"/>
                <a:t>	1983	</a:t>
              </a:r>
              <a:r>
                <a:rPr lang="en-US" sz="1400" baseline="30000" dirty="0"/>
                <a:t> </a:t>
              </a:r>
              <a:r>
                <a:rPr lang="en-US" sz="1400" dirty="0"/>
                <a:t>7.0%</a:t>
              </a:r>
            </a:p>
          </p:txBody>
        </p:sp>
        <p:sp>
          <p:nvSpPr>
            <p:cNvPr id="1028291" name="Rectangle 195"/>
            <p:cNvSpPr>
              <a:spLocks noChangeArrowheads="1"/>
            </p:cNvSpPr>
            <p:nvPr/>
          </p:nvSpPr>
          <p:spPr bwMode="auto">
            <a:xfrm>
              <a:off x="575" y="2172"/>
              <a:ext cx="1104" cy="156"/>
            </a:xfrm>
            <a:prstGeom prst="rect">
              <a:avLst/>
            </a:prstGeom>
            <a:solidFill>
              <a:schemeClr val="accent1"/>
            </a:solidFill>
            <a:ln>
              <a:noFill/>
            </a:ln>
            <a:effectLst/>
            <a:extLs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tabLst>
                  <a:tab pos="380985" algn="r"/>
                  <a:tab pos="1142954" algn="r"/>
                </a:tabLst>
              </a:pPr>
              <a:r>
                <a:rPr lang="en-US" sz="1400" b="1" dirty="0">
                  <a:solidFill>
                    <a:schemeClr val="bg1"/>
                  </a:solidFill>
                </a:rPr>
                <a:t>	Year	COLA</a:t>
              </a:r>
            </a:p>
          </p:txBody>
        </p:sp>
        <p:sp>
          <p:nvSpPr>
            <p:cNvPr id="78" name="Rectangle 191">
              <a:extLst>
                <a:ext uri="{FF2B5EF4-FFF2-40B4-BE49-F238E27FC236}">
                  <a16:creationId xmlns:a16="http://schemas.microsoft.com/office/drawing/2014/main" id="{9E2EB427-3A3B-1147-BC03-8EB5DAEA7D6C}"/>
                </a:ext>
              </a:extLst>
            </p:cNvPr>
            <p:cNvSpPr>
              <a:spLocks noChangeArrowheads="1"/>
            </p:cNvSpPr>
            <p:nvPr/>
          </p:nvSpPr>
          <p:spPr bwMode="auto">
            <a:xfrm>
              <a:off x="575" y="4103"/>
              <a:ext cx="1104" cy="156"/>
            </a:xfrm>
            <a:prstGeom prst="rect">
              <a:avLst/>
            </a:prstGeom>
            <a:solidFill>
              <a:schemeClr val="bg1">
                <a:lumMod val="95000"/>
              </a:schemeClr>
            </a:solidFill>
            <a:ln>
              <a:noFill/>
            </a:ln>
            <a:effectLst/>
            <a:extLs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tabLst>
                  <a:tab pos="380985" algn="r"/>
                  <a:tab pos="1142954" algn="r"/>
                </a:tabLst>
              </a:pPr>
              <a:r>
                <a:rPr lang="en-US" sz="1400" dirty="0"/>
                <a:t>	1986	3.1%</a:t>
              </a:r>
            </a:p>
          </p:txBody>
        </p:sp>
      </p:grpSp>
      <p:grpSp>
        <p:nvGrpSpPr>
          <p:cNvPr id="1028295" name="Group 199"/>
          <p:cNvGrpSpPr>
            <a:grpSpLocks/>
          </p:cNvGrpSpPr>
          <p:nvPr/>
        </p:nvGrpSpPr>
        <p:grpSpPr bwMode="auto">
          <a:xfrm>
            <a:off x="2290105" y="813299"/>
            <a:ext cx="1666658" cy="3996665"/>
            <a:chOff x="575" y="2172"/>
            <a:chExt cx="1104" cy="2114"/>
          </a:xfrm>
        </p:grpSpPr>
        <p:grpSp>
          <p:nvGrpSpPr>
            <p:cNvPr id="1028296" name="Group 200"/>
            <p:cNvGrpSpPr>
              <a:grpSpLocks/>
            </p:cNvGrpSpPr>
            <p:nvPr/>
          </p:nvGrpSpPr>
          <p:grpSpPr bwMode="auto">
            <a:xfrm>
              <a:off x="575" y="2172"/>
              <a:ext cx="1104" cy="1776"/>
              <a:chOff x="575" y="2172"/>
              <a:chExt cx="1104" cy="1776"/>
            </a:xfrm>
          </p:grpSpPr>
          <p:sp>
            <p:nvSpPr>
              <p:cNvPr id="1028297" name="Rectangle 201"/>
              <p:cNvSpPr>
                <a:spLocks noChangeArrowheads="1"/>
              </p:cNvSpPr>
              <p:nvPr/>
            </p:nvSpPr>
            <p:spPr bwMode="auto">
              <a:xfrm>
                <a:off x="575" y="2496"/>
                <a:ext cx="1104" cy="156"/>
              </a:xfrm>
              <a:prstGeom prst="rect">
                <a:avLst/>
              </a:prstGeom>
              <a:solidFill>
                <a:schemeClr val="bg1">
                  <a:lumMod val="95000"/>
                </a:schemeClr>
              </a:solidFill>
              <a:ln>
                <a:noFill/>
              </a:ln>
              <a:effectLst/>
              <a:extLs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tabLst>
                    <a:tab pos="380985" algn="r"/>
                    <a:tab pos="1142954" algn="r"/>
                  </a:tabLst>
                </a:pPr>
                <a:r>
                  <a:rPr lang="en-US" sz="1400" dirty="0"/>
                  <a:t>	1988	4.2%</a:t>
                </a:r>
              </a:p>
            </p:txBody>
          </p:sp>
          <p:sp>
            <p:nvSpPr>
              <p:cNvPr id="1028298" name="Rectangle 202"/>
              <p:cNvSpPr>
                <a:spLocks noChangeArrowheads="1"/>
              </p:cNvSpPr>
              <p:nvPr/>
            </p:nvSpPr>
            <p:spPr bwMode="auto">
              <a:xfrm>
                <a:off x="575" y="2658"/>
                <a:ext cx="1104" cy="156"/>
              </a:xfrm>
              <a:prstGeom prst="rect">
                <a:avLst/>
              </a:prstGeom>
              <a:solidFill>
                <a:schemeClr val="bg1"/>
              </a:solidFill>
              <a:ln>
                <a:noFill/>
              </a:ln>
              <a:effectLst/>
              <a:extLs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tabLst>
                    <a:tab pos="380985" algn="r"/>
                    <a:tab pos="1142954" algn="r"/>
                  </a:tabLst>
                </a:pPr>
                <a:r>
                  <a:rPr lang="en-US" sz="1400" dirty="0"/>
                  <a:t>	1989	4.0%</a:t>
                </a:r>
              </a:p>
            </p:txBody>
          </p:sp>
          <p:sp>
            <p:nvSpPr>
              <p:cNvPr id="1028299" name="Rectangle 203"/>
              <p:cNvSpPr>
                <a:spLocks noChangeArrowheads="1"/>
              </p:cNvSpPr>
              <p:nvPr/>
            </p:nvSpPr>
            <p:spPr bwMode="auto">
              <a:xfrm>
                <a:off x="575" y="2820"/>
                <a:ext cx="1104" cy="156"/>
              </a:xfrm>
              <a:prstGeom prst="rect">
                <a:avLst/>
              </a:prstGeom>
              <a:solidFill>
                <a:schemeClr val="bg1">
                  <a:lumMod val="95000"/>
                </a:schemeClr>
              </a:solidFill>
              <a:ln>
                <a:noFill/>
              </a:ln>
              <a:effectLst/>
              <a:extLs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tabLst>
                    <a:tab pos="380985" algn="r"/>
                    <a:tab pos="1142954" algn="r"/>
                  </a:tabLst>
                </a:pPr>
                <a:r>
                  <a:rPr lang="en-US" sz="1400" dirty="0"/>
                  <a:t>	1990	4.7%</a:t>
                </a:r>
              </a:p>
            </p:txBody>
          </p:sp>
          <p:sp>
            <p:nvSpPr>
              <p:cNvPr id="1028300" name="Rectangle 204"/>
              <p:cNvSpPr>
                <a:spLocks noChangeArrowheads="1"/>
              </p:cNvSpPr>
              <p:nvPr/>
            </p:nvSpPr>
            <p:spPr bwMode="auto">
              <a:xfrm>
                <a:off x="575" y="2982"/>
                <a:ext cx="1104" cy="156"/>
              </a:xfrm>
              <a:prstGeom prst="rect">
                <a:avLst/>
              </a:prstGeom>
              <a:solidFill>
                <a:schemeClr val="bg1"/>
              </a:solidFill>
              <a:ln>
                <a:noFill/>
              </a:ln>
              <a:effectLst/>
              <a:extLs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tabLst>
                    <a:tab pos="380985" algn="r"/>
                    <a:tab pos="1142954" algn="r"/>
                  </a:tabLst>
                </a:pPr>
                <a:r>
                  <a:rPr lang="en-US" sz="1400" dirty="0"/>
                  <a:t>	1991	5.4%</a:t>
                </a:r>
              </a:p>
            </p:txBody>
          </p:sp>
          <p:sp>
            <p:nvSpPr>
              <p:cNvPr id="1028301" name="Rectangle 205"/>
              <p:cNvSpPr>
                <a:spLocks noChangeArrowheads="1"/>
              </p:cNvSpPr>
              <p:nvPr/>
            </p:nvSpPr>
            <p:spPr bwMode="auto">
              <a:xfrm>
                <a:off x="575" y="3144"/>
                <a:ext cx="1104" cy="156"/>
              </a:xfrm>
              <a:prstGeom prst="rect">
                <a:avLst/>
              </a:prstGeom>
              <a:solidFill>
                <a:schemeClr val="bg1">
                  <a:lumMod val="95000"/>
                </a:schemeClr>
              </a:solidFill>
              <a:ln>
                <a:noFill/>
              </a:ln>
              <a:effectLst/>
              <a:extLs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tabLst>
                    <a:tab pos="380985" algn="r"/>
                    <a:tab pos="1142954" algn="r"/>
                  </a:tabLst>
                </a:pPr>
                <a:r>
                  <a:rPr lang="en-US" sz="1400" dirty="0"/>
                  <a:t>	1992	3.7%</a:t>
                </a:r>
              </a:p>
            </p:txBody>
          </p:sp>
          <p:sp>
            <p:nvSpPr>
              <p:cNvPr id="1028302" name="Rectangle 206"/>
              <p:cNvSpPr>
                <a:spLocks noChangeArrowheads="1"/>
              </p:cNvSpPr>
              <p:nvPr/>
            </p:nvSpPr>
            <p:spPr bwMode="auto">
              <a:xfrm>
                <a:off x="575" y="3306"/>
                <a:ext cx="1104" cy="156"/>
              </a:xfrm>
              <a:prstGeom prst="rect">
                <a:avLst/>
              </a:prstGeom>
              <a:solidFill>
                <a:schemeClr val="bg1"/>
              </a:solidFill>
              <a:ln>
                <a:noFill/>
              </a:ln>
              <a:effectLst/>
              <a:extLs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tabLst>
                    <a:tab pos="380985" algn="r"/>
                    <a:tab pos="1142954" algn="r"/>
                  </a:tabLst>
                </a:pPr>
                <a:r>
                  <a:rPr lang="en-US" sz="1400" dirty="0"/>
                  <a:t>	1993	3.0%</a:t>
                </a:r>
              </a:p>
            </p:txBody>
          </p:sp>
          <p:sp>
            <p:nvSpPr>
              <p:cNvPr id="1028303" name="Rectangle 207"/>
              <p:cNvSpPr>
                <a:spLocks noChangeArrowheads="1"/>
              </p:cNvSpPr>
              <p:nvPr/>
            </p:nvSpPr>
            <p:spPr bwMode="auto">
              <a:xfrm>
                <a:off x="575" y="3792"/>
                <a:ext cx="1104" cy="156"/>
              </a:xfrm>
              <a:prstGeom prst="rect">
                <a:avLst/>
              </a:prstGeom>
              <a:solidFill>
                <a:schemeClr val="bg1">
                  <a:lumMod val="95000"/>
                </a:schemeClr>
              </a:solidFill>
              <a:ln>
                <a:noFill/>
              </a:ln>
              <a:effectLst/>
              <a:extLs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tabLst>
                    <a:tab pos="380985" algn="r"/>
                    <a:tab pos="1142954" algn="r"/>
                  </a:tabLst>
                </a:pPr>
                <a:r>
                  <a:rPr lang="en-US" sz="1400" dirty="0"/>
                  <a:t>	1996	2.6%</a:t>
                </a:r>
              </a:p>
            </p:txBody>
          </p:sp>
          <p:sp>
            <p:nvSpPr>
              <p:cNvPr id="1028304" name="Rectangle 208"/>
              <p:cNvSpPr>
                <a:spLocks noChangeArrowheads="1"/>
              </p:cNvSpPr>
              <p:nvPr/>
            </p:nvSpPr>
            <p:spPr bwMode="auto">
              <a:xfrm>
                <a:off x="575" y="2334"/>
                <a:ext cx="1104" cy="156"/>
              </a:xfrm>
              <a:prstGeom prst="rect">
                <a:avLst/>
              </a:prstGeom>
              <a:solidFill>
                <a:schemeClr val="bg1"/>
              </a:solidFill>
              <a:ln>
                <a:noFill/>
              </a:ln>
              <a:effectLst/>
              <a:extLs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tabLst>
                    <a:tab pos="380985" algn="r"/>
                    <a:tab pos="1142954" algn="r"/>
                  </a:tabLst>
                </a:pPr>
                <a:r>
                  <a:rPr lang="en-US" sz="1400" dirty="0"/>
                  <a:t>	1987	1.3%</a:t>
                </a:r>
              </a:p>
            </p:txBody>
          </p:sp>
          <p:sp>
            <p:nvSpPr>
              <p:cNvPr id="1028305" name="Rectangle 209"/>
              <p:cNvSpPr>
                <a:spLocks noChangeArrowheads="1"/>
              </p:cNvSpPr>
              <p:nvPr/>
            </p:nvSpPr>
            <p:spPr bwMode="auto">
              <a:xfrm>
                <a:off x="575" y="3468"/>
                <a:ext cx="1104" cy="156"/>
              </a:xfrm>
              <a:prstGeom prst="rect">
                <a:avLst/>
              </a:prstGeom>
              <a:solidFill>
                <a:schemeClr val="bg1">
                  <a:lumMod val="95000"/>
                </a:schemeClr>
              </a:solidFill>
              <a:ln>
                <a:noFill/>
              </a:ln>
              <a:effectLst/>
              <a:extLs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tabLst>
                    <a:tab pos="380985" algn="r"/>
                    <a:tab pos="1142954" algn="r"/>
                  </a:tabLst>
                </a:pPr>
                <a:r>
                  <a:rPr lang="en-US" sz="1400" dirty="0"/>
                  <a:t>	1994	2.6%</a:t>
                </a:r>
              </a:p>
            </p:txBody>
          </p:sp>
          <p:sp>
            <p:nvSpPr>
              <p:cNvPr id="1028306" name="Rectangle 210"/>
              <p:cNvSpPr>
                <a:spLocks noChangeArrowheads="1"/>
              </p:cNvSpPr>
              <p:nvPr/>
            </p:nvSpPr>
            <p:spPr bwMode="auto">
              <a:xfrm>
                <a:off x="575" y="3630"/>
                <a:ext cx="1104" cy="156"/>
              </a:xfrm>
              <a:prstGeom prst="rect">
                <a:avLst/>
              </a:prstGeom>
              <a:solidFill>
                <a:schemeClr val="bg1"/>
              </a:solidFill>
              <a:ln>
                <a:noFill/>
              </a:ln>
              <a:effectLst/>
              <a:extLs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tabLst>
                    <a:tab pos="380985" algn="r"/>
                    <a:tab pos="1142954" algn="r"/>
                  </a:tabLst>
                </a:pPr>
                <a:r>
                  <a:rPr lang="en-US" sz="1400" dirty="0"/>
                  <a:t>	1995	2.8%</a:t>
                </a:r>
              </a:p>
            </p:txBody>
          </p:sp>
          <p:sp>
            <p:nvSpPr>
              <p:cNvPr id="1028307" name="Rectangle 211"/>
              <p:cNvSpPr>
                <a:spLocks noChangeArrowheads="1"/>
              </p:cNvSpPr>
              <p:nvPr/>
            </p:nvSpPr>
            <p:spPr bwMode="auto">
              <a:xfrm>
                <a:off x="575" y="2172"/>
                <a:ext cx="1104" cy="156"/>
              </a:xfrm>
              <a:prstGeom prst="rect">
                <a:avLst/>
              </a:prstGeom>
              <a:solidFill>
                <a:schemeClr val="accent1"/>
              </a:solidFill>
              <a:ln>
                <a:noFill/>
              </a:ln>
              <a:effectLst/>
              <a:extLs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tabLst>
                    <a:tab pos="380985" algn="r"/>
                    <a:tab pos="1142954" algn="r"/>
                  </a:tabLst>
                </a:pPr>
                <a:r>
                  <a:rPr lang="en-US" sz="1400" b="1" dirty="0">
                    <a:solidFill>
                      <a:schemeClr val="bg1"/>
                    </a:solidFill>
                  </a:rPr>
                  <a:t>	Year	COLA</a:t>
                </a:r>
              </a:p>
            </p:txBody>
          </p:sp>
        </p:grpSp>
        <p:sp>
          <p:nvSpPr>
            <p:cNvPr id="1028308" name="Line 212"/>
            <p:cNvSpPr>
              <a:spLocks noChangeShapeType="1"/>
            </p:cNvSpPr>
            <p:nvPr/>
          </p:nvSpPr>
          <p:spPr bwMode="auto">
            <a:xfrm>
              <a:off x="575" y="4286"/>
              <a:ext cx="1104" cy="0"/>
            </a:xfrm>
            <a:prstGeom prst="line">
              <a:avLst/>
            </a:prstGeom>
            <a:noFill/>
            <a:ln w="254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3200" dirty="0"/>
            </a:p>
          </p:txBody>
        </p:sp>
      </p:grpSp>
      <p:grpSp>
        <p:nvGrpSpPr>
          <p:cNvPr id="1028311" name="Group 215"/>
          <p:cNvGrpSpPr>
            <a:grpSpLocks/>
          </p:cNvGrpSpPr>
          <p:nvPr/>
        </p:nvGrpSpPr>
        <p:grpSpPr bwMode="auto">
          <a:xfrm>
            <a:off x="4145472" y="813299"/>
            <a:ext cx="1666659" cy="3996665"/>
            <a:chOff x="575" y="2172"/>
            <a:chExt cx="1104" cy="2114"/>
          </a:xfrm>
        </p:grpSpPr>
        <p:grpSp>
          <p:nvGrpSpPr>
            <p:cNvPr id="1028312" name="Group 216"/>
            <p:cNvGrpSpPr>
              <a:grpSpLocks/>
            </p:cNvGrpSpPr>
            <p:nvPr/>
          </p:nvGrpSpPr>
          <p:grpSpPr bwMode="auto">
            <a:xfrm>
              <a:off x="575" y="2172"/>
              <a:ext cx="1104" cy="1776"/>
              <a:chOff x="575" y="2172"/>
              <a:chExt cx="1104" cy="1776"/>
            </a:xfrm>
          </p:grpSpPr>
          <p:sp>
            <p:nvSpPr>
              <p:cNvPr id="1028313" name="Rectangle 217"/>
              <p:cNvSpPr>
                <a:spLocks noChangeArrowheads="1"/>
              </p:cNvSpPr>
              <p:nvPr/>
            </p:nvSpPr>
            <p:spPr bwMode="auto">
              <a:xfrm>
                <a:off x="575" y="2496"/>
                <a:ext cx="1104" cy="156"/>
              </a:xfrm>
              <a:prstGeom prst="rect">
                <a:avLst/>
              </a:prstGeom>
              <a:solidFill>
                <a:schemeClr val="bg1">
                  <a:lumMod val="95000"/>
                </a:schemeClr>
              </a:solidFill>
              <a:ln>
                <a:noFill/>
              </a:ln>
              <a:effectLst/>
              <a:extLs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tabLst>
                    <a:tab pos="380985" algn="r"/>
                    <a:tab pos="1142954" algn="r"/>
                  </a:tabLst>
                </a:pPr>
                <a:r>
                  <a:rPr lang="en-US" sz="1400" dirty="0"/>
                  <a:t>	2000	2.5%</a:t>
                </a:r>
              </a:p>
            </p:txBody>
          </p:sp>
          <p:sp>
            <p:nvSpPr>
              <p:cNvPr id="1028314" name="Rectangle 218"/>
              <p:cNvSpPr>
                <a:spLocks noChangeArrowheads="1"/>
              </p:cNvSpPr>
              <p:nvPr/>
            </p:nvSpPr>
            <p:spPr bwMode="auto">
              <a:xfrm>
                <a:off x="575" y="2658"/>
                <a:ext cx="1104" cy="156"/>
              </a:xfrm>
              <a:prstGeom prst="rect">
                <a:avLst/>
              </a:prstGeom>
              <a:solidFill>
                <a:schemeClr val="bg1"/>
              </a:solidFill>
              <a:ln>
                <a:noFill/>
              </a:ln>
              <a:effectLst/>
              <a:extLs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tabLst>
                    <a:tab pos="380985" algn="r"/>
                    <a:tab pos="1142954" algn="r"/>
                  </a:tabLst>
                </a:pPr>
                <a:r>
                  <a:rPr lang="en-US" sz="1400" dirty="0"/>
                  <a:t>	2001	3.5%</a:t>
                </a:r>
              </a:p>
            </p:txBody>
          </p:sp>
          <p:sp>
            <p:nvSpPr>
              <p:cNvPr id="1028315" name="Rectangle 219"/>
              <p:cNvSpPr>
                <a:spLocks noChangeArrowheads="1"/>
              </p:cNvSpPr>
              <p:nvPr/>
            </p:nvSpPr>
            <p:spPr bwMode="auto">
              <a:xfrm>
                <a:off x="575" y="2820"/>
                <a:ext cx="1104" cy="156"/>
              </a:xfrm>
              <a:prstGeom prst="rect">
                <a:avLst/>
              </a:prstGeom>
              <a:solidFill>
                <a:schemeClr val="bg1">
                  <a:lumMod val="95000"/>
                </a:schemeClr>
              </a:solidFill>
              <a:ln>
                <a:noFill/>
              </a:ln>
              <a:effectLst/>
              <a:extLs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tabLst>
                    <a:tab pos="380985" algn="r"/>
                    <a:tab pos="1142954" algn="r"/>
                  </a:tabLst>
                </a:pPr>
                <a:r>
                  <a:rPr lang="en-US" sz="1400" dirty="0"/>
                  <a:t>	2002	2.6%</a:t>
                </a:r>
              </a:p>
            </p:txBody>
          </p:sp>
          <p:sp>
            <p:nvSpPr>
              <p:cNvPr id="1028316" name="Rectangle 220"/>
              <p:cNvSpPr>
                <a:spLocks noChangeArrowheads="1"/>
              </p:cNvSpPr>
              <p:nvPr/>
            </p:nvSpPr>
            <p:spPr bwMode="auto">
              <a:xfrm>
                <a:off x="575" y="2982"/>
                <a:ext cx="1104" cy="156"/>
              </a:xfrm>
              <a:prstGeom prst="rect">
                <a:avLst/>
              </a:prstGeom>
              <a:solidFill>
                <a:schemeClr val="bg1"/>
              </a:solidFill>
              <a:ln>
                <a:noFill/>
              </a:ln>
              <a:effectLst/>
              <a:extLs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tabLst>
                    <a:tab pos="380985" algn="r"/>
                    <a:tab pos="1142954" algn="r"/>
                  </a:tabLst>
                </a:pPr>
                <a:r>
                  <a:rPr lang="en-US" sz="1400" dirty="0"/>
                  <a:t>	2003	1.4%</a:t>
                </a:r>
              </a:p>
            </p:txBody>
          </p:sp>
          <p:sp>
            <p:nvSpPr>
              <p:cNvPr id="1028317" name="Rectangle 221"/>
              <p:cNvSpPr>
                <a:spLocks noChangeArrowheads="1"/>
              </p:cNvSpPr>
              <p:nvPr/>
            </p:nvSpPr>
            <p:spPr bwMode="auto">
              <a:xfrm>
                <a:off x="575" y="3144"/>
                <a:ext cx="1104" cy="156"/>
              </a:xfrm>
              <a:prstGeom prst="rect">
                <a:avLst/>
              </a:prstGeom>
              <a:solidFill>
                <a:schemeClr val="bg1">
                  <a:lumMod val="95000"/>
                </a:schemeClr>
              </a:solidFill>
              <a:ln>
                <a:noFill/>
              </a:ln>
              <a:effectLst/>
              <a:extLs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tabLst>
                    <a:tab pos="380985" algn="r"/>
                    <a:tab pos="1142954" algn="r"/>
                  </a:tabLst>
                </a:pPr>
                <a:r>
                  <a:rPr lang="en-US" sz="1400" dirty="0"/>
                  <a:t>	2004	2.1%</a:t>
                </a:r>
              </a:p>
            </p:txBody>
          </p:sp>
          <p:sp>
            <p:nvSpPr>
              <p:cNvPr id="1028318" name="Rectangle 222"/>
              <p:cNvSpPr>
                <a:spLocks noChangeArrowheads="1"/>
              </p:cNvSpPr>
              <p:nvPr/>
            </p:nvSpPr>
            <p:spPr bwMode="auto">
              <a:xfrm>
                <a:off x="575" y="3306"/>
                <a:ext cx="1104" cy="156"/>
              </a:xfrm>
              <a:prstGeom prst="rect">
                <a:avLst/>
              </a:prstGeom>
              <a:solidFill>
                <a:schemeClr val="bg1"/>
              </a:solidFill>
              <a:ln>
                <a:noFill/>
              </a:ln>
              <a:effectLst/>
              <a:extLs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tabLst>
                    <a:tab pos="380985" algn="r"/>
                    <a:tab pos="1142954" algn="r"/>
                  </a:tabLst>
                </a:pPr>
                <a:r>
                  <a:rPr lang="en-US" sz="1400" dirty="0"/>
                  <a:t>	2005	2.7%</a:t>
                </a:r>
              </a:p>
            </p:txBody>
          </p:sp>
          <p:sp>
            <p:nvSpPr>
              <p:cNvPr id="1028319" name="Rectangle 223"/>
              <p:cNvSpPr>
                <a:spLocks noChangeArrowheads="1"/>
              </p:cNvSpPr>
              <p:nvPr/>
            </p:nvSpPr>
            <p:spPr bwMode="auto">
              <a:xfrm>
                <a:off x="575" y="3792"/>
                <a:ext cx="1104" cy="156"/>
              </a:xfrm>
              <a:prstGeom prst="rect">
                <a:avLst/>
              </a:prstGeom>
              <a:solidFill>
                <a:schemeClr val="bg1">
                  <a:lumMod val="95000"/>
                </a:schemeClr>
              </a:solidFill>
              <a:ln>
                <a:noFill/>
              </a:ln>
              <a:effectLst/>
              <a:extLs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tabLst>
                    <a:tab pos="380985" algn="r"/>
                    <a:tab pos="1142954" algn="r"/>
                  </a:tabLst>
                </a:pPr>
                <a:r>
                  <a:rPr lang="en-US" sz="1400" dirty="0"/>
                  <a:t>	2008	2.3%</a:t>
                </a:r>
              </a:p>
            </p:txBody>
          </p:sp>
          <p:sp>
            <p:nvSpPr>
              <p:cNvPr id="1028320" name="Rectangle 224"/>
              <p:cNvSpPr>
                <a:spLocks noChangeArrowheads="1"/>
              </p:cNvSpPr>
              <p:nvPr/>
            </p:nvSpPr>
            <p:spPr bwMode="auto">
              <a:xfrm>
                <a:off x="575" y="2334"/>
                <a:ext cx="1104" cy="156"/>
              </a:xfrm>
              <a:prstGeom prst="rect">
                <a:avLst/>
              </a:prstGeom>
              <a:solidFill>
                <a:schemeClr val="bg1"/>
              </a:solidFill>
              <a:ln>
                <a:noFill/>
              </a:ln>
              <a:effectLst/>
              <a:extLs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tabLst>
                    <a:tab pos="380985" algn="r"/>
                    <a:tab pos="1142954" algn="r"/>
                  </a:tabLst>
                </a:pPr>
                <a:r>
                  <a:rPr lang="en-US" sz="1400" dirty="0"/>
                  <a:t>	1999	1.3%</a:t>
                </a:r>
              </a:p>
            </p:txBody>
          </p:sp>
          <p:sp>
            <p:nvSpPr>
              <p:cNvPr id="1028321" name="Rectangle 225"/>
              <p:cNvSpPr>
                <a:spLocks noChangeArrowheads="1"/>
              </p:cNvSpPr>
              <p:nvPr/>
            </p:nvSpPr>
            <p:spPr bwMode="auto">
              <a:xfrm>
                <a:off x="575" y="3468"/>
                <a:ext cx="1104" cy="156"/>
              </a:xfrm>
              <a:prstGeom prst="rect">
                <a:avLst/>
              </a:prstGeom>
              <a:solidFill>
                <a:schemeClr val="bg1">
                  <a:lumMod val="95000"/>
                </a:schemeClr>
              </a:solidFill>
              <a:ln>
                <a:noFill/>
              </a:ln>
              <a:effectLst/>
              <a:extLs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tabLst>
                    <a:tab pos="380985" algn="r"/>
                    <a:tab pos="1142954" algn="r"/>
                  </a:tabLst>
                </a:pPr>
                <a:r>
                  <a:rPr lang="en-US" sz="1400" dirty="0"/>
                  <a:t>2006	4.1%</a:t>
                </a:r>
              </a:p>
            </p:txBody>
          </p:sp>
          <p:sp>
            <p:nvSpPr>
              <p:cNvPr id="1028322" name="Rectangle 226"/>
              <p:cNvSpPr>
                <a:spLocks noChangeArrowheads="1"/>
              </p:cNvSpPr>
              <p:nvPr/>
            </p:nvSpPr>
            <p:spPr bwMode="auto">
              <a:xfrm>
                <a:off x="575" y="3630"/>
                <a:ext cx="1104" cy="156"/>
              </a:xfrm>
              <a:prstGeom prst="rect">
                <a:avLst/>
              </a:prstGeom>
              <a:solidFill>
                <a:schemeClr val="bg1"/>
              </a:solidFill>
              <a:ln>
                <a:noFill/>
              </a:ln>
              <a:effectLst/>
              <a:extLs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tabLst>
                    <a:tab pos="380985" algn="r"/>
                    <a:tab pos="1142954" algn="r"/>
                  </a:tabLst>
                </a:pPr>
                <a:r>
                  <a:rPr lang="en-US" sz="1400" dirty="0"/>
                  <a:t>	2007	3.3%</a:t>
                </a:r>
              </a:p>
            </p:txBody>
          </p:sp>
          <p:sp>
            <p:nvSpPr>
              <p:cNvPr id="1028323" name="Rectangle 227"/>
              <p:cNvSpPr>
                <a:spLocks noChangeArrowheads="1"/>
              </p:cNvSpPr>
              <p:nvPr/>
            </p:nvSpPr>
            <p:spPr bwMode="auto">
              <a:xfrm>
                <a:off x="575" y="2172"/>
                <a:ext cx="1104" cy="156"/>
              </a:xfrm>
              <a:prstGeom prst="rect">
                <a:avLst/>
              </a:prstGeom>
              <a:solidFill>
                <a:schemeClr val="accent1"/>
              </a:solidFill>
              <a:ln>
                <a:noFill/>
              </a:ln>
              <a:effectLst/>
              <a:extLs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tabLst>
                    <a:tab pos="380985" algn="r"/>
                    <a:tab pos="1142954" algn="r"/>
                  </a:tabLst>
                </a:pPr>
                <a:r>
                  <a:rPr lang="en-US" sz="1400" b="1" dirty="0">
                    <a:solidFill>
                      <a:schemeClr val="bg1"/>
                    </a:solidFill>
                  </a:rPr>
                  <a:t>	Year	COLA</a:t>
                </a:r>
              </a:p>
            </p:txBody>
          </p:sp>
        </p:grpSp>
        <p:sp>
          <p:nvSpPr>
            <p:cNvPr id="1028324" name="Line 228"/>
            <p:cNvSpPr>
              <a:spLocks noChangeShapeType="1"/>
            </p:cNvSpPr>
            <p:nvPr/>
          </p:nvSpPr>
          <p:spPr bwMode="auto">
            <a:xfrm>
              <a:off x="575" y="4286"/>
              <a:ext cx="1104" cy="0"/>
            </a:xfrm>
            <a:prstGeom prst="line">
              <a:avLst/>
            </a:prstGeom>
            <a:noFill/>
            <a:ln w="254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3200" dirty="0"/>
            </a:p>
          </p:txBody>
        </p:sp>
      </p:grpSp>
      <p:sp>
        <p:nvSpPr>
          <p:cNvPr id="1028360" name="Rectangle 264"/>
          <p:cNvSpPr>
            <a:spLocks noChangeArrowheads="1"/>
          </p:cNvSpPr>
          <p:nvPr/>
        </p:nvSpPr>
        <p:spPr bwMode="auto">
          <a:xfrm>
            <a:off x="6002347" y="1425843"/>
            <a:ext cx="1666659" cy="294929"/>
          </a:xfrm>
          <a:prstGeom prst="rect">
            <a:avLst/>
          </a:prstGeom>
          <a:solidFill>
            <a:schemeClr val="bg1">
              <a:lumMod val="95000"/>
            </a:schemeClr>
          </a:solidFill>
          <a:ln>
            <a:noFill/>
          </a:ln>
          <a:effectLst/>
          <a:extLs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tabLst>
                <a:tab pos="380985" algn="r"/>
                <a:tab pos="1142954" algn="r"/>
              </a:tabLst>
            </a:pPr>
            <a:r>
              <a:rPr lang="en-US" sz="1400" dirty="0"/>
              <a:t>	2012	3.6%</a:t>
            </a:r>
          </a:p>
        </p:txBody>
      </p:sp>
      <p:sp>
        <p:nvSpPr>
          <p:cNvPr id="1028361" name="Rectangle 265"/>
          <p:cNvSpPr>
            <a:spLocks noChangeArrowheads="1"/>
          </p:cNvSpPr>
          <p:nvPr/>
        </p:nvSpPr>
        <p:spPr bwMode="auto">
          <a:xfrm>
            <a:off x="6002347" y="1732116"/>
            <a:ext cx="1666659" cy="294929"/>
          </a:xfrm>
          <a:prstGeom prst="rect">
            <a:avLst/>
          </a:prstGeom>
          <a:solidFill>
            <a:schemeClr val="bg1"/>
          </a:solidFill>
          <a:ln>
            <a:noFill/>
          </a:ln>
          <a:effectLst/>
          <a:extLs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tabLst>
                <a:tab pos="380985" algn="r"/>
                <a:tab pos="1142954" algn="r"/>
              </a:tabLst>
            </a:pPr>
            <a:r>
              <a:rPr lang="en-US" sz="1400" dirty="0"/>
              <a:t>	2013	1.7%</a:t>
            </a:r>
          </a:p>
        </p:txBody>
      </p:sp>
      <p:sp>
        <p:nvSpPr>
          <p:cNvPr id="1028362" name="Rectangle 266"/>
          <p:cNvSpPr>
            <a:spLocks noChangeArrowheads="1"/>
          </p:cNvSpPr>
          <p:nvPr/>
        </p:nvSpPr>
        <p:spPr bwMode="auto">
          <a:xfrm>
            <a:off x="6002347" y="2038388"/>
            <a:ext cx="1666659" cy="294929"/>
          </a:xfrm>
          <a:prstGeom prst="rect">
            <a:avLst/>
          </a:prstGeom>
          <a:solidFill>
            <a:schemeClr val="bg1">
              <a:lumMod val="95000"/>
            </a:schemeClr>
          </a:solidFill>
          <a:ln>
            <a:noFill/>
          </a:ln>
          <a:effectLst/>
          <a:extLs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tabLst>
                <a:tab pos="380985" algn="r"/>
                <a:tab pos="1142954" algn="r"/>
              </a:tabLst>
            </a:pPr>
            <a:r>
              <a:rPr lang="en-US" sz="1400" dirty="0"/>
              <a:t>	2014	1.5%</a:t>
            </a:r>
          </a:p>
        </p:txBody>
      </p:sp>
      <p:sp>
        <p:nvSpPr>
          <p:cNvPr id="1028363" name="Rectangle 267"/>
          <p:cNvSpPr>
            <a:spLocks noChangeArrowheads="1"/>
          </p:cNvSpPr>
          <p:nvPr/>
        </p:nvSpPr>
        <p:spPr bwMode="auto">
          <a:xfrm>
            <a:off x="6002347" y="2344660"/>
            <a:ext cx="1666659" cy="294929"/>
          </a:xfrm>
          <a:prstGeom prst="rect">
            <a:avLst/>
          </a:prstGeom>
          <a:solidFill>
            <a:schemeClr val="bg1"/>
          </a:solidFill>
          <a:ln>
            <a:noFill/>
          </a:ln>
          <a:effectLst/>
          <a:extLs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tabLst>
                <a:tab pos="380985" algn="r"/>
                <a:tab pos="1142954" algn="r"/>
              </a:tabLst>
            </a:pPr>
            <a:r>
              <a:rPr lang="en-US" sz="1400" dirty="0"/>
              <a:t>	2015	1.7%</a:t>
            </a:r>
          </a:p>
        </p:txBody>
      </p:sp>
      <p:sp>
        <p:nvSpPr>
          <p:cNvPr id="1028364" name="Rectangle 268"/>
          <p:cNvSpPr>
            <a:spLocks noChangeArrowheads="1"/>
          </p:cNvSpPr>
          <p:nvPr/>
        </p:nvSpPr>
        <p:spPr bwMode="auto">
          <a:xfrm>
            <a:off x="6002347" y="2650932"/>
            <a:ext cx="1666659" cy="294929"/>
          </a:xfrm>
          <a:prstGeom prst="rect">
            <a:avLst/>
          </a:prstGeom>
          <a:solidFill>
            <a:schemeClr val="bg1">
              <a:lumMod val="95000"/>
            </a:schemeClr>
          </a:solidFill>
          <a:ln>
            <a:noFill/>
          </a:ln>
          <a:effectLst/>
          <a:extLs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tabLst>
                <a:tab pos="380985" algn="r"/>
                <a:tab pos="1142954" algn="r"/>
              </a:tabLst>
            </a:pPr>
            <a:r>
              <a:rPr lang="en-US" sz="1400" dirty="0"/>
              <a:t>	2016	0.0%</a:t>
            </a:r>
          </a:p>
        </p:txBody>
      </p:sp>
      <p:sp>
        <p:nvSpPr>
          <p:cNvPr id="1028365" name="Rectangle 269"/>
          <p:cNvSpPr>
            <a:spLocks noChangeArrowheads="1"/>
          </p:cNvSpPr>
          <p:nvPr/>
        </p:nvSpPr>
        <p:spPr bwMode="auto">
          <a:xfrm>
            <a:off x="6002347" y="2957205"/>
            <a:ext cx="1666659" cy="294929"/>
          </a:xfrm>
          <a:prstGeom prst="rect">
            <a:avLst/>
          </a:prstGeom>
          <a:solidFill>
            <a:schemeClr val="bg1"/>
          </a:solidFill>
          <a:ln>
            <a:noFill/>
          </a:ln>
          <a:effectLst/>
          <a:extLs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tabLst>
                <a:tab pos="380985" algn="r"/>
                <a:tab pos="1142954" algn="r"/>
              </a:tabLst>
            </a:pPr>
            <a:r>
              <a:rPr lang="en-US" sz="1400" dirty="0"/>
              <a:t>	2017	0.3%</a:t>
            </a:r>
          </a:p>
        </p:txBody>
      </p:sp>
      <p:sp>
        <p:nvSpPr>
          <p:cNvPr id="1028367" name="Rectangle 271"/>
          <p:cNvSpPr>
            <a:spLocks noChangeArrowheads="1"/>
          </p:cNvSpPr>
          <p:nvPr/>
        </p:nvSpPr>
        <p:spPr bwMode="auto">
          <a:xfrm>
            <a:off x="6002347" y="1119571"/>
            <a:ext cx="1666659" cy="294929"/>
          </a:xfrm>
          <a:prstGeom prst="rect">
            <a:avLst/>
          </a:prstGeom>
          <a:solidFill>
            <a:schemeClr val="bg1"/>
          </a:solidFill>
          <a:ln>
            <a:noFill/>
          </a:ln>
          <a:effectLst/>
          <a:extLs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tabLst>
                <a:tab pos="380985" algn="r"/>
                <a:tab pos="1142954" algn="r"/>
              </a:tabLst>
            </a:pPr>
            <a:r>
              <a:rPr lang="en-US" sz="1400" dirty="0"/>
              <a:t>	2011	0.0%</a:t>
            </a:r>
          </a:p>
        </p:txBody>
      </p:sp>
      <p:sp>
        <p:nvSpPr>
          <p:cNvPr id="1028368" name="Rectangle 272"/>
          <p:cNvSpPr>
            <a:spLocks noChangeArrowheads="1"/>
          </p:cNvSpPr>
          <p:nvPr/>
        </p:nvSpPr>
        <p:spPr bwMode="auto">
          <a:xfrm>
            <a:off x="6002347" y="3263477"/>
            <a:ext cx="1666659" cy="294929"/>
          </a:xfrm>
          <a:prstGeom prst="rect">
            <a:avLst/>
          </a:prstGeom>
          <a:solidFill>
            <a:schemeClr val="bg1">
              <a:lumMod val="95000"/>
            </a:schemeClr>
          </a:solidFill>
          <a:ln>
            <a:noFill/>
          </a:ln>
          <a:effectLst/>
          <a:extLs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tabLst>
                <a:tab pos="380985" algn="r"/>
                <a:tab pos="1142954" algn="r"/>
              </a:tabLst>
            </a:pPr>
            <a:r>
              <a:rPr lang="en-US" sz="1400" dirty="0"/>
              <a:t>	2018	2.0%</a:t>
            </a:r>
          </a:p>
        </p:txBody>
      </p:sp>
      <p:sp>
        <p:nvSpPr>
          <p:cNvPr id="1028370" name="Rectangle 274"/>
          <p:cNvSpPr>
            <a:spLocks noChangeArrowheads="1"/>
          </p:cNvSpPr>
          <p:nvPr/>
        </p:nvSpPr>
        <p:spPr bwMode="auto">
          <a:xfrm>
            <a:off x="6002347" y="813299"/>
            <a:ext cx="1666659" cy="294929"/>
          </a:xfrm>
          <a:prstGeom prst="rect">
            <a:avLst/>
          </a:prstGeom>
          <a:solidFill>
            <a:schemeClr val="accent1"/>
          </a:solidFill>
          <a:ln>
            <a:noFill/>
          </a:ln>
          <a:effectLst/>
          <a:extLs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tabLst>
                <a:tab pos="380985" algn="r"/>
                <a:tab pos="1142954" algn="r"/>
              </a:tabLst>
            </a:pPr>
            <a:r>
              <a:rPr lang="en-US" sz="1400" b="1" dirty="0">
                <a:solidFill>
                  <a:schemeClr val="bg1"/>
                </a:solidFill>
              </a:rPr>
              <a:t>	Year	COLA</a:t>
            </a:r>
          </a:p>
        </p:txBody>
      </p:sp>
      <p:sp>
        <p:nvSpPr>
          <p:cNvPr id="119" name="Rectangle 272"/>
          <p:cNvSpPr>
            <a:spLocks noChangeArrowheads="1"/>
          </p:cNvSpPr>
          <p:nvPr/>
        </p:nvSpPr>
        <p:spPr bwMode="auto">
          <a:xfrm>
            <a:off x="6002347" y="3579706"/>
            <a:ext cx="1666659" cy="294929"/>
          </a:xfrm>
          <a:prstGeom prst="rect">
            <a:avLst/>
          </a:prstGeom>
          <a:noFill/>
          <a:ln>
            <a:noFill/>
          </a:ln>
          <a:effectLst/>
          <a:extLs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tabLst>
                <a:tab pos="380985" algn="r"/>
                <a:tab pos="1142954" algn="r"/>
              </a:tabLst>
            </a:pPr>
            <a:r>
              <a:rPr lang="en-US" sz="1400" dirty="0"/>
              <a:t>	2019	2.8%</a:t>
            </a:r>
          </a:p>
        </p:txBody>
      </p:sp>
      <p:sp>
        <p:nvSpPr>
          <p:cNvPr id="70" name="Rectangle 194"/>
          <p:cNvSpPr>
            <a:spLocks noChangeArrowheads="1"/>
          </p:cNvSpPr>
          <p:nvPr/>
        </p:nvSpPr>
        <p:spPr bwMode="auto">
          <a:xfrm>
            <a:off x="431721" y="4182294"/>
            <a:ext cx="1666659" cy="294929"/>
          </a:xfrm>
          <a:prstGeom prst="rect">
            <a:avLst/>
          </a:prstGeom>
          <a:solidFill>
            <a:schemeClr val="bg1"/>
          </a:solidFill>
          <a:ln>
            <a:noFill/>
          </a:ln>
          <a:effectLst/>
        </p:spPr>
        <p:txBody>
          <a:bodyPr wrap="none" anchor="ctr"/>
          <a:lstStyle/>
          <a:p>
            <a:pPr algn="ctr">
              <a:tabLst>
                <a:tab pos="380985" algn="r"/>
                <a:tab pos="1142954" algn="r"/>
              </a:tabLst>
            </a:pPr>
            <a:r>
              <a:rPr lang="en-US" sz="1400" dirty="0"/>
              <a:t>	1985	3.5%</a:t>
            </a:r>
          </a:p>
        </p:txBody>
      </p:sp>
      <p:sp>
        <p:nvSpPr>
          <p:cNvPr id="71" name="Rectangle 210"/>
          <p:cNvSpPr>
            <a:spLocks noChangeArrowheads="1"/>
          </p:cNvSpPr>
          <p:nvPr/>
        </p:nvSpPr>
        <p:spPr bwMode="auto">
          <a:xfrm>
            <a:off x="2290105" y="4182294"/>
            <a:ext cx="1666659" cy="294929"/>
          </a:xfrm>
          <a:prstGeom prst="rect">
            <a:avLst/>
          </a:prstGeom>
          <a:solidFill>
            <a:schemeClr val="bg1"/>
          </a:solidFill>
          <a:ln>
            <a:noFill/>
          </a:ln>
          <a:effectLst/>
        </p:spPr>
        <p:txBody>
          <a:bodyPr wrap="none" anchor="ctr"/>
          <a:lstStyle/>
          <a:p>
            <a:pPr algn="ctr">
              <a:tabLst>
                <a:tab pos="380985" algn="r"/>
                <a:tab pos="1142954" algn="r"/>
              </a:tabLst>
            </a:pPr>
            <a:r>
              <a:rPr lang="en-US" sz="1400" dirty="0"/>
              <a:t>1997	2.9%</a:t>
            </a:r>
          </a:p>
        </p:txBody>
      </p:sp>
      <p:sp>
        <p:nvSpPr>
          <p:cNvPr id="72" name="Rectangle 226"/>
          <p:cNvSpPr>
            <a:spLocks noChangeArrowheads="1"/>
          </p:cNvSpPr>
          <p:nvPr/>
        </p:nvSpPr>
        <p:spPr bwMode="auto">
          <a:xfrm>
            <a:off x="4145472" y="4182294"/>
            <a:ext cx="1666659" cy="294929"/>
          </a:xfrm>
          <a:prstGeom prst="rect">
            <a:avLst/>
          </a:prstGeom>
          <a:solidFill>
            <a:schemeClr val="bg1"/>
          </a:solidFill>
          <a:ln>
            <a:noFill/>
          </a:ln>
          <a:effectLst/>
        </p:spPr>
        <p:txBody>
          <a:bodyPr wrap="none" anchor="ctr"/>
          <a:lstStyle/>
          <a:p>
            <a:pPr algn="ctr">
              <a:tabLst>
                <a:tab pos="380985" algn="r"/>
                <a:tab pos="1142954" algn="r"/>
              </a:tabLst>
            </a:pPr>
            <a:r>
              <a:rPr lang="en-US" sz="1400" dirty="0"/>
              <a:t>	2009	5.8%</a:t>
            </a:r>
          </a:p>
        </p:txBody>
      </p:sp>
      <p:sp>
        <p:nvSpPr>
          <p:cNvPr id="93" name="Slide Number Placeholder 2"/>
          <p:cNvSpPr>
            <a:spLocks noGrp="1"/>
          </p:cNvSpPr>
          <p:nvPr>
            <p:ph type="sldNum" sz="quarter" idx="4"/>
          </p:nvPr>
        </p:nvSpPr>
        <p:spPr>
          <a:xfrm>
            <a:off x="405892" y="5343266"/>
            <a:ext cx="217488" cy="303212"/>
          </a:xfrm>
        </p:spPr>
        <p:txBody>
          <a:bodyPr/>
          <a:lstStyle>
            <a:lvl1pPr>
              <a:defRPr lang="en-US" sz="1050" smtClean="0"/>
            </a:lvl1pPr>
          </a:lstStyle>
          <a:p>
            <a:pPr lvl="0"/>
            <a:fld id="{B086DA8C-2EC5-4397-8842-B74E3AC9ED83}" type="slidenum">
              <a:rPr lang="en-US" noProof="0" smtClean="0"/>
              <a:pPr lvl="0"/>
              <a:t>39</a:t>
            </a:fld>
            <a:endParaRPr lang="en-US" noProof="0" dirty="0"/>
          </a:p>
        </p:txBody>
      </p:sp>
      <p:sp>
        <p:nvSpPr>
          <p:cNvPr id="94" name="Text Box 5"/>
          <p:cNvSpPr txBox="1">
            <a:spLocks noChangeArrowheads="1"/>
          </p:cNvSpPr>
          <p:nvPr/>
        </p:nvSpPr>
        <p:spPr bwMode="auto">
          <a:xfrm>
            <a:off x="948600" y="5318964"/>
            <a:ext cx="6883286" cy="301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tabLst>
                <a:tab pos="512763" algn="l"/>
              </a:tabLst>
              <a:defRPr sz="800">
                <a:latin typeface="Arial Narrow" panose="020B0606020202030204" pitchFamily="34" charset="0"/>
              </a:defRPr>
            </a:lvl1pPr>
            <a:lvl2pPr marL="571500">
              <a:tabLst>
                <a:tab pos="512763" algn="l"/>
              </a:tabLst>
            </a:lvl2pPr>
            <a:lvl3pPr>
              <a:tabLst>
                <a:tab pos="512763" algn="l"/>
              </a:tabLst>
            </a:lvl3pPr>
            <a:lvl4pPr>
              <a:tabLst>
                <a:tab pos="512763" algn="l"/>
              </a:tabLst>
            </a:lvl4pPr>
            <a:lvl5pPr>
              <a:tabLst>
                <a:tab pos="512763" algn="l"/>
              </a:tabLst>
            </a:lvl5pPr>
            <a:lvl6pPr fontAlgn="base">
              <a:spcBef>
                <a:spcPct val="0"/>
              </a:spcBef>
              <a:spcAft>
                <a:spcPct val="0"/>
              </a:spcAft>
              <a:tabLst>
                <a:tab pos="512763" algn="l"/>
              </a:tabLst>
            </a:lvl6pPr>
            <a:lvl7pPr fontAlgn="base">
              <a:spcBef>
                <a:spcPct val="0"/>
              </a:spcBef>
              <a:spcAft>
                <a:spcPct val="0"/>
              </a:spcAft>
              <a:tabLst>
                <a:tab pos="512763" algn="l"/>
              </a:tabLst>
            </a:lvl7pPr>
            <a:lvl8pPr fontAlgn="base">
              <a:spcBef>
                <a:spcPct val="0"/>
              </a:spcBef>
              <a:spcAft>
                <a:spcPct val="0"/>
              </a:spcAft>
              <a:tabLst>
                <a:tab pos="512763" algn="l"/>
              </a:tabLst>
            </a:lvl8pPr>
            <a:lvl9pPr fontAlgn="base">
              <a:spcBef>
                <a:spcPct val="0"/>
              </a:spcBef>
              <a:spcAft>
                <a:spcPct val="0"/>
              </a:spcAft>
              <a:tabLst>
                <a:tab pos="512763" algn="l"/>
              </a:tabLst>
            </a:lvl9pPr>
          </a:lstStyle>
          <a:p>
            <a:pPr>
              <a:lnSpc>
                <a:spcPct val="85000"/>
              </a:lnSpc>
            </a:pPr>
            <a:r>
              <a:rPr lang="en-US" dirty="0">
                <a:solidFill>
                  <a:schemeClr val="tx1">
                    <a:lumMod val="75000"/>
                    <a:lumOff val="25000"/>
                  </a:schemeClr>
                </a:solidFill>
                <a:latin typeface="Arial Narrow" panose="020B0604020202020204" pitchFamily="34" charset="0"/>
                <a:cs typeface="Arial Narrow" panose="020B0604020202020204" pitchFamily="34" charset="0"/>
              </a:rPr>
              <a:t>SOURCE | Social Security Administration</a:t>
            </a:r>
            <a:r>
              <a:rPr lang="en-US">
                <a:solidFill>
                  <a:schemeClr val="tx1">
                    <a:lumMod val="75000"/>
                    <a:lumOff val="25000"/>
                  </a:schemeClr>
                </a:solidFill>
                <a:latin typeface="Arial Narrow" panose="020B0604020202020204" pitchFamily="34" charset="0"/>
                <a:cs typeface="Arial Narrow" panose="020B0604020202020204" pitchFamily="34" charset="0"/>
              </a:rPr>
              <a:t>, </a:t>
            </a:r>
            <a:r>
              <a:rPr lang="en-US">
                <a:solidFill>
                  <a:schemeClr val="tx1">
                    <a:lumMod val="75000"/>
                    <a:lumOff val="25000"/>
                  </a:schemeClr>
                </a:solidFill>
                <a:latin typeface="Arial Narrow" panose="020B0604020202020204" pitchFamily="34" charset="0"/>
                <a:cs typeface="Arial Narrow" panose="020B0604020202020204" pitchFamily="34" charset="0"/>
                <a:hlinkClick r:id="rId3"/>
              </a:rPr>
              <a:t>SSI Federal Payment Amounts</a:t>
            </a:r>
            <a:r>
              <a:rPr lang="en-US">
                <a:solidFill>
                  <a:schemeClr val="tx1">
                    <a:lumMod val="75000"/>
                    <a:lumOff val="25000"/>
                  </a:schemeClr>
                </a:solidFill>
                <a:latin typeface="Arial Narrow" panose="020B0604020202020204" pitchFamily="34" charset="0"/>
                <a:cs typeface="Arial Narrow" panose="020B0604020202020204" pitchFamily="34" charset="0"/>
              </a:rPr>
              <a:t>, </a:t>
            </a:r>
            <a:r>
              <a:rPr lang="en-US" dirty="0">
                <a:solidFill>
                  <a:schemeClr val="tx1">
                    <a:lumMod val="75000"/>
                    <a:lumOff val="25000"/>
                  </a:schemeClr>
                </a:solidFill>
                <a:latin typeface="Arial Narrow" panose="020B0604020202020204" pitchFamily="34" charset="0"/>
                <a:cs typeface="Arial Narrow" panose="020B0604020202020204" pitchFamily="34" charset="0"/>
              </a:rPr>
              <a:t>undated.</a:t>
            </a:r>
            <a:endParaRPr lang="en-US" dirty="0">
              <a:latin typeface="Arial Narrow" panose="020B0604020202020204" pitchFamily="34" charset="0"/>
              <a:cs typeface="Arial Narrow" panose="020B0604020202020204" pitchFamily="34" charset="0"/>
            </a:endParaRPr>
          </a:p>
          <a:p>
            <a:pPr>
              <a:lnSpc>
                <a:spcPct val="85000"/>
              </a:lnSpc>
            </a:pPr>
            <a:endParaRPr lang="en-US" dirty="0">
              <a:latin typeface="Arial" panose="020B0604020202020204" pitchFamily="34" charset="0"/>
              <a:cs typeface="Arial" panose="020B0604020202020204" pitchFamily="34" charset="0"/>
            </a:endParaRPr>
          </a:p>
        </p:txBody>
      </p:sp>
      <p:sp>
        <p:nvSpPr>
          <p:cNvPr id="120" name="Rectangle 272"/>
          <p:cNvSpPr>
            <a:spLocks noChangeArrowheads="1"/>
          </p:cNvSpPr>
          <p:nvPr/>
        </p:nvSpPr>
        <p:spPr bwMode="auto">
          <a:xfrm>
            <a:off x="6002346" y="3878224"/>
            <a:ext cx="1666659" cy="294929"/>
          </a:xfrm>
          <a:prstGeom prst="rect">
            <a:avLst/>
          </a:prstGeom>
          <a:solidFill>
            <a:schemeClr val="bg1">
              <a:lumMod val="95000"/>
            </a:schemeClr>
          </a:solidFill>
          <a:ln>
            <a:noFill/>
          </a:ln>
          <a:effectLst/>
          <a:extLs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tabLst>
                <a:tab pos="380985" algn="r"/>
                <a:tab pos="1142954" algn="r"/>
              </a:tabLst>
            </a:pPr>
            <a:r>
              <a:rPr lang="en-US" sz="1400" dirty="0"/>
              <a:t>	2020	1.6%</a:t>
            </a:r>
          </a:p>
        </p:txBody>
      </p:sp>
      <p:sp>
        <p:nvSpPr>
          <p:cNvPr id="121" name="Line 228"/>
          <p:cNvSpPr>
            <a:spLocks noChangeShapeType="1"/>
          </p:cNvSpPr>
          <p:nvPr/>
        </p:nvSpPr>
        <p:spPr bwMode="auto">
          <a:xfrm>
            <a:off x="441861" y="4812189"/>
            <a:ext cx="1666659" cy="0"/>
          </a:xfrm>
          <a:prstGeom prst="line">
            <a:avLst/>
          </a:prstGeom>
          <a:noFill/>
          <a:ln w="254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3200" dirty="0"/>
          </a:p>
        </p:txBody>
      </p:sp>
      <p:sp>
        <p:nvSpPr>
          <p:cNvPr id="122" name="Rectangle 272">
            <a:extLst>
              <a:ext uri="{FF2B5EF4-FFF2-40B4-BE49-F238E27FC236}">
                <a16:creationId xmlns:a16="http://schemas.microsoft.com/office/drawing/2014/main" id="{D60EE59D-DE47-4478-B716-C5F70CDFC05D}"/>
              </a:ext>
            </a:extLst>
          </p:cNvPr>
          <p:cNvSpPr>
            <a:spLocks noChangeArrowheads="1"/>
          </p:cNvSpPr>
          <p:nvPr/>
        </p:nvSpPr>
        <p:spPr bwMode="auto">
          <a:xfrm>
            <a:off x="6002346" y="4182294"/>
            <a:ext cx="1666659" cy="294929"/>
          </a:xfrm>
          <a:prstGeom prst="rect">
            <a:avLst/>
          </a:prstGeom>
          <a:noFill/>
          <a:ln>
            <a:noFill/>
          </a:ln>
          <a:effectLst/>
          <a:extLs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tabLst>
                <a:tab pos="380985" algn="r"/>
                <a:tab pos="1142954" algn="r"/>
              </a:tabLst>
            </a:pPr>
            <a:r>
              <a:rPr lang="en-US" sz="1400" dirty="0"/>
              <a:t>	2021	1.3%</a:t>
            </a:r>
          </a:p>
        </p:txBody>
      </p:sp>
      <p:pic>
        <p:nvPicPr>
          <p:cNvPr id="75" name="Picture 74">
            <a:extLst>
              <a:ext uri="{FF2B5EF4-FFF2-40B4-BE49-F238E27FC236}">
                <a16:creationId xmlns:a16="http://schemas.microsoft.com/office/drawing/2014/main" id="{65CE41FD-FBFF-2A4C-A929-1C5893F31200}"/>
              </a:ext>
            </a:extLst>
          </p:cNvPr>
          <p:cNvPicPr>
            <a:picLocks noChangeAspect="1"/>
          </p:cNvPicPr>
          <p:nvPr/>
        </p:nvPicPr>
        <p:blipFill>
          <a:blip r:embed="rId4"/>
          <a:stretch>
            <a:fillRect/>
          </a:stretch>
        </p:blipFill>
        <p:spPr>
          <a:xfrm>
            <a:off x="8633637" y="5332012"/>
            <a:ext cx="1207090" cy="162658"/>
          </a:xfrm>
          <a:prstGeom prst="rect">
            <a:avLst/>
          </a:prstGeom>
        </p:spPr>
      </p:pic>
      <p:sp>
        <p:nvSpPr>
          <p:cNvPr id="92" name="Line 228"/>
          <p:cNvSpPr>
            <a:spLocks noChangeShapeType="1"/>
          </p:cNvSpPr>
          <p:nvPr/>
        </p:nvSpPr>
        <p:spPr bwMode="auto">
          <a:xfrm>
            <a:off x="6002345" y="5106847"/>
            <a:ext cx="1666659" cy="0"/>
          </a:xfrm>
          <a:prstGeom prst="line">
            <a:avLst/>
          </a:prstGeom>
          <a:noFill/>
          <a:ln w="254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3200" dirty="0"/>
          </a:p>
        </p:txBody>
      </p:sp>
      <p:sp>
        <p:nvSpPr>
          <p:cNvPr id="74" name="TextBox 73">
            <a:extLst>
              <a:ext uri="{FF2B5EF4-FFF2-40B4-BE49-F238E27FC236}">
                <a16:creationId xmlns:a16="http://schemas.microsoft.com/office/drawing/2014/main" id="{79E8C384-72DD-E544-AB23-459B881611B8}"/>
              </a:ext>
            </a:extLst>
          </p:cNvPr>
          <p:cNvSpPr txBox="1"/>
          <p:nvPr/>
        </p:nvSpPr>
        <p:spPr>
          <a:xfrm>
            <a:off x="7988046" y="3196491"/>
            <a:ext cx="2079062" cy="830997"/>
          </a:xfrm>
          <a:prstGeom prst="rect">
            <a:avLst/>
          </a:prstGeom>
          <a:noFill/>
        </p:spPr>
        <p:txBody>
          <a:bodyPr wrap="square" rtlCol="0">
            <a:spAutoFit/>
          </a:bodyPr>
          <a:lstStyle/>
          <a:p>
            <a:pPr algn="ctr"/>
            <a:r>
              <a:rPr lang="en-US" sz="1600" dirty="0">
                <a:solidFill>
                  <a:schemeClr val="bg1"/>
                </a:solidFill>
              </a:rPr>
              <a:t>The historical </a:t>
            </a:r>
            <a:br>
              <a:rPr lang="en-US" sz="1600" dirty="0">
                <a:solidFill>
                  <a:schemeClr val="bg1"/>
                </a:solidFill>
              </a:rPr>
            </a:br>
            <a:r>
              <a:rPr lang="en-US" sz="1600" dirty="0">
                <a:solidFill>
                  <a:schemeClr val="bg1"/>
                </a:solidFill>
              </a:rPr>
              <a:t>COLA average </a:t>
            </a:r>
            <a:br>
              <a:rPr lang="en-US" sz="1600" dirty="0">
                <a:solidFill>
                  <a:schemeClr val="bg1"/>
                </a:solidFill>
              </a:rPr>
            </a:br>
            <a:r>
              <a:rPr lang="en-US" sz="1600" dirty="0">
                <a:solidFill>
                  <a:schemeClr val="bg1"/>
                </a:solidFill>
              </a:rPr>
              <a:t>from 1975-2022 is</a:t>
            </a:r>
            <a:endParaRPr lang="en-US" sz="1600" baseline="30000" dirty="0">
              <a:solidFill>
                <a:schemeClr val="bg1"/>
              </a:solidFill>
            </a:endParaRPr>
          </a:p>
        </p:txBody>
      </p:sp>
      <p:sp>
        <p:nvSpPr>
          <p:cNvPr id="3" name="TextBox 2">
            <a:extLst>
              <a:ext uri="{FF2B5EF4-FFF2-40B4-BE49-F238E27FC236}">
                <a16:creationId xmlns:a16="http://schemas.microsoft.com/office/drawing/2014/main" id="{4F01AC53-4F56-5547-9CAA-2F62E4CF1966}"/>
              </a:ext>
            </a:extLst>
          </p:cNvPr>
          <p:cNvSpPr txBox="1"/>
          <p:nvPr/>
        </p:nvSpPr>
        <p:spPr>
          <a:xfrm>
            <a:off x="8258843" y="3911292"/>
            <a:ext cx="1537468" cy="646331"/>
          </a:xfrm>
          <a:prstGeom prst="rect">
            <a:avLst/>
          </a:prstGeom>
          <a:noFill/>
        </p:spPr>
        <p:txBody>
          <a:bodyPr wrap="square" rtlCol="0">
            <a:spAutoFit/>
          </a:bodyPr>
          <a:lstStyle/>
          <a:p>
            <a:pPr algn="ctr"/>
            <a:r>
              <a:rPr lang="en-US" sz="3600" b="1" dirty="0">
                <a:solidFill>
                  <a:schemeClr val="bg1"/>
                </a:solidFill>
              </a:rPr>
              <a:t>3.85%</a:t>
            </a:r>
          </a:p>
        </p:txBody>
      </p:sp>
      <p:sp>
        <p:nvSpPr>
          <p:cNvPr id="82" name="Rectangle 207">
            <a:extLst>
              <a:ext uri="{FF2B5EF4-FFF2-40B4-BE49-F238E27FC236}">
                <a16:creationId xmlns:a16="http://schemas.microsoft.com/office/drawing/2014/main" id="{9875C228-3665-1444-A063-23FFDFE9EDA1}"/>
              </a:ext>
            </a:extLst>
          </p:cNvPr>
          <p:cNvSpPr>
            <a:spLocks noChangeArrowheads="1"/>
          </p:cNvSpPr>
          <p:nvPr/>
        </p:nvSpPr>
        <p:spPr bwMode="auto">
          <a:xfrm>
            <a:off x="2290105" y="4477223"/>
            <a:ext cx="1666658" cy="294929"/>
          </a:xfrm>
          <a:prstGeom prst="rect">
            <a:avLst/>
          </a:prstGeom>
          <a:solidFill>
            <a:schemeClr val="bg1">
              <a:lumMod val="95000"/>
            </a:schemeClr>
          </a:solidFill>
          <a:ln>
            <a:noFill/>
          </a:ln>
          <a:effectLst/>
          <a:extLs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tabLst>
                <a:tab pos="380985" algn="r"/>
                <a:tab pos="1142954" algn="r"/>
              </a:tabLst>
            </a:pPr>
            <a:r>
              <a:rPr lang="en-US" sz="1400" dirty="0"/>
              <a:t>	1998	2.1%</a:t>
            </a:r>
          </a:p>
        </p:txBody>
      </p:sp>
      <p:sp>
        <p:nvSpPr>
          <p:cNvPr id="85" name="Rectangle 223">
            <a:extLst>
              <a:ext uri="{FF2B5EF4-FFF2-40B4-BE49-F238E27FC236}">
                <a16:creationId xmlns:a16="http://schemas.microsoft.com/office/drawing/2014/main" id="{0BBA07B8-FF87-6F49-AAEC-88C6581A0285}"/>
              </a:ext>
            </a:extLst>
          </p:cNvPr>
          <p:cNvSpPr>
            <a:spLocks noChangeArrowheads="1"/>
          </p:cNvSpPr>
          <p:nvPr/>
        </p:nvSpPr>
        <p:spPr bwMode="auto">
          <a:xfrm>
            <a:off x="4155005" y="4479551"/>
            <a:ext cx="1666659" cy="294929"/>
          </a:xfrm>
          <a:prstGeom prst="rect">
            <a:avLst/>
          </a:prstGeom>
          <a:solidFill>
            <a:schemeClr val="bg1">
              <a:lumMod val="95000"/>
            </a:schemeClr>
          </a:solidFill>
          <a:ln>
            <a:noFill/>
          </a:ln>
          <a:effectLst/>
          <a:extLs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tabLst>
                <a:tab pos="380985" algn="r"/>
                <a:tab pos="1142954" algn="r"/>
              </a:tabLst>
            </a:pPr>
            <a:r>
              <a:rPr lang="en-US" sz="1400" dirty="0"/>
              <a:t>	2010	0.0%</a:t>
            </a:r>
          </a:p>
        </p:txBody>
      </p:sp>
      <p:sp>
        <p:nvSpPr>
          <p:cNvPr id="91" name="Rectangle 272">
            <a:extLst>
              <a:ext uri="{FF2B5EF4-FFF2-40B4-BE49-F238E27FC236}">
                <a16:creationId xmlns:a16="http://schemas.microsoft.com/office/drawing/2014/main" id="{B72ABB38-2384-484E-96E6-84A89975D53A}"/>
              </a:ext>
            </a:extLst>
          </p:cNvPr>
          <p:cNvSpPr>
            <a:spLocks noChangeArrowheads="1"/>
          </p:cNvSpPr>
          <p:nvPr/>
        </p:nvSpPr>
        <p:spPr bwMode="auto">
          <a:xfrm>
            <a:off x="6002346" y="4477223"/>
            <a:ext cx="1666659" cy="294929"/>
          </a:xfrm>
          <a:prstGeom prst="rect">
            <a:avLst/>
          </a:prstGeom>
          <a:solidFill>
            <a:schemeClr val="bg1">
              <a:lumMod val="95000"/>
            </a:schemeClr>
          </a:solidFill>
          <a:ln>
            <a:noFill/>
          </a:ln>
          <a:effectLst/>
          <a:extLs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tabLst>
                <a:tab pos="380985" algn="r"/>
                <a:tab pos="1142954" algn="r"/>
              </a:tabLst>
            </a:pPr>
            <a:r>
              <a:rPr lang="en-US" sz="1400" dirty="0"/>
              <a:t>	2022	5.9%</a:t>
            </a:r>
          </a:p>
        </p:txBody>
      </p:sp>
      <p:sp>
        <p:nvSpPr>
          <p:cNvPr id="2" name="Rectangle 272">
            <a:extLst>
              <a:ext uri="{FF2B5EF4-FFF2-40B4-BE49-F238E27FC236}">
                <a16:creationId xmlns:a16="http://schemas.microsoft.com/office/drawing/2014/main" id="{10447F8B-910B-0413-91E0-A3BB1DFCCDA8}"/>
              </a:ext>
            </a:extLst>
          </p:cNvPr>
          <p:cNvSpPr>
            <a:spLocks noChangeArrowheads="1"/>
          </p:cNvSpPr>
          <p:nvPr/>
        </p:nvSpPr>
        <p:spPr bwMode="auto">
          <a:xfrm>
            <a:off x="5992813" y="4762894"/>
            <a:ext cx="1666659" cy="294929"/>
          </a:xfrm>
          <a:prstGeom prst="rect">
            <a:avLst/>
          </a:prstGeom>
          <a:noFill/>
          <a:ln>
            <a:noFill/>
          </a:ln>
          <a:effectLst/>
          <a:extLs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tabLst>
                <a:tab pos="380985" algn="r"/>
                <a:tab pos="1142954" algn="r"/>
              </a:tabLst>
            </a:pPr>
            <a:r>
              <a:rPr lang="en-US" sz="1400" dirty="0"/>
              <a:t>	2023	8.7%</a:t>
            </a:r>
          </a:p>
        </p:txBody>
      </p:sp>
    </p:spTree>
    <p:extLst>
      <p:ext uri="{BB962C8B-B14F-4D97-AF65-F5344CB8AC3E}">
        <p14:creationId xmlns:p14="http://schemas.microsoft.com/office/powerpoint/2010/main" val="1218944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500"/>
                                  </p:stCondLst>
                                  <p:childTnLst>
                                    <p:set>
                                      <p:cBhvr>
                                        <p:cTn id="6" dur="1" fill="hold">
                                          <p:stCondLst>
                                            <p:cond delay="0"/>
                                          </p:stCondLst>
                                        </p:cTn>
                                        <p:tgtEl>
                                          <p:spTgt spid="74"/>
                                        </p:tgtEl>
                                        <p:attrNameLst>
                                          <p:attrName>style.visibility</p:attrName>
                                        </p:attrNameLst>
                                      </p:cBhvr>
                                      <p:to>
                                        <p:strVal val="visible"/>
                                      </p:to>
                                    </p:set>
                                  </p:childTnLst>
                                </p:cTn>
                              </p:par>
                            </p:childTnLst>
                          </p:cTn>
                        </p:par>
                        <p:par>
                          <p:cTn id="7" fill="hold">
                            <p:stCondLst>
                              <p:cond delay="500"/>
                            </p:stCondLst>
                            <p:childTnLst>
                              <p:par>
                                <p:cTn id="8" presetID="10" presetClass="entr" presetSubtype="0" fill="hold" grpId="0" nodeType="afterEffect">
                                  <p:stCondLst>
                                    <p:cond delay="50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1448BDE0-C9AD-464B-8026-CE714F452439}"/>
              </a:ext>
            </a:extLst>
          </p:cNvPr>
          <p:cNvSpPr>
            <a:spLocks noChangeArrowheads="1"/>
          </p:cNvSpPr>
          <p:nvPr/>
        </p:nvSpPr>
        <p:spPr bwMode="auto">
          <a:xfrm>
            <a:off x="2520462" y="4832468"/>
            <a:ext cx="7392050" cy="4424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57150" tIns="28575" rIns="57150" bIns="28575" numCol="1" anchor="ctr" anchorCtr="0" compatLnSpc="1">
            <a:prstTxWarp prst="textNoShape">
              <a:avLst/>
            </a:prstTxWarp>
            <a:spAutoFit/>
          </a:bodyPr>
          <a:lstStyle/>
          <a:p>
            <a:pPr algn="just" defTabSz="761970" eaLnBrk="0" hangingPunct="0">
              <a:defRPr/>
            </a:pPr>
            <a:r>
              <a:rPr lang="en-US" sz="625" b="1" dirty="0">
                <a:solidFill>
                  <a:srgbClr val="A5A5A5">
                    <a:lumMod val="25000"/>
                  </a:srgbClr>
                </a:solidFill>
                <a:latin typeface="Avenir Next LT Pro Demi" panose="020B0704020202020204" pitchFamily="34" charset="0"/>
              </a:rPr>
              <a:t>Securities and advisory services are offered through LPL Financial (LPL), a registered investment advisor and broker-dealer (member FINRA/SIPC). </a:t>
            </a:r>
            <a:r>
              <a:rPr lang="en-US" sz="625" dirty="0">
                <a:solidFill>
                  <a:srgbClr val="A5A5A5">
                    <a:lumMod val="25000"/>
                  </a:srgbClr>
                </a:solidFill>
                <a:latin typeface="Avenir LT Std 35 Light" panose="020B0402020203020204" pitchFamily="34" charset="0"/>
              </a:rPr>
              <a:t>Insurance products are offered through LPL or its licensed affiliates. OneAZ Credit Union (OneAZ CU) and OneAZ Wealth Management </a:t>
            </a:r>
            <a:r>
              <a:rPr lang="en-US" sz="625" b="1" u="sng" dirty="0">
                <a:solidFill>
                  <a:srgbClr val="A5A5A5">
                    <a:lumMod val="25000"/>
                  </a:srgbClr>
                </a:solidFill>
                <a:latin typeface="Avenir Next LT Pro Demi" panose="020B0704020202020204" pitchFamily="34" charset="0"/>
              </a:rPr>
              <a:t>are not</a:t>
            </a:r>
            <a:r>
              <a:rPr lang="en-US" sz="625" dirty="0">
                <a:solidFill>
                  <a:srgbClr val="A5A5A5">
                    <a:lumMod val="25000"/>
                  </a:srgbClr>
                </a:solidFill>
                <a:latin typeface="Avenir Next LT Pro Demi" panose="020B0704020202020204" pitchFamily="34" charset="0"/>
              </a:rPr>
              <a:t> </a:t>
            </a:r>
            <a:r>
              <a:rPr lang="en-US" sz="625" dirty="0">
                <a:solidFill>
                  <a:srgbClr val="A5A5A5">
                    <a:lumMod val="25000"/>
                  </a:srgbClr>
                </a:solidFill>
                <a:latin typeface="Avenir LT Std 35 Light" panose="020B0402020203020204" pitchFamily="34" charset="0"/>
              </a:rPr>
              <a:t>registered as a broker-dealer or investment advisor. Registered representatives of LPL offer products and services using OneAZ Wealth Management, and may also be employees of OneAZ CU. These products and services are being offered through LPL or its affiliates, which are separate entities from, and not affiliates of, OneAZ CU nor OneAZ Wealth Management. Securities and insurance offered through LPL or its affiliates are: </a:t>
            </a:r>
            <a:endParaRPr lang="en-US" altLang="en-US" sz="625" dirty="0">
              <a:solidFill>
                <a:srgbClr val="A5A5A5">
                  <a:lumMod val="25000"/>
                </a:srgbClr>
              </a:solidFill>
              <a:latin typeface="Avenir LT Std 35 Light" panose="020B0402020203020204" pitchFamily="34" charset="0"/>
            </a:endParaRPr>
          </a:p>
        </p:txBody>
      </p:sp>
      <p:pic>
        <p:nvPicPr>
          <p:cNvPr id="4" name="Picture 3">
            <a:extLst>
              <a:ext uri="{FF2B5EF4-FFF2-40B4-BE49-F238E27FC236}">
                <a16:creationId xmlns:a16="http://schemas.microsoft.com/office/drawing/2014/main" id="{D6D954B9-9D66-4F07-B707-D690AA0154DA}"/>
              </a:ext>
            </a:extLst>
          </p:cNvPr>
          <p:cNvPicPr>
            <a:picLocks noChangeAspect="1"/>
          </p:cNvPicPr>
          <p:nvPr/>
        </p:nvPicPr>
        <p:blipFill>
          <a:blip r:embed="rId3"/>
          <a:srcRect/>
          <a:stretch/>
        </p:blipFill>
        <p:spPr>
          <a:xfrm>
            <a:off x="2663244" y="628816"/>
            <a:ext cx="2971642" cy="1142939"/>
          </a:xfrm>
          <a:prstGeom prst="rect">
            <a:avLst/>
          </a:prstGeom>
        </p:spPr>
      </p:pic>
      <p:graphicFrame>
        <p:nvGraphicFramePr>
          <p:cNvPr id="5" name="Table 4">
            <a:extLst>
              <a:ext uri="{FF2B5EF4-FFF2-40B4-BE49-F238E27FC236}">
                <a16:creationId xmlns:a16="http://schemas.microsoft.com/office/drawing/2014/main" id="{CBDF1576-7D01-49D1-B2D9-16F462264C25}"/>
              </a:ext>
            </a:extLst>
          </p:cNvPr>
          <p:cNvGraphicFramePr>
            <a:graphicFrameLocks noGrp="1"/>
          </p:cNvGraphicFramePr>
          <p:nvPr/>
        </p:nvGraphicFramePr>
        <p:xfrm>
          <a:off x="2520462" y="5294879"/>
          <a:ext cx="7392050" cy="283210"/>
        </p:xfrm>
        <a:graphic>
          <a:graphicData uri="http://schemas.openxmlformats.org/drawingml/2006/table">
            <a:tbl>
              <a:tblPr firstRow="1" firstCol="1" lastRow="1" lastCol="1" bandRow="1" bandCol="1"/>
              <a:tblGrid>
                <a:gridCol w="2110488">
                  <a:extLst>
                    <a:ext uri="{9D8B030D-6E8A-4147-A177-3AD203B41FA5}">
                      <a16:colId xmlns:a16="http://schemas.microsoft.com/office/drawing/2014/main" val="3236136599"/>
                    </a:ext>
                  </a:extLst>
                </a:gridCol>
                <a:gridCol w="1867260">
                  <a:extLst>
                    <a:ext uri="{9D8B030D-6E8A-4147-A177-3AD203B41FA5}">
                      <a16:colId xmlns:a16="http://schemas.microsoft.com/office/drawing/2014/main" val="677956393"/>
                    </a:ext>
                  </a:extLst>
                </a:gridCol>
                <a:gridCol w="2346283">
                  <a:extLst>
                    <a:ext uri="{9D8B030D-6E8A-4147-A177-3AD203B41FA5}">
                      <a16:colId xmlns:a16="http://schemas.microsoft.com/office/drawing/2014/main" val="180355062"/>
                    </a:ext>
                  </a:extLst>
                </a:gridCol>
                <a:gridCol w="1068019">
                  <a:extLst>
                    <a:ext uri="{9D8B030D-6E8A-4147-A177-3AD203B41FA5}">
                      <a16:colId xmlns:a16="http://schemas.microsoft.com/office/drawing/2014/main" val="330343158"/>
                    </a:ext>
                  </a:extLst>
                </a:gridCol>
              </a:tblGrid>
              <a:tr h="270933">
                <a:tc>
                  <a:txBody>
                    <a:bodyPr/>
                    <a:lstStyle/>
                    <a:p>
                      <a:pPr marL="192405" marR="0" algn="ctr">
                        <a:spcBef>
                          <a:spcPts val="90"/>
                        </a:spcBef>
                        <a:spcAft>
                          <a:spcPts val="0"/>
                        </a:spcAft>
                      </a:pPr>
                      <a:r>
                        <a:rPr lang="en-US" sz="700" b="1" dirty="0">
                          <a:solidFill>
                            <a:schemeClr val="bg2">
                              <a:lumMod val="25000"/>
                            </a:schemeClr>
                          </a:solidFill>
                          <a:effectLst/>
                          <a:latin typeface="Avenir Next LT Pro Demi" panose="020B0704020202020204" pitchFamily="34" charset="0"/>
                          <a:ea typeface="Lucida Sans" panose="020B0602030504020204" pitchFamily="34" charset="0"/>
                          <a:cs typeface="Lucida Sans" panose="020B0602030504020204" pitchFamily="34" charset="0"/>
                        </a:rPr>
                        <a:t>Not Insured by NCUA or</a:t>
                      </a:r>
                    </a:p>
                    <a:p>
                      <a:pPr marL="192405" marR="0" algn="ctr">
                        <a:spcBef>
                          <a:spcPts val="90"/>
                        </a:spcBef>
                        <a:spcAft>
                          <a:spcPts val="0"/>
                        </a:spcAft>
                      </a:pPr>
                      <a:r>
                        <a:rPr lang="en-US" sz="700" b="1" dirty="0">
                          <a:solidFill>
                            <a:schemeClr val="bg2">
                              <a:lumMod val="25000"/>
                            </a:schemeClr>
                          </a:solidFill>
                          <a:effectLst/>
                          <a:latin typeface="Avenir Next LT Pro Demi" panose="020B0704020202020204" pitchFamily="34" charset="0"/>
                          <a:ea typeface="Lucida Sans" panose="020B0602030504020204" pitchFamily="34" charset="0"/>
                          <a:cs typeface="Lucida Sans" panose="020B0602030504020204" pitchFamily="34" charset="0"/>
                        </a:rPr>
                        <a:t>Any Other Government Agency</a:t>
                      </a:r>
                      <a:endParaRPr lang="en-US" sz="700" dirty="0">
                        <a:solidFill>
                          <a:schemeClr val="bg2">
                            <a:lumMod val="25000"/>
                          </a:schemeClr>
                        </a:solidFill>
                        <a:effectLst/>
                        <a:latin typeface="Avenir Next LT Pro Demi" panose="020B0704020202020204" pitchFamily="34" charset="0"/>
                        <a:ea typeface="Lucida Sans" panose="020B0602030504020204" pitchFamily="34" charset="0"/>
                        <a:cs typeface="Lucida Sans" panose="020B0602030504020204" pitchFamily="34" charset="0"/>
                      </a:endParaRPr>
                    </a:p>
                  </a:txBody>
                  <a:tcPr marL="28575" marR="28575" marT="28575" marB="28575" anchor="ctr">
                    <a:lnL w="12700" cap="flat" cmpd="sng" algn="ctr">
                      <a:solidFill>
                        <a:srgbClr val="58595B"/>
                      </a:solidFill>
                      <a:prstDash val="solid"/>
                      <a:round/>
                      <a:headEnd type="none" w="med" len="med"/>
                      <a:tailEnd type="none" w="med" len="med"/>
                    </a:lnL>
                    <a:lnR w="12700" cap="flat" cmpd="sng" algn="ctr">
                      <a:solidFill>
                        <a:srgbClr val="58595B"/>
                      </a:solidFill>
                      <a:prstDash val="solid"/>
                      <a:round/>
                      <a:headEnd type="none" w="med" len="med"/>
                      <a:tailEnd type="none" w="med" len="med"/>
                    </a:lnR>
                    <a:lnT w="12700" cap="flat" cmpd="sng" algn="ctr">
                      <a:solidFill>
                        <a:srgbClr val="58595B"/>
                      </a:solidFill>
                      <a:prstDash val="solid"/>
                      <a:round/>
                      <a:headEnd type="none" w="med" len="med"/>
                      <a:tailEnd type="none" w="med" len="med"/>
                    </a:lnT>
                    <a:lnB w="12700" cap="flat" cmpd="sng" algn="ctr">
                      <a:solidFill>
                        <a:srgbClr val="58595B"/>
                      </a:solidFill>
                      <a:prstDash val="solid"/>
                      <a:round/>
                      <a:headEnd type="none" w="med" len="med"/>
                      <a:tailEnd type="none" w="med" len="med"/>
                    </a:lnB>
                  </a:tcPr>
                </a:tc>
                <a:tc>
                  <a:txBody>
                    <a:bodyPr/>
                    <a:lstStyle/>
                    <a:p>
                      <a:pPr marL="183515" marR="0" algn="ctr">
                        <a:spcBef>
                          <a:spcPts val="90"/>
                        </a:spcBef>
                        <a:spcAft>
                          <a:spcPts val="0"/>
                        </a:spcAft>
                      </a:pPr>
                      <a:r>
                        <a:rPr lang="en-US" sz="700" b="1" dirty="0">
                          <a:solidFill>
                            <a:schemeClr val="bg2">
                              <a:lumMod val="25000"/>
                            </a:schemeClr>
                          </a:solidFill>
                          <a:effectLst/>
                          <a:latin typeface="Avenir Next LT Pro Demi" panose="020B0704020202020204" pitchFamily="34" charset="0"/>
                          <a:ea typeface="Lucida Sans" panose="020B0602030504020204" pitchFamily="34" charset="0"/>
                          <a:cs typeface="Lucida Sans" panose="020B0602030504020204" pitchFamily="34" charset="0"/>
                        </a:rPr>
                        <a:t>Not Credit Union Guaranteed</a:t>
                      </a:r>
                      <a:endParaRPr lang="en-US" sz="700" dirty="0">
                        <a:solidFill>
                          <a:schemeClr val="bg2">
                            <a:lumMod val="25000"/>
                          </a:schemeClr>
                        </a:solidFill>
                        <a:effectLst/>
                        <a:latin typeface="Avenir Next LT Pro Demi" panose="020B0704020202020204" pitchFamily="34" charset="0"/>
                        <a:ea typeface="Lucida Sans" panose="020B0602030504020204" pitchFamily="34" charset="0"/>
                        <a:cs typeface="Lucida Sans" panose="020B0602030504020204" pitchFamily="34" charset="0"/>
                      </a:endParaRPr>
                    </a:p>
                  </a:txBody>
                  <a:tcPr marL="28575" marR="28575" marT="28575" marB="28575" anchor="ctr">
                    <a:lnL w="12700" cap="flat" cmpd="sng" algn="ctr">
                      <a:solidFill>
                        <a:srgbClr val="58595B"/>
                      </a:solidFill>
                      <a:prstDash val="solid"/>
                      <a:round/>
                      <a:headEnd type="none" w="med" len="med"/>
                      <a:tailEnd type="none" w="med" len="med"/>
                    </a:lnL>
                    <a:lnR w="12700" cap="flat" cmpd="sng" algn="ctr">
                      <a:solidFill>
                        <a:srgbClr val="58595B"/>
                      </a:solidFill>
                      <a:prstDash val="solid"/>
                      <a:round/>
                      <a:headEnd type="none" w="med" len="med"/>
                      <a:tailEnd type="none" w="med" len="med"/>
                    </a:lnR>
                    <a:lnT w="12700" cap="flat" cmpd="sng" algn="ctr">
                      <a:solidFill>
                        <a:srgbClr val="58595B"/>
                      </a:solidFill>
                      <a:prstDash val="solid"/>
                      <a:round/>
                      <a:headEnd type="none" w="med" len="med"/>
                      <a:tailEnd type="none" w="med" len="med"/>
                    </a:lnT>
                    <a:lnB w="12700" cap="flat" cmpd="sng" algn="ctr">
                      <a:solidFill>
                        <a:srgbClr val="58595B"/>
                      </a:solidFill>
                      <a:prstDash val="solid"/>
                      <a:round/>
                      <a:headEnd type="none" w="med" len="med"/>
                      <a:tailEnd type="none" w="med" len="med"/>
                    </a:lnB>
                  </a:tcPr>
                </a:tc>
                <a:tc>
                  <a:txBody>
                    <a:bodyPr/>
                    <a:lstStyle/>
                    <a:p>
                      <a:pPr marL="179070" marR="0" algn="ctr">
                        <a:spcBef>
                          <a:spcPts val="90"/>
                        </a:spcBef>
                        <a:spcAft>
                          <a:spcPts val="0"/>
                        </a:spcAft>
                      </a:pPr>
                      <a:r>
                        <a:rPr lang="en-US" sz="700" b="1" dirty="0">
                          <a:solidFill>
                            <a:schemeClr val="bg2">
                              <a:lumMod val="25000"/>
                            </a:schemeClr>
                          </a:solidFill>
                          <a:effectLst/>
                          <a:latin typeface="Avenir Next LT Pro Demi" panose="020B0704020202020204" pitchFamily="34" charset="0"/>
                          <a:ea typeface="Lucida Sans" panose="020B0602030504020204" pitchFamily="34" charset="0"/>
                          <a:cs typeface="Lucida Sans" panose="020B0602030504020204" pitchFamily="34" charset="0"/>
                        </a:rPr>
                        <a:t>Not Credit Union Deposits or Obligations</a:t>
                      </a:r>
                      <a:endParaRPr lang="en-US" sz="700" dirty="0">
                        <a:solidFill>
                          <a:schemeClr val="bg2">
                            <a:lumMod val="25000"/>
                          </a:schemeClr>
                        </a:solidFill>
                        <a:effectLst/>
                        <a:latin typeface="Avenir Next LT Pro Demi" panose="020B0704020202020204" pitchFamily="34" charset="0"/>
                        <a:ea typeface="Lucida Sans" panose="020B0602030504020204" pitchFamily="34" charset="0"/>
                        <a:cs typeface="Lucida Sans" panose="020B0602030504020204" pitchFamily="34" charset="0"/>
                      </a:endParaRPr>
                    </a:p>
                  </a:txBody>
                  <a:tcPr marL="28575" marR="28575" marT="28575" marB="28575" anchor="ctr">
                    <a:lnL w="12700" cap="flat" cmpd="sng" algn="ctr">
                      <a:solidFill>
                        <a:srgbClr val="58595B"/>
                      </a:solidFill>
                      <a:prstDash val="solid"/>
                      <a:round/>
                      <a:headEnd type="none" w="med" len="med"/>
                      <a:tailEnd type="none" w="med" len="med"/>
                    </a:lnL>
                    <a:lnR w="12700" cap="flat" cmpd="sng" algn="ctr">
                      <a:solidFill>
                        <a:srgbClr val="58595B"/>
                      </a:solidFill>
                      <a:prstDash val="solid"/>
                      <a:round/>
                      <a:headEnd type="none" w="med" len="med"/>
                      <a:tailEnd type="none" w="med" len="med"/>
                    </a:lnR>
                    <a:lnT w="12700" cap="flat" cmpd="sng" algn="ctr">
                      <a:solidFill>
                        <a:srgbClr val="58595B"/>
                      </a:solidFill>
                      <a:prstDash val="solid"/>
                      <a:round/>
                      <a:headEnd type="none" w="med" len="med"/>
                      <a:tailEnd type="none" w="med" len="med"/>
                    </a:lnT>
                    <a:lnB w="12700" cap="flat" cmpd="sng" algn="ctr">
                      <a:solidFill>
                        <a:srgbClr val="58595B"/>
                      </a:solidFill>
                      <a:prstDash val="solid"/>
                      <a:round/>
                      <a:headEnd type="none" w="med" len="med"/>
                      <a:tailEnd type="none" w="med" len="med"/>
                    </a:lnB>
                  </a:tcPr>
                </a:tc>
                <a:tc>
                  <a:txBody>
                    <a:bodyPr/>
                    <a:lstStyle/>
                    <a:p>
                      <a:pPr marL="179070" marR="0" algn="ctr">
                        <a:spcBef>
                          <a:spcPts val="90"/>
                        </a:spcBef>
                        <a:spcAft>
                          <a:spcPts val="0"/>
                        </a:spcAft>
                      </a:pPr>
                      <a:r>
                        <a:rPr lang="en-US" sz="700" b="1" dirty="0">
                          <a:solidFill>
                            <a:schemeClr val="bg2">
                              <a:lumMod val="25000"/>
                            </a:schemeClr>
                          </a:solidFill>
                          <a:effectLst/>
                          <a:latin typeface="Avenir Next LT Pro Demi" panose="020B0704020202020204" pitchFamily="34" charset="0"/>
                          <a:ea typeface="Lucida Sans" panose="020B0602030504020204" pitchFamily="34" charset="0"/>
                          <a:cs typeface="Lucida Sans" panose="020B0602030504020204" pitchFamily="34" charset="0"/>
                        </a:rPr>
                        <a:t>May Lose Value</a:t>
                      </a:r>
                    </a:p>
                  </a:txBody>
                  <a:tcPr marL="28575" marR="28575" marT="28575" marB="28575" anchor="ctr">
                    <a:lnL w="12700" cap="flat" cmpd="sng" algn="ctr">
                      <a:solidFill>
                        <a:srgbClr val="58595B"/>
                      </a:solidFill>
                      <a:prstDash val="solid"/>
                      <a:round/>
                      <a:headEnd type="none" w="med" len="med"/>
                      <a:tailEnd type="none" w="med" len="med"/>
                    </a:lnL>
                    <a:lnR w="12700" cap="flat" cmpd="sng" algn="ctr">
                      <a:solidFill>
                        <a:srgbClr val="58595B"/>
                      </a:solidFill>
                      <a:prstDash val="solid"/>
                      <a:round/>
                      <a:headEnd type="none" w="med" len="med"/>
                      <a:tailEnd type="none" w="med" len="med"/>
                    </a:lnR>
                    <a:lnT w="12700" cap="flat" cmpd="sng" algn="ctr">
                      <a:solidFill>
                        <a:srgbClr val="58595B"/>
                      </a:solidFill>
                      <a:prstDash val="solid"/>
                      <a:round/>
                      <a:headEnd type="none" w="med" len="med"/>
                      <a:tailEnd type="none" w="med" len="med"/>
                    </a:lnT>
                    <a:lnB w="12700" cap="flat" cmpd="sng" algn="ctr">
                      <a:solidFill>
                        <a:srgbClr val="58595B"/>
                      </a:solidFill>
                      <a:prstDash val="solid"/>
                      <a:round/>
                      <a:headEnd type="none" w="med" len="med"/>
                      <a:tailEnd type="none" w="med" len="med"/>
                    </a:lnB>
                  </a:tcPr>
                </a:tc>
                <a:extLst>
                  <a:ext uri="{0D108BD9-81ED-4DB2-BD59-A6C34878D82A}">
                    <a16:rowId xmlns:a16="http://schemas.microsoft.com/office/drawing/2014/main" val="2167034240"/>
                  </a:ext>
                </a:extLst>
              </a:tr>
            </a:tbl>
          </a:graphicData>
        </a:graphic>
      </p:graphicFrame>
      <p:sp>
        <p:nvSpPr>
          <p:cNvPr id="6" name="TextBox 5">
            <a:extLst>
              <a:ext uri="{FF2B5EF4-FFF2-40B4-BE49-F238E27FC236}">
                <a16:creationId xmlns:a16="http://schemas.microsoft.com/office/drawing/2014/main" id="{B710B081-7FF1-44AA-B461-8F3620372D74}"/>
              </a:ext>
            </a:extLst>
          </p:cNvPr>
          <p:cNvSpPr txBox="1"/>
          <p:nvPr/>
        </p:nvSpPr>
        <p:spPr>
          <a:xfrm>
            <a:off x="2520462" y="4593987"/>
            <a:ext cx="7392050" cy="284693"/>
          </a:xfrm>
          <a:prstGeom prst="rect">
            <a:avLst/>
          </a:prstGeom>
          <a:noFill/>
        </p:spPr>
        <p:txBody>
          <a:bodyPr wrap="square" rtlCol="0">
            <a:spAutoFit/>
          </a:bodyPr>
          <a:lstStyle/>
          <a:p>
            <a:pPr defTabSz="761970" fontAlgn="auto">
              <a:spcBef>
                <a:spcPts val="0"/>
              </a:spcBef>
              <a:spcAft>
                <a:spcPts val="0"/>
              </a:spcAft>
              <a:defRPr/>
            </a:pPr>
            <a:r>
              <a:rPr lang="en-US" sz="625" dirty="0">
                <a:solidFill>
                  <a:srgbClr val="A5A5A5">
                    <a:lumMod val="25000"/>
                  </a:srgbClr>
                </a:solidFill>
                <a:latin typeface="Avenir LT Std 35 Light" panose="020B0402020203020204" pitchFamily="34" charset="0"/>
              </a:rPr>
              <a:t>This presentation was created for educational and informational purposes only and is not intended as ERISA, tax, legal or investment advice. If you are seeking investment advice specific to your needs, such advice services must be obtained on your own separate from this educational presentation.</a:t>
            </a:r>
          </a:p>
        </p:txBody>
      </p:sp>
      <p:sp>
        <p:nvSpPr>
          <p:cNvPr id="8" name="TextBox 7">
            <a:extLst>
              <a:ext uri="{FF2B5EF4-FFF2-40B4-BE49-F238E27FC236}">
                <a16:creationId xmlns:a16="http://schemas.microsoft.com/office/drawing/2014/main" id="{2E954106-638F-463C-BE6F-882381B114E5}"/>
              </a:ext>
            </a:extLst>
          </p:cNvPr>
          <p:cNvSpPr txBox="1"/>
          <p:nvPr/>
        </p:nvSpPr>
        <p:spPr>
          <a:xfrm>
            <a:off x="2587045" y="2071282"/>
            <a:ext cx="3566391" cy="1938416"/>
          </a:xfrm>
          <a:prstGeom prst="rect">
            <a:avLst/>
          </a:prstGeom>
          <a:noFill/>
        </p:spPr>
        <p:txBody>
          <a:bodyPr wrap="square">
            <a:spAutoFit/>
          </a:bodyPr>
          <a:lstStyle/>
          <a:p>
            <a:pPr defTabSz="761970" fontAlgn="auto">
              <a:spcBef>
                <a:spcPts val="0"/>
              </a:spcBef>
              <a:spcAft>
                <a:spcPts val="0"/>
              </a:spcAft>
              <a:defRPr/>
            </a:pPr>
            <a:r>
              <a:rPr lang="en-US" sz="1333" b="1" dirty="0">
                <a:solidFill>
                  <a:srgbClr val="1A2F59"/>
                </a:solidFill>
                <a:latin typeface="Avenir LT Std 65 Medium"/>
              </a:rPr>
              <a:t>Website: </a:t>
            </a:r>
            <a:r>
              <a:rPr lang="en-US" sz="1333" dirty="0">
                <a:solidFill>
                  <a:srgbClr val="1A2F59"/>
                </a:solidFill>
                <a:latin typeface="Avenir LT Std 65 Medium"/>
              </a:rPr>
              <a:t>OneAZWealth.com</a:t>
            </a:r>
          </a:p>
          <a:p>
            <a:pPr defTabSz="761970" fontAlgn="auto">
              <a:spcBef>
                <a:spcPts val="0"/>
              </a:spcBef>
              <a:spcAft>
                <a:spcPts val="0"/>
              </a:spcAft>
              <a:defRPr/>
            </a:pPr>
            <a:endParaRPr lang="en-US" sz="1333" b="1" dirty="0">
              <a:solidFill>
                <a:srgbClr val="1A2F59"/>
              </a:solidFill>
              <a:latin typeface="Avenir LT Std 65 Medium"/>
            </a:endParaRPr>
          </a:p>
          <a:p>
            <a:pPr defTabSz="761970" fontAlgn="auto">
              <a:spcBef>
                <a:spcPts val="0"/>
              </a:spcBef>
              <a:spcAft>
                <a:spcPts val="0"/>
              </a:spcAft>
              <a:defRPr/>
            </a:pPr>
            <a:r>
              <a:rPr lang="en-US" sz="1333" b="1" dirty="0">
                <a:solidFill>
                  <a:srgbClr val="1A2F59"/>
                </a:solidFill>
                <a:latin typeface="Avenir LT Std 65 Medium"/>
              </a:rPr>
              <a:t>Email: </a:t>
            </a:r>
            <a:r>
              <a:rPr lang="en-US" sz="1333" dirty="0">
                <a:solidFill>
                  <a:srgbClr val="1A2F59"/>
                </a:solidFill>
                <a:latin typeface="Avenir LT Std 65 Medium"/>
              </a:rPr>
              <a:t>OneAZWealth@OneAZCU.com</a:t>
            </a:r>
          </a:p>
          <a:p>
            <a:pPr defTabSz="761970" fontAlgn="auto">
              <a:spcBef>
                <a:spcPts val="0"/>
              </a:spcBef>
              <a:spcAft>
                <a:spcPts val="0"/>
              </a:spcAft>
              <a:defRPr/>
            </a:pPr>
            <a:endParaRPr lang="en-US" sz="1333" dirty="0">
              <a:solidFill>
                <a:srgbClr val="1A2F59"/>
              </a:solidFill>
              <a:latin typeface="Avenir LT Std 65 Medium"/>
            </a:endParaRPr>
          </a:p>
          <a:p>
            <a:pPr defTabSz="761970" fontAlgn="auto">
              <a:spcBef>
                <a:spcPts val="0"/>
              </a:spcBef>
              <a:spcAft>
                <a:spcPts val="0"/>
              </a:spcAft>
              <a:defRPr/>
            </a:pPr>
            <a:r>
              <a:rPr lang="en-US" sz="1333" b="1" dirty="0">
                <a:solidFill>
                  <a:srgbClr val="1A2F59"/>
                </a:solidFill>
                <a:latin typeface="Avenir LT Std 65 Medium"/>
              </a:rPr>
              <a:t>24/7 Online Appointment Scheduler:</a:t>
            </a:r>
          </a:p>
          <a:p>
            <a:pPr defTabSz="761970" fontAlgn="auto">
              <a:spcBef>
                <a:spcPts val="0"/>
              </a:spcBef>
              <a:spcAft>
                <a:spcPts val="0"/>
              </a:spcAft>
              <a:defRPr/>
            </a:pPr>
            <a:r>
              <a:rPr lang="en-US" sz="1333" dirty="0">
                <a:solidFill>
                  <a:srgbClr val="1A2F59"/>
                </a:solidFill>
                <a:latin typeface="Avenir LT Std 65 Medium"/>
              </a:rPr>
              <a:t>OneAZWealth.com</a:t>
            </a:r>
          </a:p>
          <a:p>
            <a:pPr defTabSz="761970" fontAlgn="auto">
              <a:spcBef>
                <a:spcPts val="0"/>
              </a:spcBef>
              <a:spcAft>
                <a:spcPts val="0"/>
              </a:spcAft>
              <a:defRPr/>
            </a:pPr>
            <a:endParaRPr lang="en-US" sz="1333" dirty="0">
              <a:solidFill>
                <a:srgbClr val="1A2F59"/>
              </a:solidFill>
              <a:latin typeface="Avenir LT Std 65 Medium"/>
            </a:endParaRPr>
          </a:p>
          <a:p>
            <a:pPr defTabSz="761970" fontAlgn="auto">
              <a:spcBef>
                <a:spcPts val="0"/>
              </a:spcBef>
              <a:spcAft>
                <a:spcPts val="0"/>
              </a:spcAft>
              <a:defRPr/>
            </a:pPr>
            <a:r>
              <a:rPr lang="en-US" sz="1333" b="1" dirty="0">
                <a:solidFill>
                  <a:srgbClr val="1A2F59"/>
                </a:solidFill>
                <a:latin typeface="Avenir LT Std 65 Medium"/>
              </a:rPr>
              <a:t>Phone: (</a:t>
            </a:r>
            <a:r>
              <a:rPr lang="en-US" sz="1333" dirty="0">
                <a:solidFill>
                  <a:srgbClr val="1A2F59"/>
                </a:solidFill>
                <a:latin typeface="Avenir LT Std 65 Medium"/>
              </a:rPr>
              <a:t>877) 566-0517</a:t>
            </a:r>
          </a:p>
          <a:p>
            <a:pPr defTabSz="761970" fontAlgn="auto">
              <a:spcBef>
                <a:spcPts val="0"/>
              </a:spcBef>
              <a:spcAft>
                <a:spcPts val="0"/>
              </a:spcAft>
              <a:defRPr/>
            </a:pPr>
            <a:r>
              <a:rPr lang="en-US" sz="1333" dirty="0">
                <a:solidFill>
                  <a:srgbClr val="1A2F59"/>
                </a:solidFill>
                <a:latin typeface="Avenir LT Std 65 Medium"/>
              </a:rPr>
              <a:t>Call Monday-Friday, 9:00 am – 5:00 pm</a:t>
            </a:r>
          </a:p>
        </p:txBody>
      </p:sp>
      <p:grpSp>
        <p:nvGrpSpPr>
          <p:cNvPr id="14" name="Group 13">
            <a:extLst>
              <a:ext uri="{FF2B5EF4-FFF2-40B4-BE49-F238E27FC236}">
                <a16:creationId xmlns:a16="http://schemas.microsoft.com/office/drawing/2014/main" id="{599A1A4F-510B-4D14-B9E8-20221A349DBE}"/>
              </a:ext>
            </a:extLst>
          </p:cNvPr>
          <p:cNvGrpSpPr/>
          <p:nvPr/>
        </p:nvGrpSpPr>
        <p:grpSpPr>
          <a:xfrm>
            <a:off x="7331311" y="3504280"/>
            <a:ext cx="1573303" cy="346850"/>
            <a:chOff x="8691938" y="3996192"/>
            <a:chExt cx="1887964" cy="416220"/>
          </a:xfrm>
        </p:grpSpPr>
        <p:pic>
          <p:nvPicPr>
            <p:cNvPr id="9" name="Picture 8" descr="Icon&#10;&#10;Description automatically generated">
              <a:extLst>
                <a:ext uri="{FF2B5EF4-FFF2-40B4-BE49-F238E27FC236}">
                  <a16:creationId xmlns:a16="http://schemas.microsoft.com/office/drawing/2014/main" id="{9A81D6F6-B5C5-49D9-A059-F99A5CA0CE6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27810" y="3996192"/>
              <a:ext cx="416220" cy="416220"/>
            </a:xfrm>
            <a:prstGeom prst="rect">
              <a:avLst/>
            </a:prstGeom>
          </p:spPr>
        </p:pic>
        <p:pic>
          <p:nvPicPr>
            <p:cNvPr id="10" name="Picture 9" descr="Logo, icon&#10;&#10;Description automatically generated">
              <a:extLst>
                <a:ext uri="{FF2B5EF4-FFF2-40B4-BE49-F238E27FC236}">
                  <a16:creationId xmlns:a16="http://schemas.microsoft.com/office/drawing/2014/main" id="{89F46013-7FF8-4F18-B920-D5D75A400EF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91938" y="3996192"/>
              <a:ext cx="416220" cy="416220"/>
            </a:xfrm>
            <a:prstGeom prst="rect">
              <a:avLst/>
            </a:prstGeom>
          </p:spPr>
        </p:pic>
        <p:pic>
          <p:nvPicPr>
            <p:cNvPr id="11" name="Picture 10" descr="Logo, icon&#10;&#10;Description automatically generated">
              <a:extLst>
                <a:ext uri="{FF2B5EF4-FFF2-40B4-BE49-F238E27FC236}">
                  <a16:creationId xmlns:a16="http://schemas.microsoft.com/office/drawing/2014/main" id="{5971C798-F879-4F4E-AE01-68CA1C9E6CA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63682" y="3996192"/>
              <a:ext cx="416220" cy="416220"/>
            </a:xfrm>
            <a:prstGeom prst="rect">
              <a:avLst/>
            </a:prstGeom>
          </p:spPr>
        </p:pic>
      </p:grpSp>
      <p:grpSp>
        <p:nvGrpSpPr>
          <p:cNvPr id="13" name="Group 12">
            <a:extLst>
              <a:ext uri="{FF2B5EF4-FFF2-40B4-BE49-F238E27FC236}">
                <a16:creationId xmlns:a16="http://schemas.microsoft.com/office/drawing/2014/main" id="{E83D5C93-69F5-4275-8153-66B674FC7868}"/>
              </a:ext>
            </a:extLst>
          </p:cNvPr>
          <p:cNvGrpSpPr/>
          <p:nvPr/>
        </p:nvGrpSpPr>
        <p:grpSpPr>
          <a:xfrm>
            <a:off x="7109771" y="895260"/>
            <a:ext cx="2016384" cy="2233239"/>
            <a:chOff x="3438365" y="2491954"/>
            <a:chExt cx="2666007" cy="2952727"/>
          </a:xfrm>
        </p:grpSpPr>
        <p:pic>
          <p:nvPicPr>
            <p:cNvPr id="7" name="Picture 6" descr="Qr code&#10;&#10;Description automatically generated">
              <a:extLst>
                <a:ext uri="{FF2B5EF4-FFF2-40B4-BE49-F238E27FC236}">
                  <a16:creationId xmlns:a16="http://schemas.microsoft.com/office/drawing/2014/main" id="{5E1E2F7A-EA34-4BD8-AFD7-2026C9D24B5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65442" y="2491954"/>
              <a:ext cx="2392760" cy="2392760"/>
            </a:xfrm>
            <a:prstGeom prst="rect">
              <a:avLst/>
            </a:prstGeom>
          </p:spPr>
        </p:pic>
        <p:sp>
          <p:nvSpPr>
            <p:cNvPr id="12" name="TextBox 11">
              <a:extLst>
                <a:ext uri="{FF2B5EF4-FFF2-40B4-BE49-F238E27FC236}">
                  <a16:creationId xmlns:a16="http://schemas.microsoft.com/office/drawing/2014/main" id="{908AAE13-ED4A-40E6-811E-637DD4D73CC1}"/>
                </a:ext>
              </a:extLst>
            </p:cNvPr>
            <p:cNvSpPr txBox="1"/>
            <p:nvPr/>
          </p:nvSpPr>
          <p:spPr>
            <a:xfrm>
              <a:off x="3438365" y="4847675"/>
              <a:ext cx="2666007" cy="597006"/>
            </a:xfrm>
            <a:prstGeom prst="rect">
              <a:avLst/>
            </a:prstGeom>
            <a:noFill/>
          </p:spPr>
          <p:txBody>
            <a:bodyPr wrap="square">
              <a:spAutoFit/>
            </a:bodyPr>
            <a:lstStyle/>
            <a:p>
              <a:pPr algn="ctr" defTabSz="761970" fontAlgn="auto">
                <a:spcBef>
                  <a:spcPts val="0"/>
                </a:spcBef>
                <a:spcAft>
                  <a:spcPts val="0"/>
                </a:spcAft>
                <a:defRPr/>
              </a:pPr>
              <a:r>
                <a:rPr lang="en-US" sz="1167" b="1" dirty="0">
                  <a:solidFill>
                    <a:srgbClr val="1A2F59"/>
                  </a:solidFill>
                  <a:latin typeface="Avenir LT Std 65 Medium"/>
                </a:rPr>
                <a:t>Scan to visit OneAZWealth.com</a:t>
              </a:r>
              <a:endParaRPr lang="en-US" sz="1167" dirty="0">
                <a:solidFill>
                  <a:srgbClr val="1A2F59"/>
                </a:solidFill>
                <a:latin typeface="Avenir LT Std 65 Medium"/>
              </a:endParaRPr>
            </a:p>
          </p:txBody>
        </p:sp>
      </p:grpSp>
      <p:sp>
        <p:nvSpPr>
          <p:cNvPr id="2" name="TextBox 1">
            <a:extLst>
              <a:ext uri="{FF2B5EF4-FFF2-40B4-BE49-F238E27FC236}">
                <a16:creationId xmlns:a16="http://schemas.microsoft.com/office/drawing/2014/main" id="{FDAABFE2-7A1F-3333-D700-6356BD0DD804}"/>
              </a:ext>
            </a:extLst>
          </p:cNvPr>
          <p:cNvSpPr txBox="1"/>
          <p:nvPr/>
        </p:nvSpPr>
        <p:spPr>
          <a:xfrm>
            <a:off x="2520462" y="4251563"/>
            <a:ext cx="7392050" cy="573234"/>
          </a:xfrm>
          <a:prstGeom prst="rect">
            <a:avLst/>
          </a:prstGeom>
          <a:noFill/>
        </p:spPr>
        <p:txBody>
          <a:bodyPr wrap="square" rtlCol="0">
            <a:spAutoFit/>
          </a:bodyPr>
          <a:lstStyle/>
          <a:p>
            <a:pPr defTabSz="761970" fontAlgn="auto">
              <a:spcBef>
                <a:spcPts val="0"/>
              </a:spcBef>
              <a:spcAft>
                <a:spcPts val="0"/>
              </a:spcAft>
              <a:defRPr/>
            </a:pPr>
            <a:r>
              <a:rPr lang="en-US" sz="625" dirty="0">
                <a:solidFill>
                  <a:srgbClr val="A5A5A5">
                    <a:lumMod val="25000"/>
                  </a:srgbClr>
                </a:solidFill>
                <a:latin typeface="Avenir LT Std 35 Light" panose="020B0402020203020204" pitchFamily="34" charset="0"/>
              </a:rPr>
              <a:t>Your Credit Union (“Financial Institution”) provides referrals to financial professionals of LPL Financial LLC (“LPL”) pursuant to an agreement that allows LPL to pay the Financial Institution for these referrals. This creates an incentive for the Financial Institution to make these referrals, resulting in a conflict of interest. The Financial Institution is not a current client of LPL for brokerage or advisory services.</a:t>
            </a:r>
          </a:p>
          <a:p>
            <a:pPr defTabSz="761970" fontAlgn="auto">
              <a:spcBef>
                <a:spcPts val="0"/>
              </a:spcBef>
              <a:spcAft>
                <a:spcPts val="0"/>
              </a:spcAft>
              <a:defRPr/>
            </a:pPr>
            <a:r>
              <a:rPr lang="en-US" sz="625" dirty="0">
                <a:solidFill>
                  <a:srgbClr val="A5A5A5">
                    <a:lumMod val="25000"/>
                  </a:srgbClr>
                </a:solidFill>
                <a:latin typeface="Avenir LT Std 35 Light" panose="020B0402020203020204" pitchFamily="34" charset="0"/>
              </a:rPr>
              <a:t>Please visit https://www.lpl.com/disclosures/is-lpl-relationship-disclosure.html for more detailed information.</a:t>
            </a:r>
          </a:p>
          <a:p>
            <a:pPr defTabSz="761970" fontAlgn="auto">
              <a:spcBef>
                <a:spcPts val="0"/>
              </a:spcBef>
              <a:spcAft>
                <a:spcPts val="0"/>
              </a:spcAft>
              <a:defRPr/>
            </a:pPr>
            <a:r>
              <a:rPr lang="en-US" sz="625" dirty="0">
                <a:solidFill>
                  <a:srgbClr val="A5A5A5">
                    <a:lumMod val="25000"/>
                  </a:srgbClr>
                </a:solidFill>
                <a:latin typeface="Avenir LT Std 35 Light" panose="020B0402020203020204" pitchFamily="34" charset="0"/>
              </a:rPr>
              <a:t> </a:t>
            </a:r>
          </a:p>
        </p:txBody>
      </p:sp>
      <p:sp>
        <p:nvSpPr>
          <p:cNvPr id="15" name="TextBox 14">
            <a:extLst>
              <a:ext uri="{FF2B5EF4-FFF2-40B4-BE49-F238E27FC236}">
                <a16:creationId xmlns:a16="http://schemas.microsoft.com/office/drawing/2014/main" id="{8C35E767-31A0-EDC7-1669-08CEBBE5A24C}"/>
              </a:ext>
            </a:extLst>
          </p:cNvPr>
          <p:cNvSpPr txBox="1"/>
          <p:nvPr/>
        </p:nvSpPr>
        <p:spPr>
          <a:xfrm>
            <a:off x="3705152" y="5554322"/>
            <a:ext cx="5022670" cy="194990"/>
          </a:xfrm>
          <a:prstGeom prst="rect">
            <a:avLst/>
          </a:prstGeom>
          <a:noFill/>
        </p:spPr>
        <p:txBody>
          <a:bodyPr wrap="square" rtlCol="0">
            <a:spAutoFit/>
          </a:bodyPr>
          <a:lstStyle/>
          <a:p>
            <a:pPr defTabSz="761970" fontAlgn="auto">
              <a:spcBef>
                <a:spcPts val="0"/>
              </a:spcBef>
              <a:spcAft>
                <a:spcPts val="0"/>
              </a:spcAft>
              <a:defRPr/>
            </a:pPr>
            <a:r>
              <a:rPr lang="en-US" sz="667" b="1" dirty="0">
                <a:solidFill>
                  <a:srgbClr val="A5A5A5">
                    <a:lumMod val="25000"/>
                  </a:srgbClr>
                </a:solidFill>
                <a:latin typeface="Avenir LT Std 35 Light" panose="020B0402020203020204" pitchFamily="34" charset="0"/>
              </a:rPr>
              <a:t>OneAZ Wealth Management | (877) 566-0517 | </a:t>
            </a:r>
            <a:r>
              <a:rPr lang="en-US" sz="667" b="1" dirty="0">
                <a:solidFill>
                  <a:srgbClr val="A5A5A5">
                    <a:lumMod val="25000"/>
                  </a:srgbClr>
                </a:solidFill>
                <a:latin typeface="Avenir LT Std 35 Light" panose="020B0402020203020204" pitchFamily="34" charset="0"/>
                <a:hlinkClick r:id="rId8"/>
              </a:rPr>
              <a:t>www.OneAZWealth.com</a:t>
            </a:r>
            <a:r>
              <a:rPr lang="en-US" sz="667" b="1" dirty="0">
                <a:solidFill>
                  <a:srgbClr val="A5A5A5">
                    <a:lumMod val="25000"/>
                  </a:srgbClr>
                </a:solidFill>
                <a:latin typeface="Avenir LT Std 35 Light" panose="020B0402020203020204" pitchFamily="34" charset="0"/>
              </a:rPr>
              <a:t> | Safe For Public Distribution.</a:t>
            </a:r>
          </a:p>
        </p:txBody>
      </p:sp>
    </p:spTree>
    <p:extLst>
      <p:ext uri="{BB962C8B-B14F-4D97-AF65-F5344CB8AC3E}">
        <p14:creationId xmlns:p14="http://schemas.microsoft.com/office/powerpoint/2010/main" val="83196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602264" y="0"/>
            <a:ext cx="8572500" cy="5150224"/>
          </a:xfrm>
          <a:prstGeom prst="rect">
            <a:avLst/>
          </a:prstGeom>
        </p:spPr>
      </p:pic>
      <p:pic>
        <p:nvPicPr>
          <p:cNvPr id="9" name="Picture 8"/>
          <p:cNvPicPr>
            <a:picLocks noChangeAspect="1"/>
          </p:cNvPicPr>
          <p:nvPr/>
        </p:nvPicPr>
        <p:blipFill>
          <a:blip r:embed="rId4">
            <a:clrChange>
              <a:clrFrom>
                <a:srgbClr val="FFFFFF"/>
              </a:clrFrom>
              <a:clrTo>
                <a:srgbClr val="FFFFFF">
                  <a:alpha val="0"/>
                </a:srgbClr>
              </a:clrTo>
            </a:clrChange>
          </a:blip>
          <a:stretch>
            <a:fillRect/>
          </a:stretch>
        </p:blipFill>
        <p:spPr>
          <a:xfrm>
            <a:off x="-96548" y="-76184"/>
            <a:ext cx="10300423" cy="5795865"/>
          </a:xfrm>
          <a:prstGeom prst="rect">
            <a:avLst/>
          </a:prstGeom>
        </p:spPr>
      </p:pic>
      <p:sp>
        <p:nvSpPr>
          <p:cNvPr id="3" name="Freeform 2">
            <a:extLst>
              <a:ext uri="{FF2B5EF4-FFF2-40B4-BE49-F238E27FC236}">
                <a16:creationId xmlns:a16="http://schemas.microsoft.com/office/drawing/2014/main" id="{E9BF5B0F-A3F6-BC20-8BD4-57865FC1C7F5}"/>
              </a:ext>
            </a:extLst>
          </p:cNvPr>
          <p:cNvSpPr/>
          <p:nvPr/>
        </p:nvSpPr>
        <p:spPr>
          <a:xfrm>
            <a:off x="-174812" y="-80682"/>
            <a:ext cx="7274859" cy="5889811"/>
          </a:xfrm>
          <a:custGeom>
            <a:avLst/>
            <a:gdLst>
              <a:gd name="connsiteX0" fmla="*/ 40341 w 7274859"/>
              <a:gd name="connsiteY0" fmla="*/ 0 h 5889811"/>
              <a:gd name="connsiteX1" fmla="*/ 2138083 w 7274859"/>
              <a:gd name="connsiteY1" fmla="*/ 0 h 5889811"/>
              <a:gd name="connsiteX2" fmla="*/ 7274859 w 7274859"/>
              <a:gd name="connsiteY2" fmla="*/ 5163670 h 5889811"/>
              <a:gd name="connsiteX3" fmla="*/ 4706471 w 7274859"/>
              <a:gd name="connsiteY3" fmla="*/ 5876364 h 5889811"/>
              <a:gd name="connsiteX4" fmla="*/ 0 w 7274859"/>
              <a:gd name="connsiteY4" fmla="*/ 5889811 h 5889811"/>
              <a:gd name="connsiteX5" fmla="*/ 40341 w 7274859"/>
              <a:gd name="connsiteY5" fmla="*/ 0 h 5889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74859" h="5889811">
                <a:moveTo>
                  <a:pt x="40341" y="0"/>
                </a:moveTo>
                <a:lnTo>
                  <a:pt x="2138083" y="0"/>
                </a:lnTo>
                <a:lnTo>
                  <a:pt x="7274859" y="5163670"/>
                </a:lnTo>
                <a:lnTo>
                  <a:pt x="4706471" y="5876364"/>
                </a:lnTo>
                <a:lnTo>
                  <a:pt x="0" y="5889811"/>
                </a:lnTo>
                <a:lnTo>
                  <a:pt x="40341"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ide Number Placeholder 2"/>
          <p:cNvSpPr>
            <a:spLocks noGrp="1"/>
          </p:cNvSpPr>
          <p:nvPr>
            <p:ph type="sldNum" sz="quarter" idx="4"/>
          </p:nvPr>
        </p:nvSpPr>
        <p:spPr>
          <a:xfrm>
            <a:off x="430212" y="5343266"/>
            <a:ext cx="217488" cy="303212"/>
          </a:xfrm>
          <a:prstGeom prst="rect">
            <a:avLst/>
          </a:prstGeom>
        </p:spPr>
        <p:txBody>
          <a:bodyPr vert="horz" lIns="0" tIns="45720" rIns="0" bIns="45720" rtlCol="0" anchor="ctr"/>
          <a:lstStyle>
            <a:lvl1pPr algn="l">
              <a:defRPr lang="en-US" sz="1050" b="1" kern="1200" smtClean="0">
                <a:solidFill>
                  <a:schemeClr val="bg1"/>
                </a:solidFill>
                <a:latin typeface="Arial" charset="0"/>
                <a:ea typeface="+mn-ea"/>
                <a:cs typeface="+mn-cs"/>
              </a:defRPr>
            </a:lvl1pPr>
          </a:lstStyle>
          <a:p>
            <a:fld id="{B086DA8C-2EC5-4397-8842-B74E3AC9ED83}" type="slidenum">
              <a:rPr lang="en-US" smtClean="0"/>
              <a:pPr/>
              <a:t>40</a:t>
            </a:fld>
            <a:endParaRPr lang="en-US" dirty="0"/>
          </a:p>
        </p:txBody>
      </p:sp>
      <p:sp>
        <p:nvSpPr>
          <p:cNvPr id="2" name="Content Placeholder 1"/>
          <p:cNvSpPr>
            <a:spLocks noGrp="1"/>
          </p:cNvSpPr>
          <p:nvPr>
            <p:ph sz="half" idx="2"/>
          </p:nvPr>
        </p:nvSpPr>
        <p:spPr>
          <a:xfrm>
            <a:off x="322812" y="1775397"/>
            <a:ext cx="6172117" cy="3464288"/>
          </a:xfrm>
        </p:spPr>
        <p:txBody>
          <a:bodyPr/>
          <a:lstStyle/>
          <a:p>
            <a:pPr marL="0" indent="0">
              <a:spcBef>
                <a:spcPts val="1800"/>
              </a:spcBef>
              <a:buNone/>
            </a:pPr>
            <a:r>
              <a:rPr lang="en-US" sz="1800" dirty="0"/>
              <a:t>If you have the option, you may </a:t>
            </a:r>
            <a:br>
              <a:rPr lang="en-US" sz="1800" dirty="0"/>
            </a:br>
            <a:r>
              <a:rPr lang="en-US" sz="1800" dirty="0"/>
              <a:t>want to look at </a:t>
            </a:r>
            <a:r>
              <a:rPr lang="en-US" sz="1800" dirty="0">
                <a:latin typeface="+mj-lt"/>
              </a:rPr>
              <a:t>ways to </a:t>
            </a:r>
            <a:r>
              <a:rPr lang="en-US" sz="1800" b="1" dirty="0">
                <a:solidFill>
                  <a:schemeClr val="tx2"/>
                </a:solidFill>
                <a:latin typeface="+mj-lt"/>
              </a:rPr>
              <a:t>increase </a:t>
            </a:r>
            <a:br>
              <a:rPr lang="en-US" sz="1800" b="1" dirty="0">
                <a:solidFill>
                  <a:schemeClr val="tx2"/>
                </a:solidFill>
                <a:latin typeface="+mj-lt"/>
              </a:rPr>
            </a:br>
            <a:r>
              <a:rPr lang="en-US" sz="1800" b="1" dirty="0">
                <a:solidFill>
                  <a:schemeClr val="tx2"/>
                </a:solidFill>
                <a:latin typeface="+mj-lt"/>
              </a:rPr>
              <a:t>your earnings record</a:t>
            </a:r>
            <a:r>
              <a:rPr lang="en-US" sz="1800" dirty="0">
                <a:latin typeface="+mj-lt"/>
              </a:rPr>
              <a:t> and, </a:t>
            </a:r>
            <a:br>
              <a:rPr lang="en-US" sz="1800" dirty="0">
                <a:latin typeface="+mj-lt"/>
              </a:rPr>
            </a:br>
            <a:r>
              <a:rPr lang="en-US" sz="1800" dirty="0">
                <a:latin typeface="+mj-lt"/>
              </a:rPr>
              <a:t>therefore, your Social Security </a:t>
            </a:r>
            <a:br>
              <a:rPr lang="en-US" sz="1800" dirty="0">
                <a:latin typeface="+mj-lt"/>
              </a:rPr>
            </a:br>
            <a:r>
              <a:rPr lang="en-US" sz="1800" dirty="0">
                <a:latin typeface="+mj-lt"/>
              </a:rPr>
              <a:t>benefit amount</a:t>
            </a:r>
          </a:p>
          <a:p>
            <a:pPr>
              <a:spcBef>
                <a:spcPts val="600"/>
              </a:spcBef>
            </a:pPr>
            <a:r>
              <a:rPr lang="en-US" sz="1800" dirty="0">
                <a:latin typeface="+mj-lt"/>
              </a:rPr>
              <a:t>If you </a:t>
            </a:r>
            <a:r>
              <a:rPr lang="en-US" sz="1800" b="1" dirty="0">
                <a:solidFill>
                  <a:schemeClr val="tx2"/>
                </a:solidFill>
                <a:latin typeface="+mj-lt"/>
              </a:rPr>
              <a:t>work longer</a:t>
            </a:r>
            <a:r>
              <a:rPr lang="en-US" sz="1800" dirty="0">
                <a:solidFill>
                  <a:schemeClr val="tx2"/>
                </a:solidFill>
                <a:latin typeface="+mj-lt"/>
              </a:rPr>
              <a:t>, </a:t>
            </a:r>
            <a:r>
              <a:rPr lang="en-US" sz="1800" dirty="0">
                <a:latin typeface="+mj-lt"/>
              </a:rPr>
              <a:t>you may be able to </a:t>
            </a:r>
            <a:br>
              <a:rPr lang="en-US" sz="1800" dirty="0">
                <a:latin typeface="+mj-lt"/>
              </a:rPr>
            </a:br>
            <a:r>
              <a:rPr lang="en-US" sz="1800" dirty="0">
                <a:latin typeface="+mj-lt"/>
              </a:rPr>
              <a:t>increase your AIME by filling in any missing </a:t>
            </a:r>
            <a:br>
              <a:rPr lang="en-US" sz="1800" dirty="0">
                <a:latin typeface="+mj-lt"/>
              </a:rPr>
            </a:br>
            <a:r>
              <a:rPr lang="en-US" sz="1800" dirty="0">
                <a:latin typeface="+mj-lt"/>
              </a:rPr>
              <a:t>zeros in your 35-year earnings history or raising </a:t>
            </a:r>
            <a:br>
              <a:rPr lang="en-US" sz="1800" dirty="0">
                <a:latin typeface="+mj-lt"/>
              </a:rPr>
            </a:br>
            <a:r>
              <a:rPr lang="en-US" sz="1800" dirty="0">
                <a:latin typeface="+mj-lt"/>
              </a:rPr>
              <a:t>average earnings</a:t>
            </a:r>
          </a:p>
          <a:p>
            <a:pPr>
              <a:spcBef>
                <a:spcPts val="600"/>
              </a:spcBef>
            </a:pPr>
            <a:r>
              <a:rPr lang="en-US" sz="1800" dirty="0"/>
              <a:t>And always </a:t>
            </a:r>
            <a:r>
              <a:rPr lang="en-US" sz="1800" b="1" dirty="0">
                <a:solidFill>
                  <a:schemeClr val="tx2"/>
                </a:solidFill>
              </a:rPr>
              <a:t>check your statement </a:t>
            </a:r>
            <a:r>
              <a:rPr lang="en-US" sz="1800" dirty="0"/>
              <a:t>of Social Security benefits to ensure there are no discrepancies in your </a:t>
            </a:r>
            <a:br>
              <a:rPr lang="en-US" sz="1800" dirty="0"/>
            </a:br>
            <a:r>
              <a:rPr lang="en-US" sz="1800" dirty="0"/>
              <a:t>work record that might reduce your benefit</a:t>
            </a:r>
          </a:p>
          <a:p>
            <a:pPr>
              <a:spcBef>
                <a:spcPts val="1800"/>
              </a:spcBef>
            </a:pPr>
            <a:endParaRPr lang="en-US" sz="1800" dirty="0"/>
          </a:p>
        </p:txBody>
      </p:sp>
      <p:sp>
        <p:nvSpPr>
          <p:cNvPr id="1032194" name="Rectangle 2"/>
          <p:cNvSpPr>
            <a:spLocks noGrp="1" noChangeArrowheads="1"/>
          </p:cNvSpPr>
          <p:nvPr>
            <p:ph type="title"/>
          </p:nvPr>
        </p:nvSpPr>
        <p:spPr>
          <a:xfrm>
            <a:off x="322812" y="319457"/>
            <a:ext cx="2947294" cy="1477328"/>
          </a:xfrm>
        </p:spPr>
        <p:txBody>
          <a:bodyPr/>
          <a:lstStyle/>
          <a:p>
            <a:r>
              <a:rPr lang="en-US" sz="3600" kern="1200" dirty="0">
                <a:solidFill>
                  <a:srgbClr val="013A94"/>
                </a:solidFill>
                <a:ea typeface="+mn-ea"/>
                <a:cs typeface="+mn-cs"/>
              </a:rPr>
              <a:t>Improve</a:t>
            </a:r>
            <a:r>
              <a:rPr lang="en-US" dirty="0"/>
              <a:t> </a:t>
            </a:r>
            <a:br>
              <a:rPr lang="en-US" dirty="0"/>
            </a:br>
            <a:r>
              <a:rPr lang="en-US" b="0" dirty="0"/>
              <a:t>Your Earnings Record</a:t>
            </a:r>
          </a:p>
        </p:txBody>
      </p:sp>
      <p:cxnSp>
        <p:nvCxnSpPr>
          <p:cNvPr id="7" name="Straight Connector 6"/>
          <p:cNvCxnSpPr/>
          <p:nvPr/>
        </p:nvCxnSpPr>
        <p:spPr>
          <a:xfrm>
            <a:off x="1965650" y="-80865"/>
            <a:ext cx="5959151" cy="5959151"/>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a:cxnSpLocks/>
          </p:cNvCxnSpPr>
          <p:nvPr/>
        </p:nvCxnSpPr>
        <p:spPr>
          <a:xfrm flipV="1">
            <a:off x="4564235" y="4136571"/>
            <a:ext cx="5655896" cy="1659294"/>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46460EFD-5075-4E45-AF12-294279F21F8A}"/>
              </a:ext>
            </a:extLst>
          </p:cNvPr>
          <p:cNvPicPr>
            <a:picLocks noChangeAspect="1"/>
          </p:cNvPicPr>
          <p:nvPr/>
        </p:nvPicPr>
        <p:blipFill>
          <a:blip r:embed="rId5"/>
          <a:stretch>
            <a:fillRect/>
          </a:stretch>
        </p:blipFill>
        <p:spPr>
          <a:xfrm>
            <a:off x="8633637" y="5332012"/>
            <a:ext cx="1207090" cy="162658"/>
          </a:xfrm>
          <a:prstGeom prst="rect">
            <a:avLst/>
          </a:prstGeom>
        </p:spPr>
      </p:pic>
    </p:spTree>
    <p:extLst>
      <p:ext uri="{BB962C8B-B14F-4D97-AF65-F5344CB8AC3E}">
        <p14:creationId xmlns:p14="http://schemas.microsoft.com/office/powerpoint/2010/main" val="2363714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10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10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4786" name="Rectangle 2"/>
          <p:cNvSpPr>
            <a:spLocks noGrp="1" noChangeArrowheads="1"/>
          </p:cNvSpPr>
          <p:nvPr>
            <p:ph type="title"/>
          </p:nvPr>
        </p:nvSpPr>
        <p:spPr>
          <a:xfrm>
            <a:off x="430389" y="103939"/>
            <a:ext cx="9297811" cy="492443"/>
          </a:xfrm>
        </p:spPr>
        <p:txBody>
          <a:bodyPr/>
          <a:lstStyle/>
          <a:p>
            <a:r>
              <a:rPr lang="en-US" b="0" dirty="0"/>
              <a:t>Tracking Your Benefit</a:t>
            </a:r>
          </a:p>
        </p:txBody>
      </p:sp>
      <p:sp>
        <p:nvSpPr>
          <p:cNvPr id="8" name="Content Placeholder 7"/>
          <p:cNvSpPr>
            <a:spLocks noGrp="1"/>
          </p:cNvSpPr>
          <p:nvPr>
            <p:ph idx="1"/>
          </p:nvPr>
        </p:nvSpPr>
        <p:spPr>
          <a:xfrm>
            <a:off x="6277429" y="1589309"/>
            <a:ext cx="3450590" cy="4146555"/>
          </a:xfrm>
        </p:spPr>
        <p:txBody>
          <a:bodyPr/>
          <a:lstStyle/>
          <a:p>
            <a:pPr>
              <a:spcBef>
                <a:spcPts val="1800"/>
              </a:spcBef>
            </a:pPr>
            <a:r>
              <a:rPr lang="en-US" b="1" dirty="0">
                <a:solidFill>
                  <a:schemeClr val="accent1"/>
                </a:solidFill>
                <a:latin typeface="Rockwell" panose="02060603020205020403" pitchFamily="18" charset="0"/>
              </a:rPr>
              <a:t>Review your Social Security statement</a:t>
            </a:r>
          </a:p>
          <a:p>
            <a:pPr>
              <a:spcBef>
                <a:spcPts val="1800"/>
              </a:spcBef>
            </a:pPr>
            <a:r>
              <a:rPr lang="en-US" dirty="0"/>
              <a:t>Go to ssa.gov and set up your Social Security account </a:t>
            </a:r>
          </a:p>
          <a:p>
            <a:pPr>
              <a:spcBef>
                <a:spcPts val="1800"/>
              </a:spcBef>
            </a:pPr>
            <a:r>
              <a:rPr lang="en-US" dirty="0"/>
              <a:t>All you need is a valid email address, a valid mailing address and your Social Security number</a:t>
            </a:r>
          </a:p>
          <a:p>
            <a:pPr>
              <a:spcBef>
                <a:spcPts val="1800"/>
              </a:spcBef>
            </a:pPr>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892" y="1689671"/>
            <a:ext cx="5339556" cy="2852389"/>
          </a:xfrm>
          <a:prstGeom prst="rect">
            <a:avLst/>
          </a:prstGeom>
          <a:ln>
            <a:solidFill>
              <a:schemeClr val="bg1">
                <a:lumMod val="75000"/>
              </a:schemeClr>
            </a:solidFill>
          </a:ln>
          <a:effectLst/>
        </p:spPr>
      </p:pic>
      <p:cxnSp>
        <p:nvCxnSpPr>
          <p:cNvPr id="22" name="Straight Connector 21"/>
          <p:cNvCxnSpPr/>
          <p:nvPr/>
        </p:nvCxnSpPr>
        <p:spPr>
          <a:xfrm>
            <a:off x="6277429" y="3212192"/>
            <a:ext cx="3219497" cy="0"/>
          </a:xfrm>
          <a:prstGeom prst="line">
            <a:avLst/>
          </a:prstGeom>
          <a:ln>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23" name="Slide Number Placeholder 2"/>
          <p:cNvSpPr>
            <a:spLocks noGrp="1"/>
          </p:cNvSpPr>
          <p:nvPr>
            <p:ph type="sldNum" sz="quarter" idx="4"/>
          </p:nvPr>
        </p:nvSpPr>
        <p:spPr>
          <a:xfrm>
            <a:off x="405892" y="5343266"/>
            <a:ext cx="217488" cy="303212"/>
          </a:xfrm>
        </p:spPr>
        <p:txBody>
          <a:bodyPr/>
          <a:lstStyle>
            <a:lvl1pPr>
              <a:defRPr lang="en-US" sz="1050" smtClean="0"/>
            </a:lvl1pPr>
          </a:lstStyle>
          <a:p>
            <a:pPr lvl="0"/>
            <a:fld id="{B086DA8C-2EC5-4397-8842-B74E3AC9ED83}" type="slidenum">
              <a:rPr lang="en-US" noProof="0" smtClean="0"/>
              <a:pPr lvl="0"/>
              <a:t>41</a:t>
            </a:fld>
            <a:endParaRPr lang="en-US" noProof="0" dirty="0"/>
          </a:p>
        </p:txBody>
      </p:sp>
      <p:sp>
        <p:nvSpPr>
          <p:cNvPr id="3" name="Rectangle 2">
            <a:extLst>
              <a:ext uri="{FF2B5EF4-FFF2-40B4-BE49-F238E27FC236}">
                <a16:creationId xmlns:a16="http://schemas.microsoft.com/office/drawing/2014/main" id="{F1C5FD98-7DD3-3447-BE51-9B406E635280}"/>
              </a:ext>
            </a:extLst>
          </p:cNvPr>
          <p:cNvSpPr/>
          <p:nvPr/>
        </p:nvSpPr>
        <p:spPr>
          <a:xfrm>
            <a:off x="8465574" y="5088194"/>
            <a:ext cx="1694426" cy="6268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DAB5D2E3-9C4E-BA4F-9591-2BA123F625D7}"/>
              </a:ext>
            </a:extLst>
          </p:cNvPr>
          <p:cNvPicPr>
            <a:picLocks noChangeAspect="1"/>
          </p:cNvPicPr>
          <p:nvPr/>
        </p:nvPicPr>
        <p:blipFill>
          <a:blip r:embed="rId4"/>
          <a:stretch>
            <a:fillRect/>
          </a:stretch>
        </p:blipFill>
        <p:spPr>
          <a:xfrm>
            <a:off x="8612371" y="5318964"/>
            <a:ext cx="1223373" cy="164851"/>
          </a:xfrm>
          <a:prstGeom prst="rect">
            <a:avLst/>
          </a:prstGeom>
        </p:spPr>
      </p:pic>
      <p:sp>
        <p:nvSpPr>
          <p:cNvPr id="6" name="TextBox 5"/>
          <p:cNvSpPr txBox="1"/>
          <p:nvPr/>
        </p:nvSpPr>
        <p:spPr>
          <a:xfrm>
            <a:off x="948600" y="5318964"/>
            <a:ext cx="4222631" cy="196977"/>
          </a:xfrm>
          <a:prstGeom prst="rect">
            <a:avLst/>
          </a:prstGeom>
          <a:noFill/>
        </p:spPr>
        <p:txBody>
          <a:bodyPr wrap="none" rtlCol="0">
            <a:spAutoFit/>
          </a:bodyPr>
          <a:lstStyle/>
          <a:p>
            <a:pPr>
              <a:lnSpc>
                <a:spcPct val="85000"/>
              </a:lnSpc>
            </a:pPr>
            <a:r>
              <a:rPr lang="en-US" sz="800" dirty="0">
                <a:solidFill>
                  <a:schemeClr val="tx1">
                    <a:lumMod val="75000"/>
                    <a:lumOff val="25000"/>
                  </a:schemeClr>
                </a:solidFill>
                <a:latin typeface="Arial Narrow" panose="020B0604020202020204" pitchFamily="34" charset="0"/>
                <a:cs typeface="Arial Narrow" panose="020B0604020202020204" pitchFamily="34" charset="0"/>
              </a:rPr>
              <a:t>SOURCE | Social Security Administration, </a:t>
            </a:r>
            <a:r>
              <a:rPr lang="en-US" sz="800" dirty="0">
                <a:solidFill>
                  <a:schemeClr val="tx1">
                    <a:lumMod val="75000"/>
                    <a:lumOff val="25000"/>
                  </a:schemeClr>
                </a:solidFill>
                <a:latin typeface="Arial Narrow" panose="020B0604020202020204" pitchFamily="34" charset="0"/>
                <a:cs typeface="Arial Narrow" panose="020B0604020202020204" pitchFamily="34" charset="0"/>
                <a:hlinkClick r:id="rId5"/>
              </a:rPr>
              <a:t>Create your personal my Social Security account today</a:t>
            </a:r>
            <a:r>
              <a:rPr lang="en-US" sz="800" dirty="0">
                <a:solidFill>
                  <a:schemeClr val="tx1">
                    <a:lumMod val="75000"/>
                    <a:lumOff val="25000"/>
                  </a:schemeClr>
                </a:solidFill>
                <a:latin typeface="Arial Narrow" panose="020B0604020202020204" pitchFamily="34" charset="0"/>
                <a:cs typeface="Arial Narrow" panose="020B0604020202020204" pitchFamily="34" charset="0"/>
              </a:rPr>
              <a:t>, undated.</a:t>
            </a:r>
            <a:endParaRPr lang="en-US" sz="800" dirty="0"/>
          </a:p>
        </p:txBody>
      </p:sp>
    </p:spTree>
    <p:extLst>
      <p:ext uri="{BB962C8B-B14F-4D97-AF65-F5344CB8AC3E}">
        <p14:creationId xmlns:p14="http://schemas.microsoft.com/office/powerpoint/2010/main" val="4269289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 calcmode="lin" valueType="num">
                                      <p:cBhvr additive="base">
                                        <p:cTn id="7" dur="75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8" dur="75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2" presetClass="entr" presetSubtype="4" fill="hold" nodeType="after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additive="base">
                                        <p:cTn id="12" dur="500" fill="hold"/>
                                        <p:tgtEl>
                                          <p:spTgt spid="22"/>
                                        </p:tgtEl>
                                        <p:attrNameLst>
                                          <p:attrName>ppt_x</p:attrName>
                                        </p:attrNameLst>
                                      </p:cBhvr>
                                      <p:tavLst>
                                        <p:tav tm="0">
                                          <p:val>
                                            <p:strVal val="#ppt_x"/>
                                          </p:val>
                                        </p:tav>
                                        <p:tav tm="100000">
                                          <p:val>
                                            <p:strVal val="#ppt_x"/>
                                          </p:val>
                                        </p:tav>
                                      </p:tavLst>
                                    </p:anim>
                                    <p:anim calcmode="lin" valueType="num">
                                      <p:cBhvr additive="base">
                                        <p:cTn id="13" dur="500" fill="hold"/>
                                        <p:tgtEl>
                                          <p:spTgt spid="22"/>
                                        </p:tgtEl>
                                        <p:attrNameLst>
                                          <p:attrName>ppt_y</p:attrName>
                                        </p:attrNameLst>
                                      </p:cBhvr>
                                      <p:tavLst>
                                        <p:tav tm="0">
                                          <p:val>
                                            <p:strVal val="1+#ppt_h/2"/>
                                          </p:val>
                                        </p:tav>
                                        <p:tav tm="100000">
                                          <p:val>
                                            <p:strVal val="#ppt_y"/>
                                          </p:val>
                                        </p:tav>
                                      </p:tavLst>
                                    </p:anim>
                                  </p:childTnLst>
                                </p:cTn>
                              </p:par>
                            </p:childTnLst>
                          </p:cTn>
                        </p:par>
                        <p:par>
                          <p:cTn id="14" fill="hold">
                            <p:stCondLst>
                              <p:cond delay="1250"/>
                            </p:stCondLst>
                            <p:childTnLst>
                              <p:par>
                                <p:cTn id="15" presetID="2" presetClass="entr" presetSubtype="4" fill="hold" nodeType="after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 calcmode="lin" valueType="num">
                                      <p:cBhvr additive="base">
                                        <p:cTn id="17" dur="75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18" dur="75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a:xfrm>
            <a:off x="551545" y="2011154"/>
            <a:ext cx="9608456" cy="2721429"/>
          </a:xfrm>
          <a:custGeom>
            <a:avLst/>
            <a:gdLst>
              <a:gd name="connsiteX0" fmla="*/ 0 w 10261600"/>
              <a:gd name="connsiteY0" fmla="*/ 0 h 2706915"/>
              <a:gd name="connsiteX1" fmla="*/ 10261600 w 10261600"/>
              <a:gd name="connsiteY1" fmla="*/ 0 h 2706915"/>
              <a:gd name="connsiteX2" fmla="*/ 10261600 w 10261600"/>
              <a:gd name="connsiteY2" fmla="*/ 2706915 h 2706915"/>
              <a:gd name="connsiteX3" fmla="*/ 0 w 10261600"/>
              <a:gd name="connsiteY3" fmla="*/ 2706915 h 2706915"/>
              <a:gd name="connsiteX4" fmla="*/ 0 w 10261600"/>
              <a:gd name="connsiteY4" fmla="*/ 0 h 2706915"/>
              <a:gd name="connsiteX0" fmla="*/ 2126342 w 10261600"/>
              <a:gd name="connsiteY0" fmla="*/ 0 h 2714172"/>
              <a:gd name="connsiteX1" fmla="*/ 10261600 w 10261600"/>
              <a:gd name="connsiteY1" fmla="*/ 7257 h 2714172"/>
              <a:gd name="connsiteX2" fmla="*/ 10261600 w 10261600"/>
              <a:gd name="connsiteY2" fmla="*/ 2714172 h 2714172"/>
              <a:gd name="connsiteX3" fmla="*/ 0 w 10261600"/>
              <a:gd name="connsiteY3" fmla="*/ 2714172 h 2714172"/>
              <a:gd name="connsiteX4" fmla="*/ 2126342 w 10261600"/>
              <a:gd name="connsiteY4" fmla="*/ 0 h 2714172"/>
              <a:gd name="connsiteX0" fmla="*/ 1596570 w 9731828"/>
              <a:gd name="connsiteY0" fmla="*/ 0 h 2721429"/>
              <a:gd name="connsiteX1" fmla="*/ 9731828 w 9731828"/>
              <a:gd name="connsiteY1" fmla="*/ 7257 h 2721429"/>
              <a:gd name="connsiteX2" fmla="*/ 9731828 w 9731828"/>
              <a:gd name="connsiteY2" fmla="*/ 2714172 h 2721429"/>
              <a:gd name="connsiteX3" fmla="*/ 0 w 9731828"/>
              <a:gd name="connsiteY3" fmla="*/ 2721429 h 2721429"/>
              <a:gd name="connsiteX4" fmla="*/ 1596570 w 9731828"/>
              <a:gd name="connsiteY4" fmla="*/ 0 h 2721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31828" h="2721429">
                <a:moveTo>
                  <a:pt x="1596570" y="0"/>
                </a:moveTo>
                <a:lnTo>
                  <a:pt x="9731828" y="7257"/>
                </a:lnTo>
                <a:lnTo>
                  <a:pt x="9731828" y="2714172"/>
                </a:lnTo>
                <a:lnTo>
                  <a:pt x="0" y="2721429"/>
                </a:lnTo>
                <a:lnTo>
                  <a:pt x="1596570"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arallelogram 7">
            <a:extLst>
              <a:ext uri="{FF2B5EF4-FFF2-40B4-BE49-F238E27FC236}">
                <a16:creationId xmlns:a16="http://schemas.microsoft.com/office/drawing/2014/main" id="{B1E67FF0-3B81-02DE-DA91-B04FE28458BD}"/>
              </a:ext>
            </a:extLst>
          </p:cNvPr>
          <p:cNvSpPr/>
          <p:nvPr/>
        </p:nvSpPr>
        <p:spPr>
          <a:xfrm>
            <a:off x="0" y="-26652"/>
            <a:ext cx="3130050" cy="5754410"/>
          </a:xfrm>
          <a:custGeom>
            <a:avLst/>
            <a:gdLst>
              <a:gd name="connsiteX0" fmla="*/ 0 w 4794148"/>
              <a:gd name="connsiteY0" fmla="*/ 5734090 h 5734090"/>
              <a:gd name="connsiteX1" fmla="*/ 1706525 w 4794148"/>
              <a:gd name="connsiteY1" fmla="*/ 0 h 5734090"/>
              <a:gd name="connsiteX2" fmla="*/ 4794148 w 4794148"/>
              <a:gd name="connsiteY2" fmla="*/ 0 h 5734090"/>
              <a:gd name="connsiteX3" fmla="*/ 3087623 w 4794148"/>
              <a:gd name="connsiteY3" fmla="*/ 5734090 h 5734090"/>
              <a:gd name="connsiteX4" fmla="*/ 0 w 4794148"/>
              <a:gd name="connsiteY4" fmla="*/ 5734090 h 5734090"/>
              <a:gd name="connsiteX0" fmla="*/ 0 w 4794148"/>
              <a:gd name="connsiteY0" fmla="*/ 5734090 h 5744250"/>
              <a:gd name="connsiteX1" fmla="*/ 1706525 w 4794148"/>
              <a:gd name="connsiteY1" fmla="*/ 0 h 5744250"/>
              <a:gd name="connsiteX2" fmla="*/ 4794148 w 4794148"/>
              <a:gd name="connsiteY2" fmla="*/ 0 h 5744250"/>
              <a:gd name="connsiteX3" fmla="*/ 3199383 w 4794148"/>
              <a:gd name="connsiteY3" fmla="*/ 5744250 h 5744250"/>
              <a:gd name="connsiteX4" fmla="*/ 0 w 4794148"/>
              <a:gd name="connsiteY4" fmla="*/ 5734090 h 5744250"/>
              <a:gd name="connsiteX0" fmla="*/ 599795 w 3087623"/>
              <a:gd name="connsiteY0" fmla="*/ 5703610 h 5744250"/>
              <a:gd name="connsiteX1" fmla="*/ 0 w 3087623"/>
              <a:gd name="connsiteY1" fmla="*/ 0 h 5744250"/>
              <a:gd name="connsiteX2" fmla="*/ 3087623 w 3087623"/>
              <a:gd name="connsiteY2" fmla="*/ 0 h 5744250"/>
              <a:gd name="connsiteX3" fmla="*/ 1492858 w 3087623"/>
              <a:gd name="connsiteY3" fmla="*/ 5744250 h 5744250"/>
              <a:gd name="connsiteX4" fmla="*/ 599795 w 3087623"/>
              <a:gd name="connsiteY4" fmla="*/ 5703610 h 5744250"/>
              <a:gd name="connsiteX0" fmla="*/ 10515 w 3087623"/>
              <a:gd name="connsiteY0" fmla="*/ 5754410 h 5754410"/>
              <a:gd name="connsiteX1" fmla="*/ 0 w 3087623"/>
              <a:gd name="connsiteY1" fmla="*/ 0 h 5754410"/>
              <a:gd name="connsiteX2" fmla="*/ 3087623 w 3087623"/>
              <a:gd name="connsiteY2" fmla="*/ 0 h 5754410"/>
              <a:gd name="connsiteX3" fmla="*/ 1492858 w 3087623"/>
              <a:gd name="connsiteY3" fmla="*/ 5744250 h 5754410"/>
              <a:gd name="connsiteX4" fmla="*/ 10515 w 3087623"/>
              <a:gd name="connsiteY4" fmla="*/ 5754410 h 57544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7623" h="5754410">
                <a:moveTo>
                  <a:pt x="10515" y="5754410"/>
                </a:moveTo>
                <a:lnTo>
                  <a:pt x="0" y="0"/>
                </a:lnTo>
                <a:lnTo>
                  <a:pt x="3087623" y="0"/>
                </a:lnTo>
                <a:lnTo>
                  <a:pt x="1492858" y="5744250"/>
                </a:lnTo>
                <a:lnTo>
                  <a:pt x="10515" y="575441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a:ext>
            </a:extLst>
          </a:blip>
          <a:srcRect l="-5457" t="-9420" b="-8801"/>
          <a:stretch/>
        </p:blipFill>
        <p:spPr>
          <a:xfrm>
            <a:off x="7125789" y="-182155"/>
            <a:ext cx="2775857" cy="2820851"/>
          </a:xfrm>
          <a:prstGeom prst="ellipse">
            <a:avLst/>
          </a:prstGeom>
          <a:effectLst>
            <a:softEdge rad="317500"/>
          </a:effectLst>
        </p:spPr>
      </p:pic>
      <p:sp>
        <p:nvSpPr>
          <p:cNvPr id="1082372" name="Rectangle 4"/>
          <p:cNvSpPr>
            <a:spLocks noGrp="1" noChangeArrowheads="1"/>
          </p:cNvSpPr>
          <p:nvPr>
            <p:ph idx="1"/>
          </p:nvPr>
        </p:nvSpPr>
        <p:spPr>
          <a:xfrm>
            <a:off x="3130050" y="821869"/>
            <a:ext cx="4294007" cy="2135785"/>
          </a:xfrm>
          <a:noFill/>
          <a:ln/>
        </p:spPr>
        <p:txBody>
          <a:bodyPr/>
          <a:lstStyle/>
          <a:p>
            <a:r>
              <a:rPr lang="en-US" dirty="0"/>
              <a:t>Applying for benefits at the optimal time can make a big difference</a:t>
            </a:r>
          </a:p>
          <a:p>
            <a:r>
              <a:rPr lang="en-US" b="1" dirty="0">
                <a:solidFill>
                  <a:schemeClr val="accent3"/>
                </a:solidFill>
                <a:latin typeface="Rockwell" panose="02060603020205020403" pitchFamily="18" charset="0"/>
              </a:rPr>
              <a:t>But what is the “optimal time”?</a:t>
            </a:r>
          </a:p>
        </p:txBody>
      </p:sp>
      <p:sp>
        <p:nvSpPr>
          <p:cNvPr id="1082370" name="Rectangle 2"/>
          <p:cNvSpPr>
            <a:spLocks noGrp="1" noChangeArrowheads="1"/>
          </p:cNvSpPr>
          <p:nvPr>
            <p:ph type="title"/>
          </p:nvPr>
        </p:nvSpPr>
        <p:spPr>
          <a:xfrm>
            <a:off x="423333" y="507466"/>
            <a:ext cx="2351617" cy="1292662"/>
          </a:xfrm>
        </p:spPr>
        <p:txBody>
          <a:bodyPr/>
          <a:lstStyle/>
          <a:p>
            <a:r>
              <a:rPr lang="en-US" b="0" dirty="0"/>
              <a:t>Optimal Time to Start Benefits</a:t>
            </a:r>
          </a:p>
        </p:txBody>
      </p:sp>
      <p:sp>
        <p:nvSpPr>
          <p:cNvPr id="1082374" name="Text Box 6"/>
          <p:cNvSpPr txBox="1">
            <a:spLocks noChangeArrowheads="1"/>
          </p:cNvSpPr>
          <p:nvPr/>
        </p:nvSpPr>
        <p:spPr bwMode="auto">
          <a:xfrm>
            <a:off x="2675953" y="2443336"/>
            <a:ext cx="5074967" cy="40011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sz="2000" b="1" dirty="0">
                <a:solidFill>
                  <a:schemeClr val="accent3"/>
                </a:solidFill>
                <a:latin typeface="Rockwell" panose="02060603020205020403" pitchFamily="18" charset="0"/>
              </a:rPr>
              <a:t>When should I start my benefits?</a:t>
            </a:r>
          </a:p>
        </p:txBody>
      </p:sp>
      <p:sp>
        <p:nvSpPr>
          <p:cNvPr id="11" name="Slide Number Placeholder 2"/>
          <p:cNvSpPr>
            <a:spLocks noGrp="1"/>
          </p:cNvSpPr>
          <p:nvPr>
            <p:ph type="sldNum" sz="quarter" idx="4"/>
          </p:nvPr>
        </p:nvSpPr>
        <p:spPr>
          <a:xfrm>
            <a:off x="405892" y="5343266"/>
            <a:ext cx="217488" cy="303212"/>
          </a:xfrm>
        </p:spPr>
        <p:txBody>
          <a:bodyPr/>
          <a:lstStyle>
            <a:lvl1pPr>
              <a:defRPr lang="en-US" sz="1050" smtClean="0"/>
            </a:lvl1pPr>
          </a:lstStyle>
          <a:p>
            <a:pPr lvl="0"/>
            <a:fld id="{B086DA8C-2EC5-4397-8842-B74E3AC9ED83}" type="slidenum">
              <a:rPr lang="en-US" noProof="0" smtClean="0">
                <a:solidFill>
                  <a:schemeClr val="bg1"/>
                </a:solidFill>
              </a:rPr>
              <a:pPr lvl="0"/>
              <a:t>42</a:t>
            </a:fld>
            <a:endParaRPr lang="en-US" noProof="0" dirty="0">
              <a:solidFill>
                <a:schemeClr val="bg1"/>
              </a:solidFill>
            </a:endParaRPr>
          </a:p>
        </p:txBody>
      </p:sp>
      <p:pic>
        <p:nvPicPr>
          <p:cNvPr id="12" name="Picture 11">
            <a:extLst>
              <a:ext uri="{FF2B5EF4-FFF2-40B4-BE49-F238E27FC236}">
                <a16:creationId xmlns:a16="http://schemas.microsoft.com/office/drawing/2014/main" id="{B242FE39-C0A6-C04B-8B65-14258F09D723}"/>
              </a:ext>
            </a:extLst>
          </p:cNvPr>
          <p:cNvPicPr>
            <a:picLocks noChangeAspect="1"/>
          </p:cNvPicPr>
          <p:nvPr/>
        </p:nvPicPr>
        <p:blipFill>
          <a:blip r:embed="rId4"/>
          <a:stretch>
            <a:fillRect/>
          </a:stretch>
        </p:blipFill>
        <p:spPr>
          <a:xfrm>
            <a:off x="8612371" y="5318964"/>
            <a:ext cx="1223373" cy="164851"/>
          </a:xfrm>
          <a:prstGeom prst="rect">
            <a:avLst/>
          </a:prstGeom>
        </p:spPr>
      </p:pic>
      <p:sp>
        <p:nvSpPr>
          <p:cNvPr id="2" name="TextBox 1"/>
          <p:cNvSpPr txBox="1"/>
          <p:nvPr/>
        </p:nvSpPr>
        <p:spPr>
          <a:xfrm>
            <a:off x="2675954" y="2859409"/>
            <a:ext cx="5176658" cy="1323439"/>
          </a:xfrm>
          <a:prstGeom prst="rect">
            <a:avLst/>
          </a:prstGeom>
          <a:noFill/>
        </p:spPr>
        <p:txBody>
          <a:bodyPr wrap="square" rtlCol="0">
            <a:spAutoFit/>
          </a:bodyPr>
          <a:lstStyle/>
          <a:p>
            <a:r>
              <a:rPr lang="en-US" sz="2000" dirty="0">
                <a:latin typeface="+mn-lt"/>
              </a:rPr>
              <a:t>How long you work and when you claim have more impact on your retirement income than how much you’ve saved or how you’ve invested</a:t>
            </a:r>
          </a:p>
        </p:txBody>
      </p:sp>
    </p:spTree>
    <p:extLst>
      <p:ext uri="{BB962C8B-B14F-4D97-AF65-F5344CB8AC3E}">
        <p14:creationId xmlns:p14="http://schemas.microsoft.com/office/powerpoint/2010/main" val="2303688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82372">
                                            <p:txEl>
                                              <p:pRg st="1" end="1"/>
                                            </p:txEl>
                                          </p:spTgt>
                                        </p:tgtEl>
                                        <p:attrNameLst>
                                          <p:attrName>style.visibility</p:attrName>
                                        </p:attrNameLst>
                                      </p:cBhvr>
                                      <p:to>
                                        <p:strVal val="visible"/>
                                      </p:to>
                                    </p:set>
                                    <p:animEffect transition="in" filter="wipe(left)">
                                      <p:cBhvr>
                                        <p:cTn id="7" dur="500"/>
                                        <p:tgtEl>
                                          <p:spTgt spid="108237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082374"/>
                                        </p:tgtEl>
                                        <p:attrNameLst>
                                          <p:attrName>style.visibility</p:attrName>
                                        </p:attrNameLst>
                                      </p:cBhvr>
                                      <p:to>
                                        <p:strVal val="visible"/>
                                      </p:to>
                                    </p:set>
                                    <p:animEffect transition="in" filter="wipe(left)">
                                      <p:cBhvr>
                                        <p:cTn id="15" dur="500"/>
                                        <p:tgtEl>
                                          <p:spTgt spid="1082374"/>
                                        </p:tgtEl>
                                      </p:cBhvr>
                                    </p:animEffect>
                                  </p:childTnLst>
                                </p:cTn>
                              </p:par>
                              <p:par>
                                <p:cTn id="16" presetID="22" presetClass="entr" presetSubtype="8" fill="hold" nodeType="withEffect">
                                  <p:stCondLst>
                                    <p:cond delay="0"/>
                                  </p:stCondLst>
                                  <p:childTnLst>
                                    <p:set>
                                      <p:cBhvr>
                                        <p:cTn id="17" dur="1" fill="hold">
                                          <p:stCondLst>
                                            <p:cond delay="0"/>
                                          </p:stCondLst>
                                        </p:cTn>
                                        <p:tgtEl>
                                          <p:spTgt spid="2">
                                            <p:txEl>
                                              <p:pRg st="0" end="0"/>
                                            </p:txEl>
                                          </p:spTgt>
                                        </p:tgtEl>
                                        <p:attrNameLst>
                                          <p:attrName>style.visibility</p:attrName>
                                        </p:attrNameLst>
                                      </p:cBhvr>
                                      <p:to>
                                        <p:strVal val="visible"/>
                                      </p:to>
                                    </p:set>
                                    <p:animEffect transition="in" filter="wipe(left)">
                                      <p:cBhvr>
                                        <p:cTn id="18"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8237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AutoShape 22"/>
          <p:cNvSpPr>
            <a:spLocks noChangeArrowheads="1"/>
          </p:cNvSpPr>
          <p:nvPr/>
        </p:nvSpPr>
        <p:spPr bwMode="auto">
          <a:xfrm>
            <a:off x="813106" y="2766294"/>
            <a:ext cx="4268021" cy="2301725"/>
          </a:xfrm>
          <a:prstGeom prst="roundRect">
            <a:avLst>
              <a:gd name="adj" fmla="val 14027"/>
            </a:avLst>
          </a:prstGeom>
          <a:noFill/>
          <a:ln w="38100" algn="ctr">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38100" tIns="22860" rIns="38100" bIns="22860" anchor="ctr"/>
          <a:lstStyle/>
          <a:p>
            <a:pPr lvl="0">
              <a:defRPr/>
            </a:pPr>
            <a:endParaRPr lang="en-US" sz="2400" dirty="0">
              <a:solidFill>
                <a:schemeClr val="accent1"/>
              </a:solidFill>
              <a:latin typeface="Arial"/>
            </a:endParaRPr>
          </a:p>
        </p:txBody>
      </p:sp>
      <p:sp>
        <p:nvSpPr>
          <p:cNvPr id="138" name="Rectangle 2"/>
          <p:cNvSpPr>
            <a:spLocks noGrp="1" noChangeArrowheads="1"/>
          </p:cNvSpPr>
          <p:nvPr>
            <p:ph type="title"/>
          </p:nvPr>
        </p:nvSpPr>
        <p:spPr>
          <a:xfrm>
            <a:off x="742193" y="459391"/>
            <a:ext cx="6234956" cy="677108"/>
          </a:xfrm>
        </p:spPr>
        <p:txBody>
          <a:bodyPr/>
          <a:lstStyle/>
          <a:p>
            <a:r>
              <a:rPr lang="en-US" sz="3800" dirty="0">
                <a:solidFill>
                  <a:srgbClr val="013A94"/>
                </a:solidFill>
              </a:rPr>
              <a:t>Breakeven Age</a:t>
            </a:r>
          </a:p>
        </p:txBody>
      </p:sp>
      <p:sp>
        <p:nvSpPr>
          <p:cNvPr id="139" name="Content Placeholder 3"/>
          <p:cNvSpPr txBox="1">
            <a:spLocks/>
          </p:cNvSpPr>
          <p:nvPr/>
        </p:nvSpPr>
        <p:spPr>
          <a:xfrm>
            <a:off x="432194" y="1246883"/>
            <a:ext cx="3761276" cy="3568717"/>
          </a:xfrm>
          <a:prstGeom prst="rect">
            <a:avLst/>
          </a:prstGeom>
        </p:spPr>
        <p:txBody>
          <a:bodyPr/>
          <a:lstStyle>
            <a:lvl1pPr marL="0" indent="0" algn="l" rtl="0" eaLnBrk="1" fontAlgn="base" hangingPunct="1">
              <a:lnSpc>
                <a:spcPct val="100000"/>
              </a:lnSpc>
              <a:spcBef>
                <a:spcPct val="20000"/>
              </a:spcBef>
              <a:spcAft>
                <a:spcPct val="0"/>
              </a:spcAft>
              <a:buClr>
                <a:schemeClr val="accent1"/>
              </a:buClr>
              <a:buNone/>
              <a:defRPr sz="2000">
                <a:solidFill>
                  <a:schemeClr val="tx1"/>
                </a:solidFill>
                <a:latin typeface="+mn-lt"/>
                <a:ea typeface="+mn-ea"/>
                <a:cs typeface="+mn-cs"/>
              </a:defRPr>
            </a:lvl1pPr>
            <a:lvl2pPr marL="400046" indent="-204786" algn="l" rtl="0" eaLnBrk="1" fontAlgn="base" hangingPunct="1">
              <a:lnSpc>
                <a:spcPct val="100000"/>
              </a:lnSpc>
              <a:spcBef>
                <a:spcPct val="20000"/>
              </a:spcBef>
              <a:spcAft>
                <a:spcPct val="0"/>
              </a:spcAft>
              <a:buClr>
                <a:schemeClr val="accent1"/>
              </a:buClr>
              <a:buFont typeface="Arial" charset="0"/>
              <a:buChar char="–"/>
              <a:defRPr>
                <a:solidFill>
                  <a:schemeClr val="tx1"/>
                </a:solidFill>
                <a:latin typeface="+mn-lt"/>
              </a:defRPr>
            </a:lvl2pPr>
            <a:lvl3pPr marL="606419" indent="-171448" algn="l" rtl="0" eaLnBrk="1" fontAlgn="base" hangingPunct="1">
              <a:lnSpc>
                <a:spcPct val="100000"/>
              </a:lnSpc>
              <a:spcBef>
                <a:spcPct val="20000"/>
              </a:spcBef>
              <a:spcAft>
                <a:spcPct val="0"/>
              </a:spcAft>
              <a:buClr>
                <a:schemeClr val="accent1"/>
              </a:buClr>
              <a:buChar char="•"/>
              <a:defRPr sz="1600">
                <a:solidFill>
                  <a:schemeClr val="tx1"/>
                </a:solidFill>
                <a:latin typeface="+mn-lt"/>
              </a:defRPr>
            </a:lvl3pPr>
            <a:lvl4pPr marL="823905" indent="-207961" algn="l" rtl="0" eaLnBrk="1" fontAlgn="base" hangingPunct="1">
              <a:lnSpc>
                <a:spcPct val="100000"/>
              </a:lnSpc>
              <a:spcBef>
                <a:spcPct val="20000"/>
              </a:spcBef>
              <a:spcAft>
                <a:spcPct val="0"/>
              </a:spcAft>
              <a:buClr>
                <a:schemeClr val="accent1"/>
              </a:buClr>
              <a:buFont typeface="Arial" charset="0"/>
              <a:buChar char="–"/>
              <a:defRPr sz="1400">
                <a:solidFill>
                  <a:schemeClr val="tx1"/>
                </a:solidFill>
                <a:latin typeface="+mn-lt"/>
              </a:defRPr>
            </a:lvl4pPr>
            <a:lvl5pPr marL="1031864" indent="-190499" algn="l" rtl="0" eaLnBrk="1" fontAlgn="base" hangingPunct="1">
              <a:lnSpc>
                <a:spcPct val="100000"/>
              </a:lnSpc>
              <a:spcBef>
                <a:spcPct val="20000"/>
              </a:spcBef>
              <a:spcAft>
                <a:spcPct val="0"/>
              </a:spcAft>
              <a:buClr>
                <a:schemeClr val="accent1"/>
              </a:buClr>
              <a:buFont typeface="Arial" charset="0"/>
              <a:buChar char="»"/>
              <a:defRPr sz="1400">
                <a:solidFill>
                  <a:schemeClr val="tx1"/>
                </a:solidFill>
                <a:latin typeface="+mn-lt"/>
              </a:defRPr>
            </a:lvl5pPr>
            <a:lvl6pPr marL="1489060" indent="-190499" algn="l" rtl="0" eaLnBrk="1" fontAlgn="base" hangingPunct="1">
              <a:lnSpc>
                <a:spcPct val="95000"/>
              </a:lnSpc>
              <a:spcBef>
                <a:spcPct val="20000"/>
              </a:spcBef>
              <a:spcAft>
                <a:spcPct val="0"/>
              </a:spcAft>
              <a:buClr>
                <a:schemeClr val="accent1"/>
              </a:buClr>
              <a:buFont typeface="Arial" pitchFamily="34" charset="0"/>
              <a:buChar char="»"/>
              <a:defRPr sz="1400">
                <a:solidFill>
                  <a:schemeClr val="tx1"/>
                </a:solidFill>
                <a:latin typeface="+mn-lt"/>
              </a:defRPr>
            </a:lvl6pPr>
            <a:lvl7pPr marL="1946255" indent="-190499" algn="l" rtl="0" eaLnBrk="1" fontAlgn="base" hangingPunct="1">
              <a:lnSpc>
                <a:spcPct val="95000"/>
              </a:lnSpc>
              <a:spcBef>
                <a:spcPct val="20000"/>
              </a:spcBef>
              <a:spcAft>
                <a:spcPct val="0"/>
              </a:spcAft>
              <a:buClr>
                <a:schemeClr val="accent1"/>
              </a:buClr>
              <a:buFont typeface="Arial" pitchFamily="34" charset="0"/>
              <a:buChar char="»"/>
              <a:defRPr sz="1400">
                <a:solidFill>
                  <a:schemeClr val="tx1"/>
                </a:solidFill>
                <a:latin typeface="+mn-lt"/>
              </a:defRPr>
            </a:lvl7pPr>
            <a:lvl8pPr marL="2403451" indent="-190499" algn="l" rtl="0" eaLnBrk="1" fontAlgn="base" hangingPunct="1">
              <a:lnSpc>
                <a:spcPct val="95000"/>
              </a:lnSpc>
              <a:spcBef>
                <a:spcPct val="20000"/>
              </a:spcBef>
              <a:spcAft>
                <a:spcPct val="0"/>
              </a:spcAft>
              <a:buClr>
                <a:schemeClr val="accent1"/>
              </a:buClr>
              <a:buFont typeface="Arial" pitchFamily="34" charset="0"/>
              <a:buChar char="»"/>
              <a:defRPr sz="1400">
                <a:solidFill>
                  <a:schemeClr val="tx1"/>
                </a:solidFill>
                <a:latin typeface="+mn-lt"/>
              </a:defRPr>
            </a:lvl8pPr>
            <a:lvl9pPr marL="2860646" indent="-190499" algn="l" rtl="0" eaLnBrk="1" fontAlgn="base" hangingPunct="1">
              <a:lnSpc>
                <a:spcPct val="95000"/>
              </a:lnSpc>
              <a:spcBef>
                <a:spcPct val="20000"/>
              </a:spcBef>
              <a:spcAft>
                <a:spcPct val="0"/>
              </a:spcAft>
              <a:buClr>
                <a:schemeClr val="accent1"/>
              </a:buClr>
              <a:buFont typeface="Arial" pitchFamily="34" charset="0"/>
              <a:buChar char="»"/>
              <a:defRPr sz="1400">
                <a:solidFill>
                  <a:schemeClr val="tx1"/>
                </a:solidFill>
                <a:latin typeface="+mn-lt"/>
              </a:defRPr>
            </a:lvl9pPr>
          </a:lstStyle>
          <a:p>
            <a:pPr indent="3969"/>
            <a:r>
              <a:rPr lang="en-US" sz="1600" dirty="0">
                <a:solidFill>
                  <a:srgbClr val="000000"/>
                </a:solidFill>
                <a:latin typeface="+mj-lt"/>
              </a:rPr>
              <a:t>Assumes top wage earner turning 62 this year with monthly benefits of:</a:t>
            </a:r>
          </a:p>
          <a:p>
            <a:pPr marL="171450" indent="-171450">
              <a:buFont typeface="Arial" panose="020B0604020202020204" pitchFamily="34" charset="0"/>
              <a:buChar char="•"/>
            </a:pPr>
            <a:r>
              <a:rPr lang="en-US" sz="1600" dirty="0">
                <a:latin typeface="+mj-lt"/>
              </a:rPr>
              <a:t>$1,416 if starting at 62</a:t>
            </a:r>
          </a:p>
          <a:p>
            <a:pPr marL="171450" indent="-171450">
              <a:buFont typeface="Arial" panose="020B0604020202020204" pitchFamily="34" charset="0"/>
              <a:buChar char="•"/>
            </a:pPr>
            <a:r>
              <a:rPr lang="en-US" sz="1600" dirty="0">
                <a:latin typeface="+mj-lt"/>
              </a:rPr>
              <a:t>$2,000 if starting at 66 and 10 months</a:t>
            </a:r>
          </a:p>
          <a:p>
            <a:pPr marL="171450" indent="-171450">
              <a:buFont typeface="Arial" panose="020B0604020202020204" pitchFamily="34" charset="0"/>
              <a:buChar char="•"/>
            </a:pPr>
            <a:r>
              <a:rPr lang="en-US" sz="1600" dirty="0">
                <a:latin typeface="+mj-lt"/>
              </a:rPr>
              <a:t>$2,506 if starting at 70</a:t>
            </a:r>
          </a:p>
          <a:p>
            <a:pPr indent="3969">
              <a:spcBef>
                <a:spcPts val="1200"/>
              </a:spcBef>
            </a:pPr>
            <a:r>
              <a:rPr lang="en-US" sz="1600" dirty="0">
                <a:solidFill>
                  <a:srgbClr val="000000"/>
                </a:solidFill>
                <a:latin typeface="+mj-lt"/>
              </a:rPr>
              <a:t>Comparing </a:t>
            </a:r>
            <a:r>
              <a:rPr lang="en-US" sz="1800" b="1" dirty="0">
                <a:solidFill>
                  <a:schemeClr val="accent1"/>
                </a:solidFill>
                <a:latin typeface="Rockwell" panose="02060603020205020403" pitchFamily="18" charset="0"/>
              </a:rPr>
              <a:t>62</a:t>
            </a:r>
            <a:r>
              <a:rPr lang="en-US" sz="1600" dirty="0">
                <a:solidFill>
                  <a:srgbClr val="000000"/>
                </a:solidFill>
                <a:latin typeface="+mj-lt"/>
              </a:rPr>
              <a:t> to </a:t>
            </a:r>
            <a:r>
              <a:rPr lang="en-US" sz="1800" b="1" dirty="0">
                <a:solidFill>
                  <a:schemeClr val="accent3"/>
                </a:solidFill>
                <a:latin typeface="Rockwell" panose="02060603020205020403" pitchFamily="18" charset="0"/>
              </a:rPr>
              <a:t>66</a:t>
            </a:r>
            <a:r>
              <a:rPr lang="en-US" sz="1600" dirty="0">
                <a:solidFill>
                  <a:srgbClr val="000000"/>
                </a:solidFill>
                <a:latin typeface="+mj-lt"/>
              </a:rPr>
              <a:t>, the         breakeven age is 74</a:t>
            </a:r>
          </a:p>
          <a:p>
            <a:pPr indent="3969">
              <a:spcBef>
                <a:spcPts val="1200"/>
              </a:spcBef>
            </a:pPr>
            <a:r>
              <a:rPr lang="en-US" sz="1600" dirty="0">
                <a:solidFill>
                  <a:srgbClr val="000000"/>
                </a:solidFill>
                <a:latin typeface="+mj-lt"/>
              </a:rPr>
              <a:t>Comparing </a:t>
            </a:r>
            <a:r>
              <a:rPr lang="en-US" sz="1800" b="1" dirty="0">
                <a:solidFill>
                  <a:schemeClr val="accent1"/>
                </a:solidFill>
                <a:latin typeface="Rockwell" panose="02060603020205020403" pitchFamily="18" charset="0"/>
              </a:rPr>
              <a:t>62</a:t>
            </a:r>
            <a:r>
              <a:rPr lang="en-US" sz="1600" dirty="0">
                <a:solidFill>
                  <a:srgbClr val="000000"/>
                </a:solidFill>
                <a:latin typeface="+mj-lt"/>
              </a:rPr>
              <a:t> to </a:t>
            </a:r>
            <a:r>
              <a:rPr lang="en-US" sz="1800" b="1" dirty="0">
                <a:solidFill>
                  <a:schemeClr val="accent3"/>
                </a:solidFill>
                <a:latin typeface="Rockwell" panose="02060603020205020403" pitchFamily="18" charset="0"/>
              </a:rPr>
              <a:t>70</a:t>
            </a:r>
            <a:r>
              <a:rPr lang="en-US" sz="1600" dirty="0">
                <a:solidFill>
                  <a:srgbClr val="000000"/>
                </a:solidFill>
                <a:latin typeface="+mj-lt"/>
              </a:rPr>
              <a:t>, the breakeven age is 79</a:t>
            </a:r>
          </a:p>
          <a:p>
            <a:pPr indent="3969">
              <a:spcBef>
                <a:spcPts val="1200"/>
              </a:spcBef>
            </a:pPr>
            <a:r>
              <a:rPr lang="en-US" sz="1600" dirty="0">
                <a:solidFill>
                  <a:srgbClr val="000000"/>
                </a:solidFill>
                <a:latin typeface="+mj-lt"/>
              </a:rPr>
              <a:t>Comparing </a:t>
            </a:r>
            <a:r>
              <a:rPr lang="en-US" sz="1800" b="1" dirty="0">
                <a:solidFill>
                  <a:schemeClr val="accent1"/>
                </a:solidFill>
                <a:latin typeface="Rockwell" panose="02060603020205020403" pitchFamily="18" charset="0"/>
              </a:rPr>
              <a:t>66</a:t>
            </a:r>
            <a:r>
              <a:rPr lang="en-US" sz="1600" dirty="0">
                <a:solidFill>
                  <a:srgbClr val="000000"/>
                </a:solidFill>
                <a:latin typeface="+mj-lt"/>
              </a:rPr>
              <a:t> to </a:t>
            </a:r>
            <a:r>
              <a:rPr lang="en-US" sz="1800" b="1" dirty="0">
                <a:solidFill>
                  <a:schemeClr val="accent3"/>
                </a:solidFill>
                <a:latin typeface="Rockwell" panose="02060603020205020403" pitchFamily="18" charset="0"/>
              </a:rPr>
              <a:t>70</a:t>
            </a:r>
            <a:r>
              <a:rPr lang="en-US" sz="1600" dirty="0">
                <a:solidFill>
                  <a:srgbClr val="000000"/>
                </a:solidFill>
                <a:latin typeface="+mj-lt"/>
              </a:rPr>
              <a:t>, the breakeven age is 84</a:t>
            </a:r>
            <a:endParaRPr lang="en-US" sz="1600" dirty="0">
              <a:latin typeface="+mj-lt"/>
            </a:endParaRPr>
          </a:p>
        </p:txBody>
      </p:sp>
      <p:grpSp>
        <p:nvGrpSpPr>
          <p:cNvPr id="3" name="Group 2"/>
          <p:cNvGrpSpPr/>
          <p:nvPr/>
        </p:nvGrpSpPr>
        <p:grpSpPr>
          <a:xfrm>
            <a:off x="5436424" y="-8220"/>
            <a:ext cx="4863798" cy="5723220"/>
            <a:chOff x="4277547" y="-8220"/>
            <a:chExt cx="4863798" cy="5723220"/>
          </a:xfrm>
        </p:grpSpPr>
        <p:sp>
          <p:nvSpPr>
            <p:cNvPr id="18" name="Freeform 5"/>
            <p:cNvSpPr>
              <a:spLocks/>
            </p:cNvSpPr>
            <p:nvPr/>
          </p:nvSpPr>
          <p:spPr bwMode="auto">
            <a:xfrm flipV="1">
              <a:off x="4277547" y="-8220"/>
              <a:ext cx="4863798" cy="5723220"/>
            </a:xfrm>
            <a:custGeom>
              <a:avLst/>
              <a:gdLst>
                <a:gd name="T0" fmla="*/ 3752 w 3752"/>
                <a:gd name="T1" fmla="*/ 4345 h 4345"/>
                <a:gd name="T2" fmla="*/ 0 w 3752"/>
                <a:gd name="T3" fmla="*/ 4345 h 4345"/>
                <a:gd name="T4" fmla="*/ 1094 w 3752"/>
                <a:gd name="T5" fmla="*/ 0 h 4345"/>
                <a:gd name="T6" fmla="*/ 3752 w 3752"/>
                <a:gd name="T7" fmla="*/ 0 h 4345"/>
                <a:gd name="T8" fmla="*/ 3752 w 3752"/>
                <a:gd name="T9" fmla="*/ 4345 h 4345"/>
                <a:gd name="connsiteX0" fmla="*/ 7771 w 10000"/>
                <a:gd name="connsiteY0" fmla="*/ 10000 h 10000"/>
                <a:gd name="connsiteX1" fmla="*/ 0 w 10000"/>
                <a:gd name="connsiteY1" fmla="*/ 10000 h 10000"/>
                <a:gd name="connsiteX2" fmla="*/ 2916 w 10000"/>
                <a:gd name="connsiteY2" fmla="*/ 0 h 10000"/>
                <a:gd name="connsiteX3" fmla="*/ 10000 w 10000"/>
                <a:gd name="connsiteY3" fmla="*/ 0 h 10000"/>
                <a:gd name="connsiteX4" fmla="*/ 7771 w 10000"/>
                <a:gd name="connsiteY4" fmla="*/ 10000 h 10000"/>
                <a:gd name="connsiteX0" fmla="*/ 7771 w 8754"/>
                <a:gd name="connsiteY0" fmla="*/ 10000 h 10000"/>
                <a:gd name="connsiteX1" fmla="*/ 0 w 8754"/>
                <a:gd name="connsiteY1" fmla="*/ 10000 h 10000"/>
                <a:gd name="connsiteX2" fmla="*/ 2916 w 8754"/>
                <a:gd name="connsiteY2" fmla="*/ 0 h 10000"/>
                <a:gd name="connsiteX3" fmla="*/ 8754 w 8754"/>
                <a:gd name="connsiteY3" fmla="*/ 11 h 10000"/>
                <a:gd name="connsiteX4" fmla="*/ 7771 w 8754"/>
                <a:gd name="connsiteY4" fmla="*/ 1000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54" h="10000">
                  <a:moveTo>
                    <a:pt x="7771" y="10000"/>
                  </a:moveTo>
                  <a:lnTo>
                    <a:pt x="0" y="10000"/>
                  </a:lnTo>
                  <a:lnTo>
                    <a:pt x="2916" y="0"/>
                  </a:lnTo>
                  <a:lnTo>
                    <a:pt x="8754" y="11"/>
                  </a:lnTo>
                  <a:lnTo>
                    <a:pt x="7771" y="100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2" name="Rectangle 1"/>
            <p:cNvSpPr/>
            <p:nvPr/>
          </p:nvSpPr>
          <p:spPr>
            <a:xfrm>
              <a:off x="6890902" y="-1294"/>
              <a:ext cx="2110221" cy="571629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1" name="Rectangle 140"/>
          <p:cNvSpPr/>
          <p:nvPr/>
        </p:nvSpPr>
        <p:spPr>
          <a:xfrm>
            <a:off x="351095" y="138289"/>
            <a:ext cx="2082621" cy="492443"/>
          </a:xfrm>
          <a:prstGeom prst="rect">
            <a:avLst/>
          </a:prstGeom>
        </p:spPr>
        <p:txBody>
          <a:bodyPr wrap="none">
            <a:spAutoFit/>
          </a:bodyPr>
          <a:lstStyle/>
          <a:p>
            <a:pPr lvl="0">
              <a:defRPr/>
            </a:pPr>
            <a:r>
              <a:rPr lang="en-US" sz="2600" kern="0" dirty="0">
                <a:solidFill>
                  <a:srgbClr val="007AC2"/>
                </a:solidFill>
                <a:latin typeface="Rockwell" panose="02060603020205020403" pitchFamily="18" charset="0"/>
              </a:rPr>
              <a:t>Check Your </a:t>
            </a:r>
            <a:endParaRPr kumimoji="0" lang="en-US" sz="2600" b="0" i="0" u="none" strike="noStrike" kern="0" cap="none" spc="0" normalizeH="0" baseline="0" noProof="0" dirty="0">
              <a:ln>
                <a:noFill/>
              </a:ln>
              <a:solidFill>
                <a:srgbClr val="007AC2"/>
              </a:solidFill>
              <a:effectLst/>
              <a:uLnTx/>
              <a:uFillTx/>
              <a:latin typeface="Rockwell" panose="02060603020205020403" pitchFamily="18" charset="0"/>
              <a:ea typeface="+mn-ea"/>
              <a:cs typeface="+mn-cs"/>
            </a:endParaRPr>
          </a:p>
        </p:txBody>
      </p:sp>
      <p:grpSp>
        <p:nvGrpSpPr>
          <p:cNvPr id="1033323" name="Group 1033322"/>
          <p:cNvGrpSpPr/>
          <p:nvPr/>
        </p:nvGrpSpPr>
        <p:grpSpPr>
          <a:xfrm>
            <a:off x="603047" y="3006134"/>
            <a:ext cx="3035300" cy="1300586"/>
            <a:chOff x="431800" y="2708784"/>
            <a:chExt cx="3975100" cy="1358096"/>
          </a:xfrm>
        </p:grpSpPr>
        <p:cxnSp>
          <p:nvCxnSpPr>
            <p:cNvPr id="140" name="Straight Connector 139"/>
            <p:cNvCxnSpPr>
              <a:cxnSpLocks/>
            </p:cNvCxnSpPr>
            <p:nvPr/>
          </p:nvCxnSpPr>
          <p:spPr>
            <a:xfrm>
              <a:off x="431800" y="2708784"/>
              <a:ext cx="3975100" cy="0"/>
            </a:xfrm>
            <a:prstGeom prst="line">
              <a:avLst/>
            </a:prstGeom>
            <a:ln>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p:cNvCxnSpPr>
              <a:cxnSpLocks/>
            </p:cNvCxnSpPr>
            <p:nvPr/>
          </p:nvCxnSpPr>
          <p:spPr>
            <a:xfrm>
              <a:off x="431800" y="3398381"/>
              <a:ext cx="3975100" cy="0"/>
            </a:xfrm>
            <a:prstGeom prst="line">
              <a:avLst/>
            </a:prstGeom>
            <a:ln>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p:cNvCxnSpPr>
              <a:cxnSpLocks/>
            </p:cNvCxnSpPr>
            <p:nvPr/>
          </p:nvCxnSpPr>
          <p:spPr>
            <a:xfrm>
              <a:off x="431800" y="4066880"/>
              <a:ext cx="3975100" cy="0"/>
            </a:xfrm>
            <a:prstGeom prst="line">
              <a:avLst/>
            </a:prstGeom>
            <a:ln>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grpSp>
      <p:sp>
        <p:nvSpPr>
          <p:cNvPr id="54" name="Slide Number Placeholder 15"/>
          <p:cNvSpPr>
            <a:spLocks noGrp="1"/>
          </p:cNvSpPr>
          <p:nvPr>
            <p:ph type="sldNum" sz="quarter" idx="4"/>
          </p:nvPr>
        </p:nvSpPr>
        <p:spPr>
          <a:xfrm>
            <a:off x="408267" y="5343266"/>
            <a:ext cx="217488" cy="303212"/>
          </a:xfrm>
        </p:spPr>
        <p:txBody>
          <a:bodyPr/>
          <a:lstStyle/>
          <a:p>
            <a:fld id="{B086DA8C-2EC5-4397-8842-B74E3AC9ED83}" type="slidenum">
              <a:rPr lang="en-US" smtClean="0"/>
              <a:pPr/>
              <a:t>43</a:t>
            </a:fld>
            <a:endParaRPr lang="en-US" dirty="0"/>
          </a:p>
        </p:txBody>
      </p:sp>
      <p:pic>
        <p:nvPicPr>
          <p:cNvPr id="19" name="Picture 18">
            <a:extLst>
              <a:ext uri="{FF2B5EF4-FFF2-40B4-BE49-F238E27FC236}">
                <a16:creationId xmlns:a16="http://schemas.microsoft.com/office/drawing/2014/main" id="{1BC6A915-043B-A54C-8131-E8ED05814BE2}"/>
              </a:ext>
            </a:extLst>
          </p:cNvPr>
          <p:cNvPicPr>
            <a:picLocks noChangeAspect="1"/>
          </p:cNvPicPr>
          <p:nvPr/>
        </p:nvPicPr>
        <p:blipFill>
          <a:blip r:embed="rId3"/>
          <a:stretch>
            <a:fillRect/>
          </a:stretch>
        </p:blipFill>
        <p:spPr>
          <a:xfrm>
            <a:off x="8633637" y="5332012"/>
            <a:ext cx="1207090" cy="162658"/>
          </a:xfrm>
          <a:prstGeom prst="rect">
            <a:avLst/>
          </a:prstGeom>
        </p:spPr>
      </p:pic>
      <p:sp>
        <p:nvSpPr>
          <p:cNvPr id="5" name="Rectangle 4">
            <a:extLst>
              <a:ext uri="{FF2B5EF4-FFF2-40B4-BE49-F238E27FC236}">
                <a16:creationId xmlns:a16="http://schemas.microsoft.com/office/drawing/2014/main" id="{A75C91CF-AEEB-8F48-8F32-344E042ED35C}"/>
              </a:ext>
            </a:extLst>
          </p:cNvPr>
          <p:cNvSpPr/>
          <p:nvPr/>
        </p:nvSpPr>
        <p:spPr>
          <a:xfrm>
            <a:off x="7126961" y="4789842"/>
            <a:ext cx="2110221" cy="461665"/>
          </a:xfrm>
          <a:prstGeom prst="rect">
            <a:avLst/>
          </a:prstGeom>
        </p:spPr>
        <p:txBody>
          <a:bodyPr wrap="square">
            <a:spAutoFit/>
          </a:bodyPr>
          <a:lstStyle/>
          <a:p>
            <a:r>
              <a:rPr lang="en-US" sz="800" dirty="0">
                <a:solidFill>
                  <a:schemeClr val="bg1"/>
                </a:solidFill>
                <a:latin typeface="Arial Narrow" panose="020B0604020202020204" pitchFamily="34" charset="0"/>
                <a:cs typeface="Arial Narrow" panose="020B0604020202020204" pitchFamily="34" charset="0"/>
              </a:rPr>
              <a:t>Hypothetical example for illustration purposes only. Assumes retiree was born in 1959 with PIA of $2,000 at full retirement age.</a:t>
            </a:r>
          </a:p>
        </p:txBody>
      </p:sp>
      <p:graphicFrame>
        <p:nvGraphicFramePr>
          <p:cNvPr id="6" name="Chart 5">
            <a:extLst>
              <a:ext uri="{FF2B5EF4-FFF2-40B4-BE49-F238E27FC236}">
                <a16:creationId xmlns:a16="http://schemas.microsoft.com/office/drawing/2014/main" id="{C1656A36-C64F-0861-1172-0B2C348CCFD9}"/>
              </a:ext>
            </a:extLst>
          </p:cNvPr>
          <p:cNvGraphicFramePr>
            <a:graphicFrameLocks/>
          </p:cNvGraphicFramePr>
          <p:nvPr>
            <p:extLst>
              <p:ext uri="{D42A27DB-BD31-4B8C-83A1-F6EECF244321}">
                <p14:modId xmlns:p14="http://schemas.microsoft.com/office/powerpoint/2010/main" val="4026385669"/>
              </p:ext>
            </p:extLst>
          </p:nvPr>
        </p:nvGraphicFramePr>
        <p:xfrm>
          <a:off x="4504174" y="1036319"/>
          <a:ext cx="5086329" cy="3673017"/>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073058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39">
                                            <p:txEl>
                                              <p:pRg st="0" end="0"/>
                                            </p:txEl>
                                          </p:spTgt>
                                        </p:tgtEl>
                                        <p:attrNameLst>
                                          <p:attrName>style.visibility</p:attrName>
                                        </p:attrNameLst>
                                      </p:cBhvr>
                                      <p:to>
                                        <p:strVal val="visible"/>
                                      </p:to>
                                    </p:set>
                                    <p:anim calcmode="lin" valueType="num">
                                      <p:cBhvr additive="base">
                                        <p:cTn id="7" dur="500" fill="hold"/>
                                        <p:tgtEl>
                                          <p:spTgt spid="13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39">
                                            <p:txEl>
                                              <p:pRg st="0" end="0"/>
                                            </p:txEl>
                                          </p:spTgt>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139">
                                            <p:txEl>
                                              <p:pRg st="1" end="1"/>
                                            </p:txEl>
                                          </p:spTgt>
                                        </p:tgtEl>
                                        <p:attrNameLst>
                                          <p:attrName>style.visibility</p:attrName>
                                        </p:attrNameLst>
                                      </p:cBhvr>
                                      <p:to>
                                        <p:strVal val="visible"/>
                                      </p:to>
                                    </p:set>
                                    <p:anim calcmode="lin" valueType="num">
                                      <p:cBhvr additive="base">
                                        <p:cTn id="12" dur="500" fill="hold"/>
                                        <p:tgtEl>
                                          <p:spTgt spid="139">
                                            <p:txEl>
                                              <p:pRg st="1" end="1"/>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139">
                                            <p:txEl>
                                              <p:pRg st="1" end="1"/>
                                            </p:txEl>
                                          </p:spTgt>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nodeType="afterEffect">
                                  <p:stCondLst>
                                    <p:cond delay="0"/>
                                  </p:stCondLst>
                                  <p:childTnLst>
                                    <p:set>
                                      <p:cBhvr>
                                        <p:cTn id="16" dur="1" fill="hold">
                                          <p:stCondLst>
                                            <p:cond delay="0"/>
                                          </p:stCondLst>
                                        </p:cTn>
                                        <p:tgtEl>
                                          <p:spTgt spid="139">
                                            <p:txEl>
                                              <p:pRg st="2" end="2"/>
                                            </p:txEl>
                                          </p:spTgt>
                                        </p:tgtEl>
                                        <p:attrNameLst>
                                          <p:attrName>style.visibility</p:attrName>
                                        </p:attrNameLst>
                                      </p:cBhvr>
                                      <p:to>
                                        <p:strVal val="visible"/>
                                      </p:to>
                                    </p:set>
                                    <p:anim calcmode="lin" valueType="num">
                                      <p:cBhvr additive="base">
                                        <p:cTn id="17" dur="500" fill="hold"/>
                                        <p:tgtEl>
                                          <p:spTgt spid="139">
                                            <p:txEl>
                                              <p:pRg st="2" end="2"/>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139">
                                            <p:txEl>
                                              <p:pRg st="2" end="2"/>
                                            </p:txEl>
                                          </p:spTgt>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8" fill="hold" nodeType="afterEffect">
                                  <p:stCondLst>
                                    <p:cond delay="0"/>
                                  </p:stCondLst>
                                  <p:childTnLst>
                                    <p:set>
                                      <p:cBhvr>
                                        <p:cTn id="21" dur="1" fill="hold">
                                          <p:stCondLst>
                                            <p:cond delay="0"/>
                                          </p:stCondLst>
                                        </p:cTn>
                                        <p:tgtEl>
                                          <p:spTgt spid="139">
                                            <p:txEl>
                                              <p:pRg st="3" end="3"/>
                                            </p:txEl>
                                          </p:spTgt>
                                        </p:tgtEl>
                                        <p:attrNameLst>
                                          <p:attrName>style.visibility</p:attrName>
                                        </p:attrNameLst>
                                      </p:cBhvr>
                                      <p:to>
                                        <p:strVal val="visible"/>
                                      </p:to>
                                    </p:set>
                                    <p:anim calcmode="lin" valueType="num">
                                      <p:cBhvr additive="base">
                                        <p:cTn id="22" dur="500" fill="hold"/>
                                        <p:tgtEl>
                                          <p:spTgt spid="139">
                                            <p:txEl>
                                              <p:pRg st="3" end="3"/>
                                            </p:txEl>
                                          </p:spTgt>
                                        </p:tgtEl>
                                        <p:attrNameLst>
                                          <p:attrName>ppt_x</p:attrName>
                                        </p:attrNameLst>
                                      </p:cBhvr>
                                      <p:tavLst>
                                        <p:tav tm="0">
                                          <p:val>
                                            <p:strVal val="0-#ppt_w/2"/>
                                          </p:val>
                                        </p:tav>
                                        <p:tav tm="100000">
                                          <p:val>
                                            <p:strVal val="#ppt_x"/>
                                          </p:val>
                                        </p:tav>
                                      </p:tavLst>
                                    </p:anim>
                                    <p:anim calcmode="lin" valueType="num">
                                      <p:cBhvr additive="base">
                                        <p:cTn id="23" dur="500" fill="hold"/>
                                        <p:tgtEl>
                                          <p:spTgt spid="139">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nodeType="clickEffect">
                                  <p:stCondLst>
                                    <p:cond delay="0"/>
                                  </p:stCondLst>
                                  <p:childTnLst>
                                    <p:set>
                                      <p:cBhvr>
                                        <p:cTn id="27" dur="1" fill="hold">
                                          <p:stCondLst>
                                            <p:cond delay="0"/>
                                          </p:stCondLst>
                                        </p:cTn>
                                        <p:tgtEl>
                                          <p:spTgt spid="1033323"/>
                                        </p:tgtEl>
                                        <p:attrNameLst>
                                          <p:attrName>style.visibility</p:attrName>
                                        </p:attrNameLst>
                                      </p:cBhvr>
                                      <p:to>
                                        <p:strVal val="visible"/>
                                      </p:to>
                                    </p:set>
                                    <p:animEffect transition="in" filter="dissolve">
                                      <p:cBhvr>
                                        <p:cTn id="28" dur="500"/>
                                        <p:tgtEl>
                                          <p:spTgt spid="1033323"/>
                                        </p:tgtEl>
                                      </p:cBhvr>
                                    </p:animEffect>
                                  </p:childTnLst>
                                </p:cTn>
                              </p:par>
                            </p:childTnLst>
                          </p:cTn>
                        </p:par>
                        <p:par>
                          <p:cTn id="29" fill="hold">
                            <p:stCondLst>
                              <p:cond delay="500"/>
                            </p:stCondLst>
                            <p:childTnLst>
                              <p:par>
                                <p:cTn id="30" presetID="2" presetClass="entr" presetSubtype="8" fill="hold" nodeType="afterEffect">
                                  <p:stCondLst>
                                    <p:cond delay="0"/>
                                  </p:stCondLst>
                                  <p:childTnLst>
                                    <p:set>
                                      <p:cBhvr>
                                        <p:cTn id="31" dur="1" fill="hold">
                                          <p:stCondLst>
                                            <p:cond delay="0"/>
                                          </p:stCondLst>
                                        </p:cTn>
                                        <p:tgtEl>
                                          <p:spTgt spid="139">
                                            <p:txEl>
                                              <p:pRg st="4" end="4"/>
                                            </p:txEl>
                                          </p:spTgt>
                                        </p:tgtEl>
                                        <p:attrNameLst>
                                          <p:attrName>style.visibility</p:attrName>
                                        </p:attrNameLst>
                                      </p:cBhvr>
                                      <p:to>
                                        <p:strVal val="visible"/>
                                      </p:to>
                                    </p:set>
                                    <p:anim calcmode="lin" valueType="num">
                                      <p:cBhvr additive="base">
                                        <p:cTn id="32" dur="750" fill="hold"/>
                                        <p:tgtEl>
                                          <p:spTgt spid="139">
                                            <p:txEl>
                                              <p:pRg st="4" end="4"/>
                                            </p:txEl>
                                          </p:spTgt>
                                        </p:tgtEl>
                                        <p:attrNameLst>
                                          <p:attrName>ppt_x</p:attrName>
                                        </p:attrNameLst>
                                      </p:cBhvr>
                                      <p:tavLst>
                                        <p:tav tm="0">
                                          <p:val>
                                            <p:strVal val="0-#ppt_w/2"/>
                                          </p:val>
                                        </p:tav>
                                        <p:tav tm="100000">
                                          <p:val>
                                            <p:strVal val="#ppt_x"/>
                                          </p:val>
                                        </p:tav>
                                      </p:tavLst>
                                    </p:anim>
                                    <p:anim calcmode="lin" valueType="num">
                                      <p:cBhvr additive="base">
                                        <p:cTn id="33" dur="750" fill="hold"/>
                                        <p:tgtEl>
                                          <p:spTgt spid="139">
                                            <p:txEl>
                                              <p:pRg st="4" end="4"/>
                                            </p:txEl>
                                          </p:spTgt>
                                        </p:tgtEl>
                                        <p:attrNameLst>
                                          <p:attrName>ppt_y</p:attrName>
                                        </p:attrNameLst>
                                      </p:cBhvr>
                                      <p:tavLst>
                                        <p:tav tm="0">
                                          <p:val>
                                            <p:strVal val="#ppt_y"/>
                                          </p:val>
                                        </p:tav>
                                        <p:tav tm="100000">
                                          <p:val>
                                            <p:strVal val="#ppt_y"/>
                                          </p:val>
                                        </p:tav>
                                      </p:tavLst>
                                    </p:anim>
                                  </p:childTnLst>
                                </p:cTn>
                              </p:par>
                            </p:childTnLst>
                          </p:cTn>
                        </p:par>
                        <p:par>
                          <p:cTn id="34" fill="hold">
                            <p:stCondLst>
                              <p:cond delay="1250"/>
                            </p:stCondLst>
                            <p:childTnLst>
                              <p:par>
                                <p:cTn id="35" presetID="2" presetClass="entr" presetSubtype="8" fill="hold" nodeType="afterEffect">
                                  <p:stCondLst>
                                    <p:cond delay="0"/>
                                  </p:stCondLst>
                                  <p:childTnLst>
                                    <p:set>
                                      <p:cBhvr>
                                        <p:cTn id="36" dur="1" fill="hold">
                                          <p:stCondLst>
                                            <p:cond delay="0"/>
                                          </p:stCondLst>
                                        </p:cTn>
                                        <p:tgtEl>
                                          <p:spTgt spid="139">
                                            <p:txEl>
                                              <p:pRg st="5" end="5"/>
                                            </p:txEl>
                                          </p:spTgt>
                                        </p:tgtEl>
                                        <p:attrNameLst>
                                          <p:attrName>style.visibility</p:attrName>
                                        </p:attrNameLst>
                                      </p:cBhvr>
                                      <p:to>
                                        <p:strVal val="visible"/>
                                      </p:to>
                                    </p:set>
                                    <p:anim calcmode="lin" valueType="num">
                                      <p:cBhvr additive="base">
                                        <p:cTn id="37" dur="750" fill="hold"/>
                                        <p:tgtEl>
                                          <p:spTgt spid="139">
                                            <p:txEl>
                                              <p:pRg st="5" end="5"/>
                                            </p:txEl>
                                          </p:spTgt>
                                        </p:tgtEl>
                                        <p:attrNameLst>
                                          <p:attrName>ppt_x</p:attrName>
                                        </p:attrNameLst>
                                      </p:cBhvr>
                                      <p:tavLst>
                                        <p:tav tm="0">
                                          <p:val>
                                            <p:strVal val="0-#ppt_w/2"/>
                                          </p:val>
                                        </p:tav>
                                        <p:tav tm="100000">
                                          <p:val>
                                            <p:strVal val="#ppt_x"/>
                                          </p:val>
                                        </p:tav>
                                      </p:tavLst>
                                    </p:anim>
                                    <p:anim calcmode="lin" valueType="num">
                                      <p:cBhvr additive="base">
                                        <p:cTn id="38" dur="750" fill="hold"/>
                                        <p:tgtEl>
                                          <p:spTgt spid="139">
                                            <p:txEl>
                                              <p:pRg st="5" end="5"/>
                                            </p:txEl>
                                          </p:spTgt>
                                        </p:tgtEl>
                                        <p:attrNameLst>
                                          <p:attrName>ppt_y</p:attrName>
                                        </p:attrNameLst>
                                      </p:cBhvr>
                                      <p:tavLst>
                                        <p:tav tm="0">
                                          <p:val>
                                            <p:strVal val="#ppt_y"/>
                                          </p:val>
                                        </p:tav>
                                        <p:tav tm="100000">
                                          <p:val>
                                            <p:strVal val="#ppt_y"/>
                                          </p:val>
                                        </p:tav>
                                      </p:tavLst>
                                    </p:anim>
                                  </p:childTnLst>
                                </p:cTn>
                              </p:par>
                            </p:childTnLst>
                          </p:cTn>
                        </p:par>
                        <p:par>
                          <p:cTn id="39" fill="hold">
                            <p:stCondLst>
                              <p:cond delay="2000"/>
                            </p:stCondLst>
                            <p:childTnLst>
                              <p:par>
                                <p:cTn id="40" presetID="2" presetClass="entr" presetSubtype="8" fill="hold" nodeType="afterEffect">
                                  <p:stCondLst>
                                    <p:cond delay="0"/>
                                  </p:stCondLst>
                                  <p:childTnLst>
                                    <p:set>
                                      <p:cBhvr>
                                        <p:cTn id="41" dur="1" fill="hold">
                                          <p:stCondLst>
                                            <p:cond delay="0"/>
                                          </p:stCondLst>
                                        </p:cTn>
                                        <p:tgtEl>
                                          <p:spTgt spid="139">
                                            <p:txEl>
                                              <p:pRg st="6" end="6"/>
                                            </p:txEl>
                                          </p:spTgt>
                                        </p:tgtEl>
                                        <p:attrNameLst>
                                          <p:attrName>style.visibility</p:attrName>
                                        </p:attrNameLst>
                                      </p:cBhvr>
                                      <p:to>
                                        <p:strVal val="visible"/>
                                      </p:to>
                                    </p:set>
                                    <p:anim calcmode="lin" valueType="num">
                                      <p:cBhvr additive="base">
                                        <p:cTn id="42" dur="750" fill="hold"/>
                                        <p:tgtEl>
                                          <p:spTgt spid="139">
                                            <p:txEl>
                                              <p:pRg st="6" end="6"/>
                                            </p:txEl>
                                          </p:spTgt>
                                        </p:tgtEl>
                                        <p:attrNameLst>
                                          <p:attrName>ppt_x</p:attrName>
                                        </p:attrNameLst>
                                      </p:cBhvr>
                                      <p:tavLst>
                                        <p:tav tm="0">
                                          <p:val>
                                            <p:strVal val="0-#ppt_w/2"/>
                                          </p:val>
                                        </p:tav>
                                        <p:tav tm="100000">
                                          <p:val>
                                            <p:strVal val="#ppt_x"/>
                                          </p:val>
                                        </p:tav>
                                      </p:tavLst>
                                    </p:anim>
                                    <p:anim calcmode="lin" valueType="num">
                                      <p:cBhvr additive="base">
                                        <p:cTn id="43" dur="750" fill="hold"/>
                                        <p:tgtEl>
                                          <p:spTgt spid="139">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Content Placeholder 1"/>
          <p:cNvSpPr txBox="1">
            <a:spLocks/>
          </p:cNvSpPr>
          <p:nvPr/>
        </p:nvSpPr>
        <p:spPr>
          <a:xfrm>
            <a:off x="1014231" y="911377"/>
            <a:ext cx="8129770" cy="1112421"/>
          </a:xfrm>
          <a:prstGeom prst="rect">
            <a:avLst/>
          </a:prstGeom>
        </p:spPr>
        <p:txBody>
          <a:bodyPr/>
          <a:lstStyle>
            <a:lvl1pPr marL="0" indent="0" algn="l" rtl="0" eaLnBrk="1" fontAlgn="base" hangingPunct="1">
              <a:lnSpc>
                <a:spcPct val="100000"/>
              </a:lnSpc>
              <a:spcBef>
                <a:spcPct val="20000"/>
              </a:spcBef>
              <a:spcAft>
                <a:spcPct val="0"/>
              </a:spcAft>
              <a:buClr>
                <a:schemeClr val="accent1"/>
              </a:buClr>
              <a:buNone/>
              <a:defRPr sz="2000">
                <a:solidFill>
                  <a:schemeClr val="tx1"/>
                </a:solidFill>
                <a:latin typeface="+mn-lt"/>
                <a:ea typeface="+mn-ea"/>
                <a:cs typeface="+mn-cs"/>
              </a:defRPr>
            </a:lvl1pPr>
            <a:lvl2pPr marL="400046" indent="-204786" algn="l" rtl="0" eaLnBrk="1" fontAlgn="base" hangingPunct="1">
              <a:lnSpc>
                <a:spcPct val="100000"/>
              </a:lnSpc>
              <a:spcBef>
                <a:spcPct val="20000"/>
              </a:spcBef>
              <a:spcAft>
                <a:spcPct val="0"/>
              </a:spcAft>
              <a:buClr>
                <a:schemeClr val="accent1"/>
              </a:buClr>
              <a:buFont typeface="Arial" charset="0"/>
              <a:buChar char="–"/>
              <a:defRPr>
                <a:solidFill>
                  <a:schemeClr val="tx1"/>
                </a:solidFill>
                <a:latin typeface="+mn-lt"/>
              </a:defRPr>
            </a:lvl2pPr>
            <a:lvl3pPr marL="606419" indent="-171448" algn="l" rtl="0" eaLnBrk="1" fontAlgn="base" hangingPunct="1">
              <a:lnSpc>
                <a:spcPct val="100000"/>
              </a:lnSpc>
              <a:spcBef>
                <a:spcPct val="20000"/>
              </a:spcBef>
              <a:spcAft>
                <a:spcPct val="0"/>
              </a:spcAft>
              <a:buClr>
                <a:schemeClr val="accent1"/>
              </a:buClr>
              <a:buChar char="•"/>
              <a:defRPr sz="1600">
                <a:solidFill>
                  <a:schemeClr val="tx1"/>
                </a:solidFill>
                <a:latin typeface="+mn-lt"/>
              </a:defRPr>
            </a:lvl3pPr>
            <a:lvl4pPr marL="823905" indent="-207961" algn="l" rtl="0" eaLnBrk="1" fontAlgn="base" hangingPunct="1">
              <a:lnSpc>
                <a:spcPct val="100000"/>
              </a:lnSpc>
              <a:spcBef>
                <a:spcPct val="20000"/>
              </a:spcBef>
              <a:spcAft>
                <a:spcPct val="0"/>
              </a:spcAft>
              <a:buClr>
                <a:schemeClr val="accent1"/>
              </a:buClr>
              <a:buFont typeface="Arial" charset="0"/>
              <a:buChar char="–"/>
              <a:defRPr sz="1400">
                <a:solidFill>
                  <a:schemeClr val="tx1"/>
                </a:solidFill>
                <a:latin typeface="+mn-lt"/>
              </a:defRPr>
            </a:lvl4pPr>
            <a:lvl5pPr marL="1031864" indent="-190499" algn="l" rtl="0" eaLnBrk="1" fontAlgn="base" hangingPunct="1">
              <a:lnSpc>
                <a:spcPct val="100000"/>
              </a:lnSpc>
              <a:spcBef>
                <a:spcPct val="20000"/>
              </a:spcBef>
              <a:spcAft>
                <a:spcPct val="0"/>
              </a:spcAft>
              <a:buClr>
                <a:schemeClr val="accent1"/>
              </a:buClr>
              <a:buFont typeface="Arial" charset="0"/>
              <a:buChar char="»"/>
              <a:defRPr sz="1400">
                <a:solidFill>
                  <a:schemeClr val="tx1"/>
                </a:solidFill>
                <a:latin typeface="+mn-lt"/>
              </a:defRPr>
            </a:lvl5pPr>
            <a:lvl6pPr marL="1489060" indent="-190499" algn="l" rtl="0" eaLnBrk="1" fontAlgn="base" hangingPunct="1">
              <a:lnSpc>
                <a:spcPct val="95000"/>
              </a:lnSpc>
              <a:spcBef>
                <a:spcPct val="20000"/>
              </a:spcBef>
              <a:spcAft>
                <a:spcPct val="0"/>
              </a:spcAft>
              <a:buClr>
                <a:schemeClr val="accent1"/>
              </a:buClr>
              <a:buFont typeface="Arial" pitchFamily="34" charset="0"/>
              <a:buChar char="»"/>
              <a:defRPr sz="1400">
                <a:solidFill>
                  <a:schemeClr val="tx1"/>
                </a:solidFill>
                <a:latin typeface="+mn-lt"/>
              </a:defRPr>
            </a:lvl6pPr>
            <a:lvl7pPr marL="1946255" indent="-190499" algn="l" rtl="0" eaLnBrk="1" fontAlgn="base" hangingPunct="1">
              <a:lnSpc>
                <a:spcPct val="95000"/>
              </a:lnSpc>
              <a:spcBef>
                <a:spcPct val="20000"/>
              </a:spcBef>
              <a:spcAft>
                <a:spcPct val="0"/>
              </a:spcAft>
              <a:buClr>
                <a:schemeClr val="accent1"/>
              </a:buClr>
              <a:buFont typeface="Arial" pitchFamily="34" charset="0"/>
              <a:buChar char="»"/>
              <a:defRPr sz="1400">
                <a:solidFill>
                  <a:schemeClr val="tx1"/>
                </a:solidFill>
                <a:latin typeface="+mn-lt"/>
              </a:defRPr>
            </a:lvl7pPr>
            <a:lvl8pPr marL="2403451" indent="-190499" algn="l" rtl="0" eaLnBrk="1" fontAlgn="base" hangingPunct="1">
              <a:lnSpc>
                <a:spcPct val="95000"/>
              </a:lnSpc>
              <a:spcBef>
                <a:spcPct val="20000"/>
              </a:spcBef>
              <a:spcAft>
                <a:spcPct val="0"/>
              </a:spcAft>
              <a:buClr>
                <a:schemeClr val="accent1"/>
              </a:buClr>
              <a:buFont typeface="Arial" pitchFamily="34" charset="0"/>
              <a:buChar char="»"/>
              <a:defRPr sz="1400">
                <a:solidFill>
                  <a:schemeClr val="tx1"/>
                </a:solidFill>
                <a:latin typeface="+mn-lt"/>
              </a:defRPr>
            </a:lvl8pPr>
            <a:lvl9pPr marL="2860646" indent="-190499" algn="l" rtl="0" eaLnBrk="1" fontAlgn="base" hangingPunct="1">
              <a:lnSpc>
                <a:spcPct val="95000"/>
              </a:lnSpc>
              <a:spcBef>
                <a:spcPct val="20000"/>
              </a:spcBef>
              <a:spcAft>
                <a:spcPct val="0"/>
              </a:spcAft>
              <a:buClr>
                <a:schemeClr val="accent1"/>
              </a:buClr>
              <a:buFont typeface="Arial" pitchFamily="34" charset="0"/>
              <a:buChar char="»"/>
              <a:defRPr sz="1400">
                <a:solidFill>
                  <a:schemeClr val="tx1"/>
                </a:solidFill>
                <a:latin typeface="+mn-lt"/>
              </a:defRPr>
            </a:lvl9pPr>
          </a:lstStyle>
          <a:p>
            <a:pPr algn="ctr"/>
            <a:r>
              <a:rPr lang="en-US" sz="2200" b="1" dirty="0">
                <a:solidFill>
                  <a:schemeClr val="accent3"/>
                </a:solidFill>
                <a:latin typeface="Rockwell" panose="02060603020205020403" pitchFamily="18" charset="0"/>
              </a:rPr>
              <a:t>When you’re deciding between two retirement ages, if you believe you’re likely to live longer than the breakeven age, it might make sense to delay Social Security</a:t>
            </a:r>
          </a:p>
        </p:txBody>
      </p:sp>
      <p:sp>
        <p:nvSpPr>
          <p:cNvPr id="23" name="Rectangle 2"/>
          <p:cNvSpPr txBox="1">
            <a:spLocks noChangeArrowheads="1"/>
          </p:cNvSpPr>
          <p:nvPr/>
        </p:nvSpPr>
        <p:spPr>
          <a:xfrm>
            <a:off x="430388" y="108984"/>
            <a:ext cx="9297811" cy="492443"/>
          </a:xfrm>
          <a:prstGeom prst="rect">
            <a:avLst/>
          </a:prstGeom>
        </p:spPr>
        <p:txBody>
          <a:bodyPr/>
          <a:lstStyle>
            <a:lvl1pPr algn="l" rtl="0" eaLnBrk="1" fontAlgn="base" hangingPunct="1">
              <a:lnSpc>
                <a:spcPct val="100000"/>
              </a:lnSpc>
              <a:spcBef>
                <a:spcPct val="0"/>
              </a:spcBef>
              <a:spcAft>
                <a:spcPct val="0"/>
              </a:spcAft>
              <a:defRPr sz="2600" b="1">
                <a:solidFill>
                  <a:schemeClr val="accent1"/>
                </a:solidFill>
                <a:latin typeface="Rockwell" panose="02060603020205020403" pitchFamily="18" charset="0"/>
                <a:ea typeface="+mj-ea"/>
                <a:cs typeface="+mj-cs"/>
              </a:defRPr>
            </a:lvl1pPr>
            <a:lvl2pPr algn="l" rtl="0" eaLnBrk="1" fontAlgn="base" hangingPunct="1">
              <a:lnSpc>
                <a:spcPct val="90000"/>
              </a:lnSpc>
              <a:spcBef>
                <a:spcPct val="0"/>
              </a:spcBef>
              <a:spcAft>
                <a:spcPct val="0"/>
              </a:spcAft>
              <a:defRPr sz="2600">
                <a:solidFill>
                  <a:schemeClr val="accent1"/>
                </a:solidFill>
                <a:latin typeface="Arial" pitchFamily="34" charset="0"/>
              </a:defRPr>
            </a:lvl2pPr>
            <a:lvl3pPr algn="l" rtl="0" eaLnBrk="1" fontAlgn="base" hangingPunct="1">
              <a:lnSpc>
                <a:spcPct val="90000"/>
              </a:lnSpc>
              <a:spcBef>
                <a:spcPct val="0"/>
              </a:spcBef>
              <a:spcAft>
                <a:spcPct val="0"/>
              </a:spcAft>
              <a:defRPr sz="2600">
                <a:solidFill>
                  <a:schemeClr val="accent1"/>
                </a:solidFill>
                <a:latin typeface="Arial" pitchFamily="34" charset="0"/>
              </a:defRPr>
            </a:lvl3pPr>
            <a:lvl4pPr algn="l" rtl="0" eaLnBrk="1" fontAlgn="base" hangingPunct="1">
              <a:lnSpc>
                <a:spcPct val="90000"/>
              </a:lnSpc>
              <a:spcBef>
                <a:spcPct val="0"/>
              </a:spcBef>
              <a:spcAft>
                <a:spcPct val="0"/>
              </a:spcAft>
              <a:defRPr sz="2600">
                <a:solidFill>
                  <a:schemeClr val="accent1"/>
                </a:solidFill>
                <a:latin typeface="Arial" pitchFamily="34" charset="0"/>
              </a:defRPr>
            </a:lvl4pPr>
            <a:lvl5pPr algn="l" rtl="0" eaLnBrk="1" fontAlgn="base" hangingPunct="1">
              <a:lnSpc>
                <a:spcPct val="90000"/>
              </a:lnSpc>
              <a:spcBef>
                <a:spcPct val="0"/>
              </a:spcBef>
              <a:spcAft>
                <a:spcPct val="0"/>
              </a:spcAft>
              <a:defRPr sz="2600">
                <a:solidFill>
                  <a:schemeClr val="accent1"/>
                </a:solidFill>
                <a:latin typeface="Arial" pitchFamily="34" charset="0"/>
              </a:defRPr>
            </a:lvl5pPr>
            <a:lvl6pPr marL="457196" algn="l" rtl="0" eaLnBrk="1" fontAlgn="base" hangingPunct="1">
              <a:lnSpc>
                <a:spcPct val="90000"/>
              </a:lnSpc>
              <a:spcBef>
                <a:spcPct val="0"/>
              </a:spcBef>
              <a:spcAft>
                <a:spcPct val="0"/>
              </a:spcAft>
              <a:defRPr sz="2600">
                <a:solidFill>
                  <a:schemeClr val="accent1"/>
                </a:solidFill>
                <a:latin typeface="Arial" pitchFamily="34" charset="0"/>
              </a:defRPr>
            </a:lvl6pPr>
            <a:lvl7pPr marL="914391" algn="l" rtl="0" eaLnBrk="1" fontAlgn="base" hangingPunct="1">
              <a:lnSpc>
                <a:spcPct val="90000"/>
              </a:lnSpc>
              <a:spcBef>
                <a:spcPct val="0"/>
              </a:spcBef>
              <a:spcAft>
                <a:spcPct val="0"/>
              </a:spcAft>
              <a:defRPr sz="2600">
                <a:solidFill>
                  <a:schemeClr val="accent1"/>
                </a:solidFill>
                <a:latin typeface="Arial" pitchFamily="34" charset="0"/>
              </a:defRPr>
            </a:lvl7pPr>
            <a:lvl8pPr marL="1371587" algn="l" rtl="0" eaLnBrk="1" fontAlgn="base" hangingPunct="1">
              <a:lnSpc>
                <a:spcPct val="90000"/>
              </a:lnSpc>
              <a:spcBef>
                <a:spcPct val="0"/>
              </a:spcBef>
              <a:spcAft>
                <a:spcPct val="0"/>
              </a:spcAft>
              <a:defRPr sz="2600">
                <a:solidFill>
                  <a:schemeClr val="accent1"/>
                </a:solidFill>
                <a:latin typeface="Arial" pitchFamily="34" charset="0"/>
              </a:defRPr>
            </a:lvl8pPr>
            <a:lvl9pPr marL="1828782" algn="l" rtl="0" eaLnBrk="1" fontAlgn="base" hangingPunct="1">
              <a:lnSpc>
                <a:spcPct val="90000"/>
              </a:lnSpc>
              <a:spcBef>
                <a:spcPct val="0"/>
              </a:spcBef>
              <a:spcAft>
                <a:spcPct val="0"/>
              </a:spcAft>
              <a:defRPr sz="2600">
                <a:solidFill>
                  <a:schemeClr val="accent1"/>
                </a:solidFill>
                <a:latin typeface="Arial" pitchFamily="34" charset="0"/>
              </a:defRPr>
            </a:lvl9pPr>
          </a:lstStyle>
          <a:p>
            <a:pPr algn="ctr"/>
            <a:r>
              <a:rPr lang="en-US" b="0" kern="0" dirty="0">
                <a:solidFill>
                  <a:schemeClr val="bg1"/>
                </a:solidFill>
              </a:rPr>
              <a:t>Life Expectancy</a:t>
            </a:r>
          </a:p>
        </p:txBody>
      </p:sp>
      <p:cxnSp>
        <p:nvCxnSpPr>
          <p:cNvPr id="27" name="Straight Connector 26"/>
          <p:cNvCxnSpPr/>
          <p:nvPr/>
        </p:nvCxnSpPr>
        <p:spPr>
          <a:xfrm>
            <a:off x="4848888" y="2486527"/>
            <a:ext cx="0" cy="1836821"/>
          </a:xfrm>
          <a:prstGeom prst="line">
            <a:avLst/>
          </a:prstGeom>
          <a:ln>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28" name="Slide Number Placeholder 15"/>
          <p:cNvSpPr>
            <a:spLocks noGrp="1"/>
          </p:cNvSpPr>
          <p:nvPr>
            <p:ph type="sldNum" sz="quarter" idx="4"/>
          </p:nvPr>
        </p:nvSpPr>
        <p:spPr>
          <a:xfrm>
            <a:off x="400952" y="5343266"/>
            <a:ext cx="217488" cy="303212"/>
          </a:xfrm>
        </p:spPr>
        <p:txBody>
          <a:bodyPr/>
          <a:lstStyle/>
          <a:p>
            <a:fld id="{B086DA8C-2EC5-4397-8842-B74E3AC9ED83}" type="slidenum">
              <a:rPr lang="en-US" smtClean="0"/>
              <a:pPr/>
              <a:t>44</a:t>
            </a:fld>
            <a:endParaRPr lang="en-US" dirty="0"/>
          </a:p>
        </p:txBody>
      </p:sp>
      <p:sp>
        <p:nvSpPr>
          <p:cNvPr id="5" name="Rectangle 4">
            <a:extLst>
              <a:ext uri="{FF2B5EF4-FFF2-40B4-BE49-F238E27FC236}">
                <a16:creationId xmlns:a16="http://schemas.microsoft.com/office/drawing/2014/main" id="{9DD806B2-6D67-5745-8CC4-7208DAA23027}"/>
              </a:ext>
            </a:extLst>
          </p:cNvPr>
          <p:cNvSpPr/>
          <p:nvPr/>
        </p:nvSpPr>
        <p:spPr>
          <a:xfrm>
            <a:off x="8465574" y="5102942"/>
            <a:ext cx="1694426" cy="6120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a:extLst>
              <a:ext uri="{FF2B5EF4-FFF2-40B4-BE49-F238E27FC236}">
                <a16:creationId xmlns:a16="http://schemas.microsoft.com/office/drawing/2014/main" id="{0933F524-6CFE-A84A-975B-02EFB1A115F2}"/>
              </a:ext>
            </a:extLst>
          </p:cNvPr>
          <p:cNvPicPr>
            <a:picLocks noChangeAspect="1"/>
          </p:cNvPicPr>
          <p:nvPr/>
        </p:nvPicPr>
        <p:blipFill>
          <a:blip r:embed="rId3"/>
          <a:stretch>
            <a:fillRect/>
          </a:stretch>
        </p:blipFill>
        <p:spPr>
          <a:xfrm>
            <a:off x="8612371" y="5318964"/>
            <a:ext cx="1223373" cy="164851"/>
          </a:xfrm>
          <a:prstGeom prst="rect">
            <a:avLst/>
          </a:prstGeom>
        </p:spPr>
      </p:pic>
      <p:sp>
        <p:nvSpPr>
          <p:cNvPr id="31" name="Rectangle 30"/>
          <p:cNvSpPr/>
          <p:nvPr/>
        </p:nvSpPr>
        <p:spPr>
          <a:xfrm>
            <a:off x="1794041" y="2727672"/>
            <a:ext cx="2700748" cy="1323439"/>
          </a:xfrm>
          <a:prstGeom prst="rect">
            <a:avLst/>
          </a:prstGeom>
        </p:spPr>
        <p:txBody>
          <a:bodyPr wrap="square">
            <a:spAutoFit/>
          </a:bodyPr>
          <a:lstStyle/>
          <a:p>
            <a:pPr algn="ctr"/>
            <a:r>
              <a:rPr lang="en-US" sz="2000" kern="0" dirty="0"/>
              <a:t>A man reaching age 65 today can expect to live, on average, until age 84.1</a:t>
            </a:r>
            <a:endParaRPr lang="en-US" sz="2000" kern="0" baseline="30000" dirty="0"/>
          </a:p>
        </p:txBody>
      </p:sp>
      <p:sp>
        <p:nvSpPr>
          <p:cNvPr id="32" name="Rectangle 31"/>
          <p:cNvSpPr/>
          <p:nvPr/>
        </p:nvSpPr>
        <p:spPr>
          <a:xfrm>
            <a:off x="5080000" y="2727672"/>
            <a:ext cx="2700748" cy="1323439"/>
          </a:xfrm>
          <a:prstGeom prst="rect">
            <a:avLst/>
          </a:prstGeom>
        </p:spPr>
        <p:txBody>
          <a:bodyPr wrap="square">
            <a:spAutoFit/>
          </a:bodyPr>
          <a:lstStyle/>
          <a:p>
            <a:pPr algn="ctr"/>
            <a:r>
              <a:rPr lang="en-US" sz="2000" kern="0" dirty="0"/>
              <a:t>A woman turning age 65 today can expect to live, on average, until age 86.8</a:t>
            </a:r>
            <a:endParaRPr lang="en-US" sz="2000" kern="0" baseline="30000" dirty="0"/>
          </a:p>
        </p:txBody>
      </p:sp>
      <p:sp>
        <p:nvSpPr>
          <p:cNvPr id="33" name="Text Box 49"/>
          <p:cNvSpPr txBox="1">
            <a:spLocks noChangeArrowheads="1"/>
          </p:cNvSpPr>
          <p:nvPr/>
        </p:nvSpPr>
        <p:spPr bwMode="auto">
          <a:xfrm>
            <a:off x="948600" y="5324571"/>
            <a:ext cx="6906921" cy="1969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nSpc>
                <a:spcPct val="85000"/>
              </a:lnSpc>
              <a:tabLst>
                <a:tab pos="512763" algn="l"/>
              </a:tabLst>
              <a:defRPr sz="800">
                <a:latin typeface="Arial Narrow" pitchFamily="34" charset="0"/>
              </a:defRPr>
            </a:lvl1pPr>
            <a:lvl2pPr marL="571500">
              <a:tabLst>
                <a:tab pos="512763" algn="l"/>
              </a:tabLst>
            </a:lvl2pPr>
            <a:lvl3pPr>
              <a:tabLst>
                <a:tab pos="512763" algn="l"/>
              </a:tabLst>
            </a:lvl3pPr>
            <a:lvl4pPr>
              <a:tabLst>
                <a:tab pos="512763" algn="l"/>
              </a:tabLst>
            </a:lvl4pPr>
            <a:lvl5pPr>
              <a:tabLst>
                <a:tab pos="512763" algn="l"/>
              </a:tabLst>
            </a:lvl5pPr>
            <a:lvl6pPr fontAlgn="base">
              <a:spcBef>
                <a:spcPct val="0"/>
              </a:spcBef>
              <a:spcAft>
                <a:spcPct val="0"/>
              </a:spcAft>
              <a:tabLst>
                <a:tab pos="512763" algn="l"/>
              </a:tabLst>
            </a:lvl6pPr>
            <a:lvl7pPr fontAlgn="base">
              <a:spcBef>
                <a:spcPct val="0"/>
              </a:spcBef>
              <a:spcAft>
                <a:spcPct val="0"/>
              </a:spcAft>
              <a:tabLst>
                <a:tab pos="512763" algn="l"/>
              </a:tabLst>
            </a:lvl7pPr>
            <a:lvl8pPr fontAlgn="base">
              <a:spcBef>
                <a:spcPct val="0"/>
              </a:spcBef>
              <a:spcAft>
                <a:spcPct val="0"/>
              </a:spcAft>
              <a:tabLst>
                <a:tab pos="512763" algn="l"/>
              </a:tabLst>
            </a:lvl8pPr>
            <a:lvl9pPr fontAlgn="base">
              <a:spcBef>
                <a:spcPct val="0"/>
              </a:spcBef>
              <a:spcAft>
                <a:spcPct val="0"/>
              </a:spcAft>
              <a:tabLst>
                <a:tab pos="512763" algn="l"/>
              </a:tabLst>
            </a:lvl9pPr>
          </a:lstStyle>
          <a:p>
            <a:pPr lvl="0">
              <a:tabLst>
                <a:tab pos="622300" algn="l"/>
              </a:tabLst>
              <a:defRPr/>
            </a:pPr>
            <a:r>
              <a:rPr lang="en-US" dirty="0">
                <a:solidFill>
                  <a:schemeClr val="tx1">
                    <a:lumMod val="75000"/>
                    <a:lumOff val="25000"/>
                  </a:schemeClr>
                </a:solidFill>
                <a:cs typeface="Arial Narrow" panose="020B0604020202020204" pitchFamily="34" charset="0"/>
              </a:rPr>
              <a:t>SOURCE | Social Security Administration, </a:t>
            </a:r>
            <a:r>
              <a:rPr lang="en-US" dirty="0">
                <a:solidFill>
                  <a:schemeClr val="tx1">
                    <a:lumMod val="75000"/>
                    <a:lumOff val="25000"/>
                  </a:schemeClr>
                </a:solidFill>
                <a:cs typeface="Arial Narrow" panose="020B0604020202020204" pitchFamily="34" charset="0"/>
                <a:hlinkClick r:id="rId4"/>
              </a:rPr>
              <a:t>Retirement &amp; Survivors Benefits: Life Expectancy Calculator</a:t>
            </a:r>
            <a:r>
              <a:rPr lang="en-US" dirty="0">
                <a:solidFill>
                  <a:schemeClr val="tx1">
                    <a:lumMod val="75000"/>
                    <a:lumOff val="25000"/>
                  </a:schemeClr>
                </a:solidFill>
                <a:cs typeface="Arial Narrow" panose="020B0604020202020204" pitchFamily="34" charset="0"/>
              </a:rPr>
              <a:t>, Accessed November 14, 2022.</a:t>
            </a:r>
            <a:endParaRPr kumimoji="0" lang="en-US" sz="800" u="none" strike="noStrike" kern="1200" cap="none" spc="0" normalizeH="0" baseline="0" noProof="0" dirty="0">
              <a:ln>
                <a:noFill/>
              </a:ln>
              <a:solidFill>
                <a:srgbClr val="92D050"/>
              </a:solidFill>
              <a:effectLst/>
              <a:uLnTx/>
              <a:uFillTx/>
              <a:cs typeface="Arial Narrow" panose="020B0604020202020204" pitchFamily="34" charset="0"/>
            </a:endParaRPr>
          </a:p>
        </p:txBody>
      </p:sp>
    </p:spTree>
    <p:extLst>
      <p:ext uri="{BB962C8B-B14F-4D97-AF65-F5344CB8AC3E}">
        <p14:creationId xmlns:p14="http://schemas.microsoft.com/office/powerpoint/2010/main" val="4084730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59AE5922-2D8A-5549-8203-969D5DD9924F}"/>
              </a:ext>
            </a:extLst>
          </p:cNvPr>
          <p:cNvGrpSpPr/>
          <p:nvPr/>
        </p:nvGrpSpPr>
        <p:grpSpPr>
          <a:xfrm>
            <a:off x="1727525" y="1210996"/>
            <a:ext cx="6283966" cy="3867793"/>
            <a:chOff x="1727525" y="1210996"/>
            <a:chExt cx="6283966" cy="3867793"/>
          </a:xfrm>
        </p:grpSpPr>
        <p:sp>
          <p:nvSpPr>
            <p:cNvPr id="18" name="Rectangle: Top Corners Rounded 17"/>
            <p:cNvSpPr/>
            <p:nvPr/>
          </p:nvSpPr>
          <p:spPr>
            <a:xfrm rot="16200000">
              <a:off x="4416667" y="1483965"/>
              <a:ext cx="1247964" cy="5941684"/>
            </a:xfrm>
            <a:prstGeom prst="round2SameRect">
              <a:avLst>
                <a:gd name="adj1" fmla="val 50000"/>
                <a:gd name="adj2" fmla="val 0"/>
              </a:avLst>
            </a:prstGeom>
            <a:solidFill>
              <a:srgbClr val="013A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7" name="Rectangle: Top Corners Rounded 16"/>
            <p:cNvSpPr/>
            <p:nvPr/>
          </p:nvSpPr>
          <p:spPr>
            <a:xfrm rot="16200000">
              <a:off x="4416666" y="177679"/>
              <a:ext cx="1247964" cy="5941683"/>
            </a:xfrm>
            <a:prstGeom prst="round2SameRect">
              <a:avLst>
                <a:gd name="adj1" fmla="val 50000"/>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 name="Rectangle: Top Corners Rounded 2"/>
            <p:cNvSpPr/>
            <p:nvPr/>
          </p:nvSpPr>
          <p:spPr>
            <a:xfrm rot="16200000">
              <a:off x="4416667" y="-1135864"/>
              <a:ext cx="1247964" cy="5941684"/>
            </a:xfrm>
            <a:prstGeom prst="round2SameRect">
              <a:avLst>
                <a:gd name="adj1" fmla="val 50000"/>
                <a:gd name="adj2" fmla="val 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 name="Oval 1">
              <a:extLst>
                <a:ext uri="{FF2B5EF4-FFF2-40B4-BE49-F238E27FC236}">
                  <a16:creationId xmlns:a16="http://schemas.microsoft.com/office/drawing/2014/main" id="{4507E2D5-B9B3-4348-B9CE-6286B6AC3114}"/>
                </a:ext>
              </a:extLst>
            </p:cNvPr>
            <p:cNvSpPr/>
            <p:nvPr/>
          </p:nvSpPr>
          <p:spPr>
            <a:xfrm>
              <a:off x="1727525" y="1276314"/>
              <a:ext cx="1076770" cy="1076770"/>
            </a:xfrm>
            <a:prstGeom prst="ellipse">
              <a:avLst/>
            </a:prstGeom>
            <a:solidFill>
              <a:schemeClr val="bg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B031EFD7-8F51-F445-82C9-FBD670541089}"/>
                </a:ext>
              </a:extLst>
            </p:cNvPr>
            <p:cNvSpPr/>
            <p:nvPr/>
          </p:nvSpPr>
          <p:spPr>
            <a:xfrm>
              <a:off x="1727525" y="2668974"/>
              <a:ext cx="1076770" cy="1076770"/>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832577E3-35FF-7C47-A648-95055AC35458}"/>
                </a:ext>
              </a:extLst>
            </p:cNvPr>
            <p:cNvSpPr/>
            <p:nvPr/>
          </p:nvSpPr>
          <p:spPr>
            <a:xfrm>
              <a:off x="1727525" y="3932362"/>
              <a:ext cx="1076770" cy="1076770"/>
            </a:xfrm>
            <a:prstGeom prst="ellipse">
              <a:avLst/>
            </a:prstGeom>
            <a:solidFill>
              <a:schemeClr val="bg1"/>
            </a:solidFill>
            <a:ln>
              <a:solidFill>
                <a:srgbClr val="013A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A picture containing clock, drawing&#10;&#10;Description automatically generated">
              <a:extLst>
                <a:ext uri="{FF2B5EF4-FFF2-40B4-BE49-F238E27FC236}">
                  <a16:creationId xmlns:a16="http://schemas.microsoft.com/office/drawing/2014/main" id="{F5B39B90-35B7-2E47-A334-91EB66CAEFEF}"/>
                </a:ext>
              </a:extLst>
            </p:cNvPr>
            <p:cNvPicPr>
              <a:picLocks noChangeAspect="1"/>
            </p:cNvPicPr>
            <p:nvPr/>
          </p:nvPicPr>
          <p:blipFill>
            <a:blip r:embed="rId3"/>
            <a:stretch>
              <a:fillRect/>
            </a:stretch>
          </p:blipFill>
          <p:spPr>
            <a:xfrm>
              <a:off x="2058518" y="1381299"/>
              <a:ext cx="367324" cy="905002"/>
            </a:xfrm>
            <a:prstGeom prst="rect">
              <a:avLst/>
            </a:prstGeom>
          </p:spPr>
        </p:pic>
        <p:pic>
          <p:nvPicPr>
            <p:cNvPr id="27" name="Picture 26" descr="A picture containing clock&#10;&#10;Description automatically generated">
              <a:extLst>
                <a:ext uri="{FF2B5EF4-FFF2-40B4-BE49-F238E27FC236}">
                  <a16:creationId xmlns:a16="http://schemas.microsoft.com/office/drawing/2014/main" id="{8D31942B-9953-A643-9256-7A5A6845C31F}"/>
                </a:ext>
              </a:extLst>
            </p:cNvPr>
            <p:cNvPicPr>
              <a:picLocks noChangeAspect="1"/>
            </p:cNvPicPr>
            <p:nvPr/>
          </p:nvPicPr>
          <p:blipFill>
            <a:blip r:embed="rId4"/>
            <a:stretch>
              <a:fillRect/>
            </a:stretch>
          </p:blipFill>
          <p:spPr>
            <a:xfrm>
              <a:off x="2235347" y="4016294"/>
              <a:ext cx="367324" cy="905002"/>
            </a:xfrm>
            <a:prstGeom prst="rect">
              <a:avLst/>
            </a:prstGeom>
          </p:spPr>
        </p:pic>
        <p:pic>
          <p:nvPicPr>
            <p:cNvPr id="28" name="Picture 27" descr="A picture containing clock, drawing&#10;&#10;Description automatically generated">
              <a:extLst>
                <a:ext uri="{FF2B5EF4-FFF2-40B4-BE49-F238E27FC236}">
                  <a16:creationId xmlns:a16="http://schemas.microsoft.com/office/drawing/2014/main" id="{5E650E55-F8C3-B340-AE48-C7B2922C86F6}"/>
                </a:ext>
              </a:extLst>
            </p:cNvPr>
            <p:cNvPicPr>
              <a:picLocks noChangeAspect="1"/>
            </p:cNvPicPr>
            <p:nvPr/>
          </p:nvPicPr>
          <p:blipFill>
            <a:blip r:embed="rId3"/>
            <a:stretch>
              <a:fillRect/>
            </a:stretch>
          </p:blipFill>
          <p:spPr>
            <a:xfrm>
              <a:off x="1889641" y="4021950"/>
              <a:ext cx="367324" cy="905002"/>
            </a:xfrm>
            <a:prstGeom prst="rect">
              <a:avLst/>
            </a:prstGeom>
          </p:spPr>
        </p:pic>
        <p:pic>
          <p:nvPicPr>
            <p:cNvPr id="30" name="Picture 29" descr="A picture containing clock&#10;&#10;Description automatically generated">
              <a:extLst>
                <a:ext uri="{FF2B5EF4-FFF2-40B4-BE49-F238E27FC236}">
                  <a16:creationId xmlns:a16="http://schemas.microsoft.com/office/drawing/2014/main" id="{D8DB61DF-019B-A249-8BF0-4D68CD8D4D12}"/>
                </a:ext>
              </a:extLst>
            </p:cNvPr>
            <p:cNvPicPr>
              <a:picLocks noChangeAspect="1"/>
            </p:cNvPicPr>
            <p:nvPr/>
          </p:nvPicPr>
          <p:blipFill>
            <a:blip r:embed="rId4"/>
            <a:stretch>
              <a:fillRect/>
            </a:stretch>
          </p:blipFill>
          <p:spPr>
            <a:xfrm>
              <a:off x="2069806" y="2751516"/>
              <a:ext cx="367324" cy="905002"/>
            </a:xfrm>
            <a:prstGeom prst="rect">
              <a:avLst/>
            </a:prstGeom>
          </p:spPr>
        </p:pic>
      </p:grpSp>
      <p:sp>
        <p:nvSpPr>
          <p:cNvPr id="5" name="Text Placeholder 4"/>
          <p:cNvSpPr>
            <a:spLocks noGrp="1"/>
          </p:cNvSpPr>
          <p:nvPr>
            <p:ph type="body" sz="quarter" idx="11"/>
          </p:nvPr>
        </p:nvSpPr>
        <p:spPr>
          <a:xfrm>
            <a:off x="0" y="110806"/>
            <a:ext cx="10169321" cy="634576"/>
          </a:xfrm>
        </p:spPr>
        <p:txBody>
          <a:bodyPr/>
          <a:lstStyle/>
          <a:p>
            <a:r>
              <a:rPr lang="en-US" sz="2600" b="0" dirty="0"/>
              <a:t>Married Couple, Both Born in 1957</a:t>
            </a:r>
          </a:p>
        </p:txBody>
      </p:sp>
      <p:sp>
        <p:nvSpPr>
          <p:cNvPr id="1035278" name="AutoShape 14"/>
          <p:cNvSpPr>
            <a:spLocks noChangeArrowheads="1"/>
          </p:cNvSpPr>
          <p:nvPr/>
        </p:nvSpPr>
        <p:spPr bwMode="auto">
          <a:xfrm>
            <a:off x="2657991" y="3893274"/>
            <a:ext cx="8418248" cy="1125794"/>
          </a:xfrm>
          <a:prstGeom prst="roundRect">
            <a:avLst>
              <a:gd name="adj" fmla="val 22676"/>
            </a:avLst>
          </a:prstGeom>
          <a:noFill/>
          <a:ln w="9525" algn="ctr">
            <a:noFill/>
            <a:round/>
            <a:headEnd/>
            <a:tailEnd/>
          </a:ln>
          <a:effectLst/>
        </p:spPr>
        <p:txBody>
          <a:bodyPr wrap="square" lIns="685800" numCol="2">
            <a:noAutofit/>
          </a:bodyPr>
          <a:lstStyle/>
          <a:p>
            <a:pPr marL="0" marR="0" lvl="0" indent="0" algn="l" defTabSz="914400" rtl="0" eaLnBrk="1" fontAlgn="base" latinLnBrk="0" hangingPunct="1">
              <a:lnSpc>
                <a:spcPct val="90000"/>
              </a:lnSpc>
              <a:spcBef>
                <a:spcPct val="0"/>
              </a:spcBef>
              <a:spcAft>
                <a:spcPct val="0"/>
              </a:spcAft>
              <a:buClrTx/>
              <a:buSzTx/>
              <a:buFontTx/>
              <a:buNone/>
              <a:tabLst>
                <a:tab pos="761970" algn="l"/>
                <a:tab pos="904839" algn="l"/>
                <a:tab pos="3428863" algn="l"/>
                <a:tab pos="3571732" algn="l"/>
              </a:tabLst>
              <a:defRPr/>
            </a:pPr>
            <a:r>
              <a:rPr kumimoji="0" lang="en-US" sz="1600" b="0" i="0" u="none" strike="noStrike" kern="1200" cap="none" spc="0" normalizeH="0" baseline="0" noProof="0" dirty="0">
                <a:ln>
                  <a:noFill/>
                </a:ln>
                <a:solidFill>
                  <a:srgbClr val="FFFFFF"/>
                </a:solidFill>
                <a:effectLst/>
                <a:uLnTx/>
                <a:uFillTx/>
                <a:latin typeface="Arial"/>
                <a:ea typeface="+mn-ea"/>
                <a:cs typeface="+mn-cs"/>
                <a:sym typeface="Wingdings 3" pitchFamily="18" charset="2"/>
              </a:rPr>
              <a:t>At 66 and </a:t>
            </a:r>
            <a:r>
              <a:rPr lang="en-US" sz="1600" dirty="0">
                <a:solidFill>
                  <a:srgbClr val="FFFFFF"/>
                </a:solidFill>
                <a:latin typeface="Arial"/>
                <a:sym typeface="Wingdings 3" pitchFamily="18" charset="2"/>
              </a:rPr>
              <a:t>6</a:t>
            </a:r>
            <a:r>
              <a:rPr kumimoji="0" lang="en-US" sz="1600" b="0" i="0" u="none" strike="noStrike" kern="1200" cap="none" spc="0" normalizeH="0" baseline="0" noProof="0" dirty="0">
                <a:ln>
                  <a:noFill/>
                </a:ln>
                <a:solidFill>
                  <a:srgbClr val="FFFFFF"/>
                </a:solidFill>
                <a:effectLst/>
                <a:uLnTx/>
                <a:uFillTx/>
                <a:latin typeface="Arial"/>
                <a:ea typeface="+mn-ea"/>
                <a:cs typeface="+mn-cs"/>
                <a:sym typeface="Wingdings 3" pitchFamily="18" charset="2"/>
              </a:rPr>
              <a:t> months, the couple has a </a:t>
            </a:r>
            <a:r>
              <a:rPr kumimoji="0" lang="en-US" sz="1600" b="0" i="0" u="none" strike="noStrike" kern="1200" cap="none" spc="0" normalizeH="0" baseline="0" noProof="0" dirty="0">
                <a:ln>
                  <a:noFill/>
                </a:ln>
                <a:solidFill>
                  <a:srgbClr val="FFFFFF"/>
                </a:solidFill>
                <a:effectLst/>
                <a:uLnTx/>
                <a:uFillTx/>
                <a:latin typeface="Arial"/>
                <a:ea typeface="+mn-ea"/>
                <a:cs typeface="+mn-cs"/>
              </a:rPr>
              <a:t>combined payment of $3,000. At the end of retirement*, </a:t>
            </a:r>
            <a:r>
              <a:rPr kumimoji="0" lang="en-US" sz="1600" b="1" i="0" u="none" strike="noStrike" kern="1200" cap="none" spc="0" normalizeH="0" baseline="0" noProof="0" dirty="0">
                <a:ln>
                  <a:noFill/>
                </a:ln>
                <a:solidFill>
                  <a:srgbClr val="FFFFFF"/>
                </a:solidFill>
                <a:effectLst/>
                <a:uLnTx/>
                <a:uFillTx/>
                <a:latin typeface="Arial"/>
                <a:ea typeface="+mn-ea"/>
                <a:cs typeface="+mn-cs"/>
              </a:rPr>
              <a:t>they will have received a total of $840,000</a:t>
            </a:r>
            <a:r>
              <a:rPr kumimoji="0" lang="en-US" sz="1600" b="0" i="0" u="none" strike="noStrike" kern="1200" cap="none" spc="0" normalizeH="0" baseline="0" noProof="0" dirty="0">
                <a:ln>
                  <a:noFill/>
                </a:ln>
                <a:solidFill>
                  <a:srgbClr val="FFFFFF"/>
                </a:solidFill>
                <a:effectLst/>
                <a:uLnTx/>
                <a:uFillTx/>
                <a:latin typeface="Arial"/>
                <a:ea typeface="+mn-ea"/>
                <a:cs typeface="+mn-cs"/>
              </a:rPr>
              <a:t>**				</a:t>
            </a:r>
          </a:p>
        </p:txBody>
      </p:sp>
      <p:sp>
        <p:nvSpPr>
          <p:cNvPr id="1035277" name="AutoShape 13"/>
          <p:cNvSpPr>
            <a:spLocks noChangeArrowheads="1"/>
          </p:cNvSpPr>
          <p:nvPr/>
        </p:nvSpPr>
        <p:spPr bwMode="auto">
          <a:xfrm>
            <a:off x="2440276" y="2581414"/>
            <a:ext cx="9186598" cy="1358899"/>
          </a:xfrm>
          <a:prstGeom prst="roundRect">
            <a:avLst>
              <a:gd name="adj" fmla="val 22676"/>
            </a:avLst>
          </a:prstGeom>
          <a:noFill/>
          <a:ln w="9525" algn="ctr">
            <a:noFill/>
            <a:round/>
            <a:headEnd/>
            <a:tailEnd/>
          </a:ln>
          <a:effectLst/>
        </p:spPr>
        <p:txBody>
          <a:bodyPr wrap="none" lIns="685800" rIns="0" numCol="2">
            <a:noAutofit/>
          </a:bodyPr>
          <a:lstStyle/>
          <a:p>
            <a:pPr marL="174625" lvl="0">
              <a:lnSpc>
                <a:spcPct val="90000"/>
              </a:lnSpc>
              <a:tabLst>
                <a:tab pos="761970" algn="l"/>
                <a:tab pos="904839" algn="l"/>
                <a:tab pos="3428863" algn="l"/>
                <a:tab pos="3571732" algn="l"/>
              </a:tabLst>
              <a:defRPr/>
            </a:pPr>
            <a:r>
              <a:rPr lang="en-US" sz="1600" dirty="0">
                <a:solidFill>
                  <a:srgbClr val="FFFFFF"/>
                </a:solidFill>
                <a:latin typeface="Arial"/>
                <a:sym typeface="Wingdings 3" pitchFamily="18" charset="2"/>
              </a:rPr>
              <a:t>Low-income earning </a:t>
            </a:r>
            <a:r>
              <a:rPr kumimoji="0" lang="en-US" sz="1600" b="0" i="0" u="none" strike="noStrike" kern="1200" cap="none" spc="0" normalizeH="0" baseline="0" noProof="0" dirty="0">
                <a:ln>
                  <a:noFill/>
                </a:ln>
                <a:solidFill>
                  <a:srgbClr val="FFFFFF"/>
                </a:solidFill>
                <a:effectLst/>
                <a:uLnTx/>
                <a:uFillTx/>
                <a:latin typeface="Arial"/>
                <a:ea typeface="+mn-ea"/>
                <a:cs typeface="+mn-cs"/>
                <a:sym typeface="Wingdings 3" pitchFamily="18" charset="2"/>
              </a:rPr>
              <a:t>has PIA of $800,</a:t>
            </a:r>
            <a:r>
              <a:rPr kumimoji="0" lang="en-US" sz="1600" b="0" i="0" u="none" strike="noStrike" kern="1200" cap="none" spc="0" normalizeH="0" baseline="0" noProof="0" dirty="0">
                <a:ln>
                  <a:noFill/>
                </a:ln>
                <a:solidFill>
                  <a:srgbClr val="FFFFFF"/>
                </a:solidFill>
                <a:effectLst/>
                <a:uLnTx/>
                <a:uFillTx/>
                <a:latin typeface="Arial"/>
                <a:ea typeface="+mn-ea"/>
                <a:cs typeface="+mn-cs"/>
              </a:rPr>
              <a:t> </a:t>
            </a:r>
            <a:br>
              <a:rPr kumimoji="0" lang="en-US" sz="1600" b="0" i="0" u="none" strike="noStrike" kern="1200" cap="none" spc="0" normalizeH="0" baseline="0" noProof="0" dirty="0">
                <a:ln>
                  <a:noFill/>
                </a:ln>
                <a:solidFill>
                  <a:srgbClr val="FFFFFF"/>
                </a:solidFill>
                <a:effectLst/>
                <a:uLnTx/>
                <a:uFillTx/>
                <a:latin typeface="Arial"/>
                <a:ea typeface="+mn-ea"/>
                <a:cs typeface="+mn-cs"/>
              </a:rPr>
            </a:br>
            <a:r>
              <a:rPr kumimoji="0" lang="en-US" sz="1600" b="0" i="0" u="none" strike="noStrike" kern="1200" cap="none" spc="0" normalizeH="0" baseline="0" noProof="0" dirty="0">
                <a:ln>
                  <a:noFill/>
                </a:ln>
                <a:solidFill>
                  <a:srgbClr val="FFFFFF"/>
                </a:solidFill>
                <a:effectLst/>
                <a:uLnTx/>
                <a:uFillTx/>
                <a:latin typeface="Arial"/>
                <a:ea typeface="+mn-ea"/>
                <a:cs typeface="+mn-cs"/>
                <a:sym typeface="Wingdings 3" pitchFamily="18" charset="2"/>
              </a:rPr>
              <a:t>b</a:t>
            </a:r>
            <a:r>
              <a:rPr kumimoji="0" lang="en-US" sz="1600" b="0" i="0" u="none" strike="noStrike" kern="1200" cap="none" spc="0" normalizeH="0" baseline="0" noProof="0" dirty="0">
                <a:ln>
                  <a:noFill/>
                </a:ln>
                <a:solidFill>
                  <a:srgbClr val="FFFFFF"/>
                </a:solidFill>
                <a:effectLst/>
                <a:uLnTx/>
                <a:uFillTx/>
                <a:latin typeface="Arial"/>
                <a:ea typeface="+mn-ea"/>
                <a:cs typeface="+mn-cs"/>
              </a:rPr>
              <a:t>ut begins the higher $1,000 spousal </a:t>
            </a:r>
            <a:br>
              <a:rPr kumimoji="0" lang="en-US" sz="1600" b="0" i="0" u="none" strike="noStrike" kern="1200" cap="none" spc="0" normalizeH="0" baseline="0" noProof="0" dirty="0">
                <a:ln>
                  <a:noFill/>
                </a:ln>
                <a:solidFill>
                  <a:srgbClr val="FFFFFF"/>
                </a:solidFill>
                <a:effectLst/>
                <a:uLnTx/>
                <a:uFillTx/>
                <a:latin typeface="Arial"/>
                <a:ea typeface="+mn-ea"/>
                <a:cs typeface="+mn-cs"/>
              </a:rPr>
            </a:br>
            <a:r>
              <a:rPr kumimoji="0" lang="en-US" sz="1600" b="0" i="0" u="none" strike="noStrike" kern="1200" cap="none" spc="0" normalizeH="0" baseline="0" noProof="0" dirty="0">
                <a:ln>
                  <a:noFill/>
                </a:ln>
                <a:solidFill>
                  <a:srgbClr val="FFFFFF"/>
                </a:solidFill>
                <a:effectLst/>
                <a:uLnTx/>
                <a:uFillTx/>
                <a:latin typeface="Arial"/>
                <a:ea typeface="+mn-ea"/>
                <a:cs typeface="+mn-cs"/>
              </a:rPr>
              <a:t>benefit at age 66 and </a:t>
            </a:r>
            <a:r>
              <a:rPr lang="en-US" sz="1600" dirty="0">
                <a:solidFill>
                  <a:srgbClr val="FFFFFF"/>
                </a:solidFill>
                <a:latin typeface="Arial"/>
              </a:rPr>
              <a:t>6</a:t>
            </a:r>
            <a:r>
              <a:rPr kumimoji="0" lang="en-US" sz="1600" b="0" i="0" u="none" strike="noStrike" kern="1200" cap="none" spc="0" normalizeH="0" baseline="0" noProof="0" dirty="0">
                <a:ln>
                  <a:noFill/>
                </a:ln>
                <a:solidFill>
                  <a:srgbClr val="FFFFFF"/>
                </a:solidFill>
                <a:effectLst/>
                <a:uLnTx/>
                <a:uFillTx/>
                <a:latin typeface="Arial"/>
                <a:ea typeface="+mn-ea"/>
                <a:cs typeface="+mn-cs"/>
              </a:rPr>
              <a:t> months based on spouse’s benefit</a:t>
            </a:r>
          </a:p>
          <a:p>
            <a:pPr marL="0" marR="0" lvl="0" indent="0" algn="l" defTabSz="914400" rtl="0" eaLnBrk="1" fontAlgn="base" latinLnBrk="0" hangingPunct="1">
              <a:lnSpc>
                <a:spcPct val="90000"/>
              </a:lnSpc>
              <a:spcBef>
                <a:spcPct val="0"/>
              </a:spcBef>
              <a:spcAft>
                <a:spcPct val="0"/>
              </a:spcAft>
              <a:buClrTx/>
              <a:buSzTx/>
              <a:buFontTx/>
              <a:buNone/>
              <a:tabLst>
                <a:tab pos="761970" algn="l"/>
                <a:tab pos="904839" algn="l"/>
                <a:tab pos="3428863" algn="l"/>
                <a:tab pos="3571732" algn="l"/>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a:p>
            <a:pPr marL="0" marR="0" lvl="0" indent="0" algn="l" defTabSz="914400" rtl="0" eaLnBrk="1" fontAlgn="base" latinLnBrk="0" hangingPunct="1">
              <a:lnSpc>
                <a:spcPct val="90000"/>
              </a:lnSpc>
              <a:spcBef>
                <a:spcPct val="0"/>
              </a:spcBef>
              <a:spcAft>
                <a:spcPct val="0"/>
              </a:spcAft>
              <a:buClrTx/>
              <a:buSzTx/>
              <a:buFontTx/>
              <a:buNone/>
              <a:tabLst>
                <a:tab pos="761970" algn="l"/>
                <a:tab pos="904839" algn="l"/>
                <a:tab pos="3428863" algn="l"/>
                <a:tab pos="3571732" algn="l"/>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a:p>
            <a:pPr marL="0" marR="0" lvl="0" indent="0" algn="l" defTabSz="914400" rtl="0" eaLnBrk="1" fontAlgn="base" latinLnBrk="0" hangingPunct="1">
              <a:lnSpc>
                <a:spcPct val="90000"/>
              </a:lnSpc>
              <a:spcBef>
                <a:spcPct val="0"/>
              </a:spcBef>
              <a:spcAft>
                <a:spcPct val="0"/>
              </a:spcAft>
              <a:buClrTx/>
              <a:buSzTx/>
              <a:buFontTx/>
              <a:buNone/>
              <a:tabLst>
                <a:tab pos="761970" algn="l"/>
                <a:tab pos="904839" algn="l"/>
                <a:tab pos="3428863" algn="l"/>
                <a:tab pos="3571732" algn="l"/>
              </a:tabLst>
              <a:defRPr/>
            </a:pPr>
            <a:r>
              <a:rPr kumimoji="0" lang="en-US" sz="1600" b="0" i="0" u="none" strike="noStrike" kern="1200" cap="none" spc="0" normalizeH="0" baseline="0" noProof="0" dirty="0">
                <a:ln>
                  <a:noFill/>
                </a:ln>
                <a:solidFill>
                  <a:srgbClr val="FFFFFF"/>
                </a:solidFill>
                <a:effectLst/>
                <a:uLnTx/>
                <a:uFillTx/>
                <a:latin typeface="Arial"/>
                <a:ea typeface="+mn-ea"/>
                <a:cs typeface="+mn-cs"/>
              </a:rPr>
              <a:t>	</a:t>
            </a:r>
          </a:p>
          <a:p>
            <a:pPr marL="0" marR="0" lvl="0" indent="0" algn="l" defTabSz="914400" rtl="0" eaLnBrk="1" fontAlgn="base" latinLnBrk="0" hangingPunct="1">
              <a:lnSpc>
                <a:spcPct val="90000"/>
              </a:lnSpc>
              <a:spcBef>
                <a:spcPct val="0"/>
              </a:spcBef>
              <a:spcAft>
                <a:spcPct val="0"/>
              </a:spcAft>
              <a:buClrTx/>
              <a:buSzTx/>
              <a:buFontTx/>
              <a:buNone/>
              <a:tabLst>
                <a:tab pos="761970" algn="l"/>
                <a:tab pos="904839" algn="l"/>
                <a:tab pos="3428863" algn="l"/>
                <a:tab pos="3571732" algn="l"/>
              </a:tabLst>
              <a:defRPr/>
            </a:pPr>
            <a:r>
              <a:rPr kumimoji="0" lang="en-US" sz="1600" b="0" i="0" u="none" strike="noStrike" kern="1200" cap="none" spc="0" normalizeH="0" baseline="0" noProof="0" dirty="0">
                <a:ln>
                  <a:noFill/>
                </a:ln>
                <a:solidFill>
                  <a:srgbClr val="FFFFFF"/>
                </a:solidFill>
                <a:effectLst/>
                <a:uLnTx/>
                <a:uFillTx/>
                <a:latin typeface="Arial"/>
                <a:ea typeface="+mn-ea"/>
                <a:cs typeface="+mn-cs"/>
              </a:rPr>
              <a:t>				</a:t>
            </a:r>
            <a:r>
              <a:rPr kumimoji="0" lang="en-US" sz="1600" b="0" i="0" u="none" strike="noStrike" kern="1200" cap="none" spc="0" normalizeH="0" baseline="0" noProof="0" dirty="0">
                <a:ln>
                  <a:noFill/>
                </a:ln>
                <a:solidFill>
                  <a:srgbClr val="FFFFFF"/>
                </a:solidFill>
                <a:effectLst/>
                <a:uLnTx/>
                <a:uFillTx/>
                <a:latin typeface="Arial"/>
                <a:ea typeface="+mn-ea"/>
                <a:cs typeface="+mn-cs"/>
                <a:sym typeface="Wingdings 3" pitchFamily="18" charset="2"/>
              </a:rPr>
              <a:t> </a:t>
            </a: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1035273" name="AutoShape 9"/>
          <p:cNvSpPr>
            <a:spLocks noChangeArrowheads="1"/>
          </p:cNvSpPr>
          <p:nvPr/>
        </p:nvSpPr>
        <p:spPr bwMode="auto">
          <a:xfrm>
            <a:off x="2442922" y="1321394"/>
            <a:ext cx="7750783" cy="1014804"/>
          </a:xfrm>
          <a:prstGeom prst="round2SameRect">
            <a:avLst>
              <a:gd name="adj1" fmla="val 16667"/>
              <a:gd name="adj2" fmla="val 7368"/>
            </a:avLst>
          </a:prstGeom>
          <a:noFill/>
          <a:ln w="9525" algn="ctr">
            <a:noFill/>
            <a:round/>
            <a:headEnd/>
            <a:tailEnd/>
          </a:ln>
          <a:effectLst/>
        </p:spPr>
        <p:txBody>
          <a:bodyPr wrap="none" lIns="685800" numCol="2" anchor="ctr" anchorCtr="0">
            <a:noAutofit/>
          </a:bodyPr>
          <a:lstStyle/>
          <a:p>
            <a:pPr marL="228600" lvl="0">
              <a:lnSpc>
                <a:spcPct val="90000"/>
              </a:lnSpc>
              <a:tabLst>
                <a:tab pos="3427413" algn="l"/>
                <a:tab pos="3570288" algn="l"/>
              </a:tabLst>
              <a:defRPr/>
            </a:pPr>
            <a:r>
              <a:rPr lang="en-US" sz="1600" dirty="0">
                <a:solidFill>
                  <a:srgbClr val="FFFFFF"/>
                </a:solidFill>
                <a:latin typeface="Arial"/>
              </a:rPr>
              <a:t>High-income earning spouse </a:t>
            </a:r>
            <a:br>
              <a:rPr lang="en-US" sz="1600" dirty="0">
                <a:solidFill>
                  <a:srgbClr val="FFFFFF"/>
                </a:solidFill>
                <a:latin typeface="Arial"/>
              </a:rPr>
            </a:br>
            <a:r>
              <a:rPr kumimoji="0" lang="en-US" sz="1600" b="0" i="0" u="none" strike="noStrike" kern="1200" cap="none" spc="0" normalizeH="0" baseline="0" noProof="0" dirty="0">
                <a:ln>
                  <a:noFill/>
                </a:ln>
                <a:solidFill>
                  <a:srgbClr val="FFFFFF"/>
                </a:solidFill>
                <a:effectLst/>
                <a:uLnTx/>
                <a:uFillTx/>
                <a:latin typeface="Arial"/>
                <a:ea typeface="+mn-ea"/>
                <a:cs typeface="+mn-cs"/>
              </a:rPr>
              <a:t>claims</a:t>
            </a:r>
            <a:r>
              <a:rPr lang="en-US" sz="1600" dirty="0">
                <a:solidFill>
                  <a:srgbClr val="FFFFFF"/>
                </a:solidFill>
                <a:latin typeface="Arial"/>
              </a:rPr>
              <a:t> </a:t>
            </a:r>
            <a:r>
              <a:rPr kumimoji="0" lang="en-US" sz="1600" b="0" i="0" u="none" strike="noStrike" kern="1200" cap="none" spc="0" normalizeH="0" baseline="0" noProof="0" dirty="0">
                <a:ln>
                  <a:noFill/>
                </a:ln>
                <a:solidFill>
                  <a:srgbClr val="FFFFFF"/>
                </a:solidFill>
                <a:effectLst/>
                <a:uLnTx/>
                <a:uFillTx/>
                <a:latin typeface="Arial"/>
                <a:ea typeface="+mn-ea"/>
                <a:cs typeface="+mn-cs"/>
              </a:rPr>
              <a:t>full retirement age </a:t>
            </a:r>
            <a:br>
              <a:rPr kumimoji="0" lang="en-US" sz="1600" b="0" i="0" u="none" strike="noStrike" kern="1200" cap="none" spc="0" normalizeH="0" baseline="0" noProof="0" dirty="0">
                <a:ln>
                  <a:noFill/>
                </a:ln>
                <a:solidFill>
                  <a:srgbClr val="FFFFFF"/>
                </a:solidFill>
                <a:effectLst/>
                <a:uLnTx/>
                <a:uFillTx/>
                <a:latin typeface="Arial"/>
                <a:ea typeface="+mn-ea"/>
                <a:cs typeface="+mn-cs"/>
              </a:rPr>
            </a:br>
            <a:r>
              <a:rPr kumimoji="0" lang="en-US" sz="1600" b="0" i="0" u="none" strike="noStrike" kern="1200" cap="none" spc="0" normalizeH="0" baseline="0" noProof="0" dirty="0">
                <a:ln>
                  <a:noFill/>
                </a:ln>
                <a:solidFill>
                  <a:srgbClr val="FFFFFF"/>
                </a:solidFill>
                <a:effectLst/>
                <a:uLnTx/>
                <a:uFillTx/>
                <a:latin typeface="Arial"/>
                <a:ea typeface="+mn-ea"/>
                <a:cs typeface="+mn-cs"/>
              </a:rPr>
              <a:t>PIA of $2,000 at 66 and </a:t>
            </a:r>
            <a:r>
              <a:rPr lang="en-US" sz="1600" dirty="0">
                <a:solidFill>
                  <a:srgbClr val="FFFFFF"/>
                </a:solidFill>
                <a:latin typeface="Arial"/>
              </a:rPr>
              <a:t>6</a:t>
            </a:r>
            <a:r>
              <a:rPr kumimoji="0" lang="en-US" sz="1600" b="0" i="0" u="none" strike="noStrike" kern="1200" cap="none" spc="0" normalizeH="0" baseline="0" noProof="0" dirty="0">
                <a:ln>
                  <a:noFill/>
                </a:ln>
                <a:solidFill>
                  <a:srgbClr val="FFFFFF"/>
                </a:solidFill>
                <a:effectLst/>
                <a:uLnTx/>
                <a:uFillTx/>
                <a:latin typeface="Arial"/>
                <a:ea typeface="+mn-ea"/>
                <a:cs typeface="+mn-cs"/>
              </a:rPr>
              <a:t> months</a:t>
            </a:r>
          </a:p>
          <a:p>
            <a:pPr marL="0" marR="0" lvl="0" indent="0" algn="l" defTabSz="914400" rtl="0" eaLnBrk="1" fontAlgn="base" latinLnBrk="0" hangingPunct="1">
              <a:lnSpc>
                <a:spcPct val="90000"/>
              </a:lnSpc>
              <a:spcBef>
                <a:spcPct val="0"/>
              </a:spcBef>
              <a:spcAft>
                <a:spcPct val="0"/>
              </a:spcAft>
              <a:buClrTx/>
              <a:buSzTx/>
              <a:buFontTx/>
              <a:buNone/>
              <a:tabLst>
                <a:tab pos="761970" algn="l"/>
                <a:tab pos="904839" algn="l"/>
                <a:tab pos="3428863" algn="l"/>
                <a:tab pos="3571732" algn="l"/>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a:p>
            <a:pPr marL="0" marR="0" lvl="0" indent="0" algn="l" defTabSz="914400" rtl="0" eaLnBrk="1" fontAlgn="base" latinLnBrk="0" hangingPunct="1">
              <a:lnSpc>
                <a:spcPct val="90000"/>
              </a:lnSpc>
              <a:spcBef>
                <a:spcPct val="0"/>
              </a:spcBef>
              <a:spcAft>
                <a:spcPct val="0"/>
              </a:spcAft>
              <a:buClrTx/>
              <a:buSzTx/>
              <a:buFontTx/>
              <a:buNone/>
              <a:tabLst>
                <a:tab pos="761970" algn="l"/>
                <a:tab pos="904839" algn="l"/>
                <a:tab pos="3428863" algn="l"/>
                <a:tab pos="3571732" algn="l"/>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1035275" name="Text Box 11"/>
          <p:cNvSpPr txBox="1">
            <a:spLocks noChangeArrowheads="1"/>
          </p:cNvSpPr>
          <p:nvPr/>
        </p:nvSpPr>
        <p:spPr bwMode="auto">
          <a:xfrm>
            <a:off x="3756411" y="831946"/>
            <a:ext cx="3041449" cy="36933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R="0" lvl="0" defTabSz="914400" latinLnBrk="0">
              <a:spcBef>
                <a:spcPct val="20000"/>
              </a:spcBef>
              <a:buClr>
                <a:schemeClr val="accent1"/>
              </a:buClr>
              <a:buSzTx/>
              <a:tabLst/>
              <a:defRPr/>
            </a:pPr>
            <a:r>
              <a:rPr lang="en-US" b="1" spc="100" dirty="0">
                <a:latin typeface="+mj-lt"/>
              </a:rPr>
              <a:t>IF BOTH CLAIM AT FRA</a:t>
            </a:r>
          </a:p>
        </p:txBody>
      </p:sp>
      <p:sp>
        <p:nvSpPr>
          <p:cNvPr id="16" name="Slide Number Placeholder 2"/>
          <p:cNvSpPr>
            <a:spLocks noGrp="1"/>
          </p:cNvSpPr>
          <p:nvPr>
            <p:ph type="sldNum" sz="quarter" idx="4"/>
          </p:nvPr>
        </p:nvSpPr>
        <p:spPr>
          <a:xfrm>
            <a:off x="405892" y="5343266"/>
            <a:ext cx="217488" cy="303212"/>
          </a:xfrm>
        </p:spPr>
        <p:txBody>
          <a:bodyPr/>
          <a:lstStyle>
            <a:lvl1pPr>
              <a:defRPr lang="en-US" sz="1050" smtClean="0"/>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B086DA8C-2EC5-4397-8842-B74E3AC9ED83}" type="slidenum">
              <a:rPr kumimoji="0" lang="en-US" sz="1050" b="1" i="0" u="none" strike="noStrike" kern="1200" cap="none" spc="0" normalizeH="0" baseline="0" noProof="0" smtClean="0">
                <a:ln>
                  <a:noFill/>
                </a:ln>
                <a:solidFill>
                  <a:srgbClr val="000000"/>
                </a:solidFill>
                <a:effectLst/>
                <a:uLnTx/>
                <a:uFillTx/>
                <a:latin typeface="Arial"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45</a:t>
            </a:fld>
            <a:endParaRPr kumimoji="0" lang="en-US" sz="1050" b="1"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8" name="Rectangle 7">
            <a:extLst>
              <a:ext uri="{FF2B5EF4-FFF2-40B4-BE49-F238E27FC236}">
                <a16:creationId xmlns:a16="http://schemas.microsoft.com/office/drawing/2014/main" id="{642338F5-C0A1-CF4C-8A27-A71613444968}"/>
              </a:ext>
            </a:extLst>
          </p:cNvPr>
          <p:cNvSpPr/>
          <p:nvPr/>
        </p:nvSpPr>
        <p:spPr>
          <a:xfrm>
            <a:off x="8465574" y="5117691"/>
            <a:ext cx="1694426" cy="5973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08E76211-D384-A948-98AA-09DDC8DBB469}"/>
              </a:ext>
            </a:extLst>
          </p:cNvPr>
          <p:cNvPicPr>
            <a:picLocks noChangeAspect="1"/>
          </p:cNvPicPr>
          <p:nvPr/>
        </p:nvPicPr>
        <p:blipFill>
          <a:blip r:embed="rId5"/>
          <a:stretch>
            <a:fillRect/>
          </a:stretch>
        </p:blipFill>
        <p:spPr>
          <a:xfrm>
            <a:off x="8612371" y="5318964"/>
            <a:ext cx="1223373" cy="164851"/>
          </a:xfrm>
          <a:prstGeom prst="rect">
            <a:avLst/>
          </a:prstGeom>
        </p:spPr>
      </p:pic>
      <p:sp>
        <p:nvSpPr>
          <p:cNvPr id="25" name="Text Box 19">
            <a:extLst>
              <a:ext uri="{FF2B5EF4-FFF2-40B4-BE49-F238E27FC236}">
                <a16:creationId xmlns:a16="http://schemas.microsoft.com/office/drawing/2014/main" id="{AA7C9AD9-80FF-A847-8217-7394A341BCDB}"/>
              </a:ext>
            </a:extLst>
          </p:cNvPr>
          <p:cNvSpPr txBox="1">
            <a:spLocks noChangeArrowheads="1"/>
          </p:cNvSpPr>
          <p:nvPr/>
        </p:nvSpPr>
        <p:spPr bwMode="auto">
          <a:xfrm>
            <a:off x="947317" y="5415337"/>
            <a:ext cx="5894212" cy="301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a:tabLst>
                <a:tab pos="512763" algn="l"/>
              </a:tabLst>
              <a:defRPr>
                <a:solidFill>
                  <a:schemeClr val="tx1"/>
                </a:solidFill>
                <a:latin typeface="Arial" charset="0"/>
              </a:defRPr>
            </a:lvl1pPr>
            <a:lvl2pPr marL="571500" algn="l">
              <a:tabLst>
                <a:tab pos="512763" algn="l"/>
              </a:tabLst>
              <a:defRPr>
                <a:solidFill>
                  <a:schemeClr val="tx1"/>
                </a:solidFill>
                <a:latin typeface="Arial" charset="0"/>
              </a:defRPr>
            </a:lvl2pPr>
            <a:lvl3pPr algn="l">
              <a:tabLst>
                <a:tab pos="512763" algn="l"/>
              </a:tabLst>
              <a:defRPr>
                <a:solidFill>
                  <a:schemeClr val="tx1"/>
                </a:solidFill>
                <a:latin typeface="Arial" charset="0"/>
              </a:defRPr>
            </a:lvl3pPr>
            <a:lvl4pPr algn="l">
              <a:tabLst>
                <a:tab pos="512763" algn="l"/>
              </a:tabLst>
              <a:defRPr>
                <a:solidFill>
                  <a:schemeClr val="tx1"/>
                </a:solidFill>
                <a:latin typeface="Arial" charset="0"/>
              </a:defRPr>
            </a:lvl4pPr>
            <a:lvl5pPr algn="l">
              <a:tabLst>
                <a:tab pos="512763" algn="l"/>
              </a:tabLst>
              <a:defRPr>
                <a:solidFill>
                  <a:schemeClr val="tx1"/>
                </a:solidFill>
                <a:latin typeface="Arial" charset="0"/>
              </a:defRPr>
            </a:lvl5pPr>
            <a:lvl6pPr fontAlgn="base">
              <a:spcBef>
                <a:spcPct val="0"/>
              </a:spcBef>
              <a:spcAft>
                <a:spcPct val="0"/>
              </a:spcAft>
              <a:tabLst>
                <a:tab pos="512763" algn="l"/>
              </a:tabLst>
              <a:defRPr>
                <a:solidFill>
                  <a:schemeClr val="tx1"/>
                </a:solidFill>
                <a:latin typeface="Arial" charset="0"/>
              </a:defRPr>
            </a:lvl6pPr>
            <a:lvl7pPr fontAlgn="base">
              <a:spcBef>
                <a:spcPct val="0"/>
              </a:spcBef>
              <a:spcAft>
                <a:spcPct val="0"/>
              </a:spcAft>
              <a:tabLst>
                <a:tab pos="512763" algn="l"/>
              </a:tabLst>
              <a:defRPr>
                <a:solidFill>
                  <a:schemeClr val="tx1"/>
                </a:solidFill>
                <a:latin typeface="Arial" charset="0"/>
              </a:defRPr>
            </a:lvl7pPr>
            <a:lvl8pPr fontAlgn="base">
              <a:spcBef>
                <a:spcPct val="0"/>
              </a:spcBef>
              <a:spcAft>
                <a:spcPct val="0"/>
              </a:spcAft>
              <a:tabLst>
                <a:tab pos="512763" algn="l"/>
              </a:tabLst>
              <a:defRPr>
                <a:solidFill>
                  <a:schemeClr val="tx1"/>
                </a:solidFill>
                <a:latin typeface="Arial" charset="0"/>
              </a:defRPr>
            </a:lvl8pPr>
            <a:lvl9pPr fontAlgn="base">
              <a:spcBef>
                <a:spcPct val="0"/>
              </a:spcBef>
              <a:spcAft>
                <a:spcPct val="0"/>
              </a:spcAft>
              <a:tabLst>
                <a:tab pos="512763" algn="l"/>
              </a:tabLst>
              <a:defRPr>
                <a:solidFill>
                  <a:schemeClr val="tx1"/>
                </a:solidFill>
                <a:latin typeface="Arial" charset="0"/>
              </a:defRPr>
            </a:lvl9pPr>
          </a:lstStyle>
          <a:p>
            <a:pPr lvl="0">
              <a:lnSpc>
                <a:spcPct val="85000"/>
              </a:lnSpc>
              <a:defRPr/>
            </a:pPr>
            <a:r>
              <a:rPr kumimoji="0" lang="en-US" sz="800" u="none" strike="noStrike" kern="1200" cap="none" spc="0" normalizeH="0" baseline="0" noProof="0" dirty="0">
                <a:ln>
                  <a:noFill/>
                </a:ln>
                <a:solidFill>
                  <a:schemeClr val="tx1">
                    <a:lumMod val="75000"/>
                    <a:lumOff val="25000"/>
                  </a:schemeClr>
                </a:solidFill>
                <a:effectLst/>
                <a:uLnTx/>
                <a:uFillTx/>
                <a:latin typeface="Arial Narrow" panose="020B0604020202020204" pitchFamily="34" charset="0"/>
                <a:cs typeface="Arial Narrow" panose="020B0604020202020204" pitchFamily="34" charset="0"/>
              </a:rPr>
              <a:t>*Assumes </a:t>
            </a:r>
            <a:r>
              <a:rPr lang="en-US" sz="800" dirty="0">
                <a:solidFill>
                  <a:schemeClr val="tx1">
                    <a:lumMod val="75000"/>
                    <a:lumOff val="25000"/>
                  </a:schemeClr>
                </a:solidFill>
                <a:latin typeface="Arial Narrow" panose="020B0604020202020204" pitchFamily="34" charset="0"/>
                <a:cs typeface="Arial Narrow" panose="020B0604020202020204" pitchFamily="34" charset="0"/>
              </a:rPr>
              <a:t>high-income earner lives to 85 and low-income earner lives to 90.</a:t>
            </a:r>
            <a:endParaRPr kumimoji="0" lang="en-US" sz="800" u="none" strike="noStrike" kern="1200" cap="none" spc="0" normalizeH="0" baseline="0" noProof="0" dirty="0">
              <a:ln>
                <a:noFill/>
              </a:ln>
              <a:solidFill>
                <a:schemeClr val="tx1">
                  <a:lumMod val="75000"/>
                  <a:lumOff val="25000"/>
                </a:schemeClr>
              </a:solidFill>
              <a:effectLst/>
              <a:uLnTx/>
              <a:uFillTx/>
              <a:latin typeface="Arial Narrow" panose="020B0604020202020204" pitchFamily="34" charset="0"/>
              <a:cs typeface="Arial Narrow" panose="020B0604020202020204" pitchFamily="34" charset="0"/>
            </a:endParaRPr>
          </a:p>
          <a:p>
            <a:pPr marL="0" marR="0" lvl="0" indent="0" algn="l" defTabSz="914400" rtl="0" eaLnBrk="1" fontAlgn="base" latinLnBrk="0" hangingPunct="1">
              <a:lnSpc>
                <a:spcPct val="85000"/>
              </a:lnSpc>
              <a:spcBef>
                <a:spcPct val="0"/>
              </a:spcBef>
              <a:spcAft>
                <a:spcPct val="0"/>
              </a:spcAft>
              <a:buClrTx/>
              <a:buSzTx/>
              <a:buFontTx/>
              <a:buNone/>
              <a:tabLst>
                <a:tab pos="512763" algn="l"/>
              </a:tabLst>
              <a:defRPr/>
            </a:pPr>
            <a:r>
              <a:rPr kumimoji="0" lang="en-US" sz="800" u="none" strike="noStrike" kern="1200" cap="none" spc="0" normalizeH="0" baseline="0" noProof="0" dirty="0">
                <a:ln>
                  <a:noFill/>
                </a:ln>
                <a:solidFill>
                  <a:schemeClr val="tx1">
                    <a:lumMod val="75000"/>
                    <a:lumOff val="25000"/>
                  </a:schemeClr>
                </a:solidFill>
                <a:effectLst/>
                <a:uLnTx/>
                <a:uFillTx/>
                <a:latin typeface="Arial Narrow" panose="020B0604020202020204" pitchFamily="34" charset="0"/>
                <a:cs typeface="Arial Narrow" panose="020B0604020202020204" pitchFamily="34" charset="0"/>
              </a:rPr>
              <a:t>**Assumes no cost-of-living adjustments (COLAs). </a:t>
            </a:r>
          </a:p>
        </p:txBody>
      </p:sp>
      <p:sp>
        <p:nvSpPr>
          <p:cNvPr id="26" name="Text Box 50">
            <a:extLst>
              <a:ext uri="{FF2B5EF4-FFF2-40B4-BE49-F238E27FC236}">
                <a16:creationId xmlns:a16="http://schemas.microsoft.com/office/drawing/2014/main" id="{64317EBF-6CBE-2D44-B1AD-92CAE4F3CAE9}"/>
              </a:ext>
            </a:extLst>
          </p:cNvPr>
          <p:cNvSpPr txBox="1">
            <a:spLocks noChangeArrowheads="1"/>
          </p:cNvSpPr>
          <p:nvPr/>
        </p:nvSpPr>
        <p:spPr bwMode="auto">
          <a:xfrm>
            <a:off x="947317" y="5279097"/>
            <a:ext cx="4027482"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tabLst>
                <a:tab pos="512763" algn="l"/>
              </a:tabLst>
              <a:defRPr sz="800">
                <a:latin typeface="Arial Narrow" panose="020B0606020202030204" pitchFamily="34" charset="0"/>
              </a:defRPr>
            </a:lvl1pPr>
            <a:lvl2pPr marL="571500">
              <a:tabLst>
                <a:tab pos="512763" algn="l"/>
              </a:tabLst>
            </a:lvl2pPr>
            <a:lvl3pPr>
              <a:tabLst>
                <a:tab pos="512763" algn="l"/>
              </a:tabLst>
            </a:lvl3pPr>
            <a:lvl4pPr>
              <a:tabLst>
                <a:tab pos="512763" algn="l"/>
              </a:tabLst>
            </a:lvl4pPr>
            <a:lvl5pPr>
              <a:tabLst>
                <a:tab pos="512763" algn="l"/>
              </a:tabLst>
            </a:lvl5pPr>
            <a:lvl6pPr fontAlgn="base">
              <a:spcBef>
                <a:spcPct val="0"/>
              </a:spcBef>
              <a:spcAft>
                <a:spcPct val="0"/>
              </a:spcAft>
              <a:tabLst>
                <a:tab pos="512763" algn="l"/>
              </a:tabLst>
            </a:lvl6pPr>
            <a:lvl7pPr fontAlgn="base">
              <a:spcBef>
                <a:spcPct val="0"/>
              </a:spcBef>
              <a:spcAft>
                <a:spcPct val="0"/>
              </a:spcAft>
              <a:tabLst>
                <a:tab pos="512763" algn="l"/>
              </a:tabLst>
            </a:lvl7pPr>
            <a:lvl8pPr fontAlgn="base">
              <a:spcBef>
                <a:spcPct val="0"/>
              </a:spcBef>
              <a:spcAft>
                <a:spcPct val="0"/>
              </a:spcAft>
              <a:tabLst>
                <a:tab pos="512763" algn="l"/>
              </a:tabLst>
            </a:lvl8pPr>
            <a:lvl9pPr fontAlgn="base">
              <a:spcBef>
                <a:spcPct val="0"/>
              </a:spcBef>
              <a:spcAft>
                <a:spcPct val="0"/>
              </a:spcAft>
              <a:tabLst>
                <a:tab pos="512763" algn="l"/>
              </a:tabLst>
            </a:lvl9pPr>
          </a:lstStyle>
          <a:p>
            <a:r>
              <a:rPr lang="en-US" dirty="0">
                <a:solidFill>
                  <a:schemeClr val="tx1">
                    <a:lumMod val="75000"/>
                    <a:lumOff val="25000"/>
                  </a:schemeClr>
                </a:solidFill>
              </a:rPr>
              <a:t>Hypothetical example for illustrative purposes only.</a:t>
            </a:r>
          </a:p>
        </p:txBody>
      </p:sp>
    </p:spTree>
    <p:extLst>
      <p:ext uri="{BB962C8B-B14F-4D97-AF65-F5344CB8AC3E}">
        <p14:creationId xmlns:p14="http://schemas.microsoft.com/office/powerpoint/2010/main" val="1858990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035273"/>
                                        </p:tgtEl>
                                        <p:attrNameLst>
                                          <p:attrName>style.visibility</p:attrName>
                                        </p:attrNameLst>
                                      </p:cBhvr>
                                      <p:to>
                                        <p:strVal val="visible"/>
                                      </p:to>
                                    </p:set>
                                    <p:anim calcmode="lin" valueType="num">
                                      <p:cBhvr additive="base">
                                        <p:cTn id="7" dur="1000" fill="hold"/>
                                        <p:tgtEl>
                                          <p:spTgt spid="1035273"/>
                                        </p:tgtEl>
                                        <p:attrNameLst>
                                          <p:attrName>ppt_x</p:attrName>
                                        </p:attrNameLst>
                                      </p:cBhvr>
                                      <p:tavLst>
                                        <p:tav tm="0">
                                          <p:val>
                                            <p:strVal val="1+#ppt_w/2"/>
                                          </p:val>
                                        </p:tav>
                                        <p:tav tm="100000">
                                          <p:val>
                                            <p:strVal val="#ppt_x"/>
                                          </p:val>
                                        </p:tav>
                                      </p:tavLst>
                                    </p:anim>
                                    <p:anim calcmode="lin" valueType="num">
                                      <p:cBhvr additive="base">
                                        <p:cTn id="8" dur="1000" fill="hold"/>
                                        <p:tgtEl>
                                          <p:spTgt spid="103527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035277"/>
                                        </p:tgtEl>
                                        <p:attrNameLst>
                                          <p:attrName>style.visibility</p:attrName>
                                        </p:attrNameLst>
                                      </p:cBhvr>
                                      <p:to>
                                        <p:strVal val="visible"/>
                                      </p:to>
                                    </p:set>
                                    <p:anim calcmode="lin" valueType="num">
                                      <p:cBhvr additive="base">
                                        <p:cTn id="13" dur="1000" fill="hold"/>
                                        <p:tgtEl>
                                          <p:spTgt spid="1035277"/>
                                        </p:tgtEl>
                                        <p:attrNameLst>
                                          <p:attrName>ppt_x</p:attrName>
                                        </p:attrNameLst>
                                      </p:cBhvr>
                                      <p:tavLst>
                                        <p:tav tm="0">
                                          <p:val>
                                            <p:strVal val="1+#ppt_w/2"/>
                                          </p:val>
                                        </p:tav>
                                        <p:tav tm="100000">
                                          <p:val>
                                            <p:strVal val="#ppt_x"/>
                                          </p:val>
                                        </p:tav>
                                      </p:tavLst>
                                    </p:anim>
                                    <p:anim calcmode="lin" valueType="num">
                                      <p:cBhvr additive="base">
                                        <p:cTn id="14" dur="1000" fill="hold"/>
                                        <p:tgtEl>
                                          <p:spTgt spid="1035277"/>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1035278"/>
                                        </p:tgtEl>
                                        <p:attrNameLst>
                                          <p:attrName>style.visibility</p:attrName>
                                        </p:attrNameLst>
                                      </p:cBhvr>
                                      <p:to>
                                        <p:strVal val="visible"/>
                                      </p:to>
                                    </p:set>
                                    <p:anim calcmode="lin" valueType="num">
                                      <p:cBhvr additive="base">
                                        <p:cTn id="19" dur="1000" fill="hold"/>
                                        <p:tgtEl>
                                          <p:spTgt spid="1035278"/>
                                        </p:tgtEl>
                                        <p:attrNameLst>
                                          <p:attrName>ppt_x</p:attrName>
                                        </p:attrNameLst>
                                      </p:cBhvr>
                                      <p:tavLst>
                                        <p:tav tm="0">
                                          <p:val>
                                            <p:strVal val="1+#ppt_w/2"/>
                                          </p:val>
                                        </p:tav>
                                        <p:tav tm="100000">
                                          <p:val>
                                            <p:strVal val="#ppt_x"/>
                                          </p:val>
                                        </p:tav>
                                      </p:tavLst>
                                    </p:anim>
                                    <p:anim calcmode="lin" valueType="num">
                                      <p:cBhvr additive="base">
                                        <p:cTn id="20" dur="1000" fill="hold"/>
                                        <p:tgtEl>
                                          <p:spTgt spid="103527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5278" grpId="0"/>
      <p:bldP spid="1035277" grpId="0"/>
      <p:bldP spid="1035273"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C437567E-C5CE-9C43-AFB8-7337A3013D1B}"/>
              </a:ext>
            </a:extLst>
          </p:cNvPr>
          <p:cNvGrpSpPr/>
          <p:nvPr/>
        </p:nvGrpSpPr>
        <p:grpSpPr>
          <a:xfrm>
            <a:off x="1727525" y="1210996"/>
            <a:ext cx="6283966" cy="3867793"/>
            <a:chOff x="1727525" y="1210996"/>
            <a:chExt cx="6283966" cy="3867793"/>
          </a:xfrm>
        </p:grpSpPr>
        <p:sp>
          <p:nvSpPr>
            <p:cNvPr id="21" name="Rectangle: Top Corners Rounded 17">
              <a:extLst>
                <a:ext uri="{FF2B5EF4-FFF2-40B4-BE49-F238E27FC236}">
                  <a16:creationId xmlns:a16="http://schemas.microsoft.com/office/drawing/2014/main" id="{8A0EA0A6-5F4C-014F-8F71-F5FDF1229181}"/>
                </a:ext>
              </a:extLst>
            </p:cNvPr>
            <p:cNvSpPr/>
            <p:nvPr/>
          </p:nvSpPr>
          <p:spPr>
            <a:xfrm rot="16200000">
              <a:off x="4416667" y="1483965"/>
              <a:ext cx="1247964" cy="5941684"/>
            </a:xfrm>
            <a:prstGeom prst="round2SameRect">
              <a:avLst>
                <a:gd name="adj1" fmla="val 50000"/>
                <a:gd name="adj2" fmla="val 0"/>
              </a:avLst>
            </a:prstGeom>
            <a:solidFill>
              <a:srgbClr val="013A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2" name="Rectangle: Top Corners Rounded 16">
              <a:extLst>
                <a:ext uri="{FF2B5EF4-FFF2-40B4-BE49-F238E27FC236}">
                  <a16:creationId xmlns:a16="http://schemas.microsoft.com/office/drawing/2014/main" id="{785A24BB-8430-FA4C-945B-243CB092A884}"/>
                </a:ext>
              </a:extLst>
            </p:cNvPr>
            <p:cNvSpPr/>
            <p:nvPr/>
          </p:nvSpPr>
          <p:spPr>
            <a:xfrm rot="16200000">
              <a:off x="4416666" y="177679"/>
              <a:ext cx="1247964" cy="5941683"/>
            </a:xfrm>
            <a:prstGeom prst="round2SameRect">
              <a:avLst>
                <a:gd name="adj1" fmla="val 50000"/>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4" name="Rectangle: Top Corners Rounded 2">
              <a:extLst>
                <a:ext uri="{FF2B5EF4-FFF2-40B4-BE49-F238E27FC236}">
                  <a16:creationId xmlns:a16="http://schemas.microsoft.com/office/drawing/2014/main" id="{01711F9D-3CCD-1944-A017-D643727E21A3}"/>
                </a:ext>
              </a:extLst>
            </p:cNvPr>
            <p:cNvSpPr/>
            <p:nvPr/>
          </p:nvSpPr>
          <p:spPr>
            <a:xfrm rot="16200000">
              <a:off x="4416667" y="-1135864"/>
              <a:ext cx="1247964" cy="5941684"/>
            </a:xfrm>
            <a:prstGeom prst="round2SameRect">
              <a:avLst>
                <a:gd name="adj1" fmla="val 50000"/>
                <a:gd name="adj2" fmla="val 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5" name="Oval 24">
              <a:extLst>
                <a:ext uri="{FF2B5EF4-FFF2-40B4-BE49-F238E27FC236}">
                  <a16:creationId xmlns:a16="http://schemas.microsoft.com/office/drawing/2014/main" id="{93A13458-B1E7-524D-A371-637D35BA6ED7}"/>
                </a:ext>
              </a:extLst>
            </p:cNvPr>
            <p:cNvSpPr/>
            <p:nvPr/>
          </p:nvSpPr>
          <p:spPr>
            <a:xfrm>
              <a:off x="1727525" y="1276314"/>
              <a:ext cx="1076770" cy="1076770"/>
            </a:xfrm>
            <a:prstGeom prst="ellipse">
              <a:avLst/>
            </a:prstGeom>
            <a:solidFill>
              <a:schemeClr val="bg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AAEF987B-865A-214B-B78A-49083719CD95}"/>
                </a:ext>
              </a:extLst>
            </p:cNvPr>
            <p:cNvSpPr/>
            <p:nvPr/>
          </p:nvSpPr>
          <p:spPr>
            <a:xfrm>
              <a:off x="1727525" y="2668974"/>
              <a:ext cx="1076770" cy="1076770"/>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0FA7DEAA-6EDF-B54A-911D-7FE2B8410BE5}"/>
                </a:ext>
              </a:extLst>
            </p:cNvPr>
            <p:cNvSpPr/>
            <p:nvPr/>
          </p:nvSpPr>
          <p:spPr>
            <a:xfrm>
              <a:off x="1727525" y="3932362"/>
              <a:ext cx="1076770" cy="1076770"/>
            </a:xfrm>
            <a:prstGeom prst="ellipse">
              <a:avLst/>
            </a:prstGeom>
            <a:solidFill>
              <a:schemeClr val="bg1"/>
            </a:solidFill>
            <a:ln>
              <a:solidFill>
                <a:srgbClr val="013A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8" name="Picture 27" descr="A picture containing clock, drawing&#10;&#10;Description automatically generated">
              <a:extLst>
                <a:ext uri="{FF2B5EF4-FFF2-40B4-BE49-F238E27FC236}">
                  <a16:creationId xmlns:a16="http://schemas.microsoft.com/office/drawing/2014/main" id="{B978C936-3A58-274F-826E-5B9B335BEF6C}"/>
                </a:ext>
              </a:extLst>
            </p:cNvPr>
            <p:cNvPicPr>
              <a:picLocks noChangeAspect="1"/>
            </p:cNvPicPr>
            <p:nvPr/>
          </p:nvPicPr>
          <p:blipFill>
            <a:blip r:embed="rId3"/>
            <a:stretch>
              <a:fillRect/>
            </a:stretch>
          </p:blipFill>
          <p:spPr>
            <a:xfrm>
              <a:off x="2058518" y="1381299"/>
              <a:ext cx="367324" cy="905002"/>
            </a:xfrm>
            <a:prstGeom prst="rect">
              <a:avLst/>
            </a:prstGeom>
          </p:spPr>
        </p:pic>
        <p:pic>
          <p:nvPicPr>
            <p:cNvPr id="29" name="Picture 28" descr="A picture containing clock&#10;&#10;Description automatically generated">
              <a:extLst>
                <a:ext uri="{FF2B5EF4-FFF2-40B4-BE49-F238E27FC236}">
                  <a16:creationId xmlns:a16="http://schemas.microsoft.com/office/drawing/2014/main" id="{FB16DEA1-1671-AC45-AA00-A7D90AF026F0}"/>
                </a:ext>
              </a:extLst>
            </p:cNvPr>
            <p:cNvPicPr>
              <a:picLocks noChangeAspect="1"/>
            </p:cNvPicPr>
            <p:nvPr/>
          </p:nvPicPr>
          <p:blipFill>
            <a:blip r:embed="rId4"/>
            <a:stretch>
              <a:fillRect/>
            </a:stretch>
          </p:blipFill>
          <p:spPr>
            <a:xfrm>
              <a:off x="2235347" y="4016294"/>
              <a:ext cx="367324" cy="905002"/>
            </a:xfrm>
            <a:prstGeom prst="rect">
              <a:avLst/>
            </a:prstGeom>
          </p:spPr>
        </p:pic>
        <p:pic>
          <p:nvPicPr>
            <p:cNvPr id="30" name="Picture 29" descr="A picture containing clock, drawing&#10;&#10;Description automatically generated">
              <a:extLst>
                <a:ext uri="{FF2B5EF4-FFF2-40B4-BE49-F238E27FC236}">
                  <a16:creationId xmlns:a16="http://schemas.microsoft.com/office/drawing/2014/main" id="{8F24D933-6E69-9E4B-A25A-BA1BE880F284}"/>
                </a:ext>
              </a:extLst>
            </p:cNvPr>
            <p:cNvPicPr>
              <a:picLocks noChangeAspect="1"/>
            </p:cNvPicPr>
            <p:nvPr/>
          </p:nvPicPr>
          <p:blipFill>
            <a:blip r:embed="rId3"/>
            <a:stretch>
              <a:fillRect/>
            </a:stretch>
          </p:blipFill>
          <p:spPr>
            <a:xfrm>
              <a:off x="1889641" y="4021950"/>
              <a:ext cx="367324" cy="905002"/>
            </a:xfrm>
            <a:prstGeom prst="rect">
              <a:avLst/>
            </a:prstGeom>
          </p:spPr>
        </p:pic>
        <p:pic>
          <p:nvPicPr>
            <p:cNvPr id="31" name="Picture 30" descr="A picture containing clock&#10;&#10;Description automatically generated">
              <a:extLst>
                <a:ext uri="{FF2B5EF4-FFF2-40B4-BE49-F238E27FC236}">
                  <a16:creationId xmlns:a16="http://schemas.microsoft.com/office/drawing/2014/main" id="{EFD370E8-04B0-0142-8932-7F0B6F6203DF}"/>
                </a:ext>
              </a:extLst>
            </p:cNvPr>
            <p:cNvPicPr>
              <a:picLocks noChangeAspect="1"/>
            </p:cNvPicPr>
            <p:nvPr/>
          </p:nvPicPr>
          <p:blipFill>
            <a:blip r:embed="rId4"/>
            <a:stretch>
              <a:fillRect/>
            </a:stretch>
          </p:blipFill>
          <p:spPr>
            <a:xfrm>
              <a:off x="2069806" y="2751516"/>
              <a:ext cx="367324" cy="905002"/>
            </a:xfrm>
            <a:prstGeom prst="rect">
              <a:avLst/>
            </a:prstGeom>
          </p:spPr>
        </p:pic>
      </p:grpSp>
      <p:sp>
        <p:nvSpPr>
          <p:cNvPr id="1035278" name="AutoShape 14"/>
          <p:cNvSpPr>
            <a:spLocks noChangeArrowheads="1"/>
          </p:cNvSpPr>
          <p:nvPr/>
        </p:nvSpPr>
        <p:spPr bwMode="auto">
          <a:xfrm>
            <a:off x="2657991" y="3975904"/>
            <a:ext cx="5286383" cy="1043163"/>
          </a:xfrm>
          <a:prstGeom prst="roundRect">
            <a:avLst>
              <a:gd name="adj" fmla="val 22676"/>
            </a:avLst>
          </a:prstGeom>
          <a:noFill/>
          <a:ln w="9525" algn="ctr">
            <a:noFill/>
            <a:round/>
            <a:headEnd/>
            <a:tailEnd/>
          </a:ln>
          <a:effectLst/>
        </p:spPr>
        <p:txBody>
          <a:bodyPr wrap="square" lIns="685800" numCol="1">
            <a:noAutofit/>
          </a:bodyPr>
          <a:lstStyle/>
          <a:p>
            <a:pPr lvl="0">
              <a:lnSpc>
                <a:spcPct val="90000"/>
              </a:lnSpc>
              <a:tabLst>
                <a:tab pos="761970" algn="l"/>
                <a:tab pos="904839" algn="l"/>
                <a:tab pos="3428863" algn="l"/>
                <a:tab pos="3571732" algn="l"/>
              </a:tabLst>
              <a:defRPr/>
            </a:pPr>
            <a:r>
              <a:rPr lang="en-US" sz="1600" dirty="0">
                <a:solidFill>
                  <a:srgbClr val="FFFFFF"/>
                </a:solidFill>
                <a:latin typeface="Arial"/>
                <a:sym typeface="Wingdings 3" pitchFamily="18" charset="2"/>
              </a:rPr>
              <a:t>At 70, their combined payment is now $3,534. At the end of retirement*, </a:t>
            </a:r>
            <a:r>
              <a:rPr lang="en-US" sz="1600" b="1" dirty="0">
                <a:solidFill>
                  <a:srgbClr val="FFFFFF"/>
                </a:solidFill>
                <a:latin typeface="Arial"/>
                <a:sym typeface="Wingdings 3" pitchFamily="18" charset="2"/>
              </a:rPr>
              <a:t>they will have received </a:t>
            </a:r>
            <a:br>
              <a:rPr lang="en-US" sz="1600" b="1" dirty="0">
                <a:solidFill>
                  <a:srgbClr val="FFFFFF"/>
                </a:solidFill>
                <a:latin typeface="Arial"/>
                <a:sym typeface="Wingdings 3" pitchFamily="18" charset="2"/>
              </a:rPr>
            </a:br>
            <a:r>
              <a:rPr lang="en-US" sz="1600" b="1" dirty="0">
                <a:solidFill>
                  <a:srgbClr val="FFFFFF"/>
                </a:solidFill>
                <a:latin typeface="Arial"/>
                <a:sym typeface="Wingdings 3" pitchFamily="18" charset="2"/>
              </a:rPr>
              <a:t>a total of $895,680</a:t>
            </a:r>
            <a:r>
              <a:rPr lang="en-US" sz="1600" dirty="0">
                <a:solidFill>
                  <a:srgbClr val="FFFFFF"/>
                </a:solidFill>
                <a:latin typeface="Arial"/>
                <a:sym typeface="Wingdings 3" pitchFamily="18" charset="2"/>
              </a:rPr>
              <a:t>**</a:t>
            </a:r>
            <a:r>
              <a:rPr kumimoji="0" lang="en-US" sz="1600" b="0" i="0" u="none" strike="noStrike" kern="1200" cap="none" spc="0" normalizeH="0" baseline="0" noProof="0" dirty="0">
                <a:ln>
                  <a:noFill/>
                </a:ln>
                <a:solidFill>
                  <a:srgbClr val="FFFFFF"/>
                </a:solidFill>
                <a:effectLst/>
                <a:uLnTx/>
                <a:uFillTx/>
                <a:latin typeface="Arial"/>
                <a:ea typeface="+mn-ea"/>
                <a:cs typeface="+mn-cs"/>
              </a:rPr>
              <a:t>				</a:t>
            </a:r>
          </a:p>
        </p:txBody>
      </p:sp>
      <p:sp>
        <p:nvSpPr>
          <p:cNvPr id="1035273" name="AutoShape 9"/>
          <p:cNvSpPr>
            <a:spLocks noChangeArrowheads="1"/>
          </p:cNvSpPr>
          <p:nvPr/>
        </p:nvSpPr>
        <p:spPr bwMode="auto">
          <a:xfrm>
            <a:off x="2394154" y="1364790"/>
            <a:ext cx="5442729" cy="1095314"/>
          </a:xfrm>
          <a:prstGeom prst="round2SameRect">
            <a:avLst>
              <a:gd name="adj1" fmla="val 16667"/>
              <a:gd name="adj2" fmla="val 7368"/>
            </a:avLst>
          </a:prstGeom>
          <a:noFill/>
          <a:ln w="9525" algn="ctr">
            <a:noFill/>
            <a:round/>
            <a:headEnd/>
            <a:tailEnd/>
          </a:ln>
          <a:effectLst/>
        </p:spPr>
        <p:txBody>
          <a:bodyPr wrap="none" lIns="685800" numCol="1" anchor="ctr" anchorCtr="0">
            <a:noAutofit/>
          </a:bodyPr>
          <a:lstStyle/>
          <a:p>
            <a:pPr marL="228600" lvl="0">
              <a:lnSpc>
                <a:spcPct val="90000"/>
              </a:lnSpc>
              <a:tabLst>
                <a:tab pos="3427413" algn="l"/>
                <a:tab pos="3570288" algn="l"/>
              </a:tabLst>
              <a:defRPr/>
            </a:pPr>
            <a:r>
              <a:rPr lang="en-US" sz="1600" dirty="0">
                <a:solidFill>
                  <a:srgbClr val="FFFFFF"/>
                </a:solidFill>
                <a:latin typeface="Arial"/>
              </a:rPr>
              <a:t>Because the high-income earner waited until 70 </a:t>
            </a:r>
            <a:br>
              <a:rPr lang="en-US" sz="1600" dirty="0">
                <a:solidFill>
                  <a:srgbClr val="FFFFFF"/>
                </a:solidFill>
                <a:latin typeface="Arial"/>
              </a:rPr>
            </a:br>
            <a:r>
              <a:rPr lang="en-US" sz="1600" dirty="0">
                <a:solidFill>
                  <a:srgbClr val="FFFFFF"/>
                </a:solidFill>
                <a:latin typeface="Arial"/>
              </a:rPr>
              <a:t>to claim benefits, the earned delayed retirement </a:t>
            </a:r>
            <a:br>
              <a:rPr lang="en-US" sz="1600" dirty="0">
                <a:solidFill>
                  <a:srgbClr val="FFFFFF"/>
                </a:solidFill>
                <a:latin typeface="Arial"/>
              </a:rPr>
            </a:br>
            <a:r>
              <a:rPr lang="en-US" sz="1600" dirty="0">
                <a:solidFill>
                  <a:srgbClr val="FFFFFF"/>
                </a:solidFill>
                <a:latin typeface="Arial"/>
              </a:rPr>
              <a:t>credits increased the PIA </a:t>
            </a:r>
            <a:r>
              <a:rPr lang="en-US" sz="1600" dirty="0">
                <a:solidFill>
                  <a:schemeClr val="bg1"/>
                </a:solidFill>
                <a:latin typeface="Arial"/>
              </a:rPr>
              <a:t>to $</a:t>
            </a:r>
            <a:r>
              <a:rPr lang="en-US" sz="1600" dirty="0">
                <a:solidFill>
                  <a:schemeClr val="bg1"/>
                </a:solidFill>
              </a:rPr>
              <a:t>2,534</a:t>
            </a:r>
            <a:endParaRPr kumimoji="0" lang="en-US" sz="1600" b="0" i="0" u="none" strike="noStrike" kern="1200" cap="none" spc="0" normalizeH="0" baseline="0" noProof="0" dirty="0">
              <a:ln>
                <a:noFill/>
              </a:ln>
              <a:solidFill>
                <a:schemeClr val="bg1"/>
              </a:solidFill>
              <a:effectLst/>
              <a:uLnTx/>
              <a:uFillTx/>
              <a:latin typeface="Arial"/>
            </a:endParaRPr>
          </a:p>
          <a:p>
            <a:pPr marL="0" marR="0" lvl="0" indent="0" algn="l" defTabSz="914400" rtl="0" eaLnBrk="1" fontAlgn="base" latinLnBrk="0" hangingPunct="1">
              <a:lnSpc>
                <a:spcPct val="90000"/>
              </a:lnSpc>
              <a:spcBef>
                <a:spcPct val="0"/>
              </a:spcBef>
              <a:spcAft>
                <a:spcPct val="0"/>
              </a:spcAft>
              <a:buClrTx/>
              <a:buSzTx/>
              <a:buFontTx/>
              <a:buNone/>
              <a:tabLst>
                <a:tab pos="761970" algn="l"/>
                <a:tab pos="904839" algn="l"/>
                <a:tab pos="3428863" algn="l"/>
                <a:tab pos="3571732" algn="l"/>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1035275" name="Text Box 11"/>
          <p:cNvSpPr txBox="1">
            <a:spLocks noChangeArrowheads="1"/>
          </p:cNvSpPr>
          <p:nvPr/>
        </p:nvSpPr>
        <p:spPr bwMode="auto">
          <a:xfrm>
            <a:off x="2127098" y="831946"/>
            <a:ext cx="6197570" cy="36933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R="0" lvl="0" defTabSz="914400" latinLnBrk="0">
              <a:spcBef>
                <a:spcPct val="20000"/>
              </a:spcBef>
              <a:buClr>
                <a:schemeClr val="accent1"/>
              </a:buClr>
              <a:buSzTx/>
              <a:tabLst/>
              <a:defRPr/>
            </a:pPr>
            <a:r>
              <a:rPr lang="en-US" b="1" spc="100" dirty="0">
                <a:latin typeface="+mj-lt"/>
              </a:rPr>
              <a:t>IF THE HIGH-INCOME EARNER WAITS UNTIL 70</a:t>
            </a:r>
          </a:p>
        </p:txBody>
      </p:sp>
      <p:sp>
        <p:nvSpPr>
          <p:cNvPr id="1035283" name="Text Box 19"/>
          <p:cNvSpPr txBox="1">
            <a:spLocks noChangeArrowheads="1"/>
          </p:cNvSpPr>
          <p:nvPr/>
        </p:nvSpPr>
        <p:spPr bwMode="auto">
          <a:xfrm>
            <a:off x="947317" y="5415337"/>
            <a:ext cx="5894212" cy="301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a:tabLst>
                <a:tab pos="512763" algn="l"/>
              </a:tabLst>
              <a:defRPr>
                <a:solidFill>
                  <a:schemeClr val="tx1"/>
                </a:solidFill>
                <a:latin typeface="Arial" charset="0"/>
              </a:defRPr>
            </a:lvl1pPr>
            <a:lvl2pPr marL="571500" algn="l">
              <a:tabLst>
                <a:tab pos="512763" algn="l"/>
              </a:tabLst>
              <a:defRPr>
                <a:solidFill>
                  <a:schemeClr val="tx1"/>
                </a:solidFill>
                <a:latin typeface="Arial" charset="0"/>
              </a:defRPr>
            </a:lvl2pPr>
            <a:lvl3pPr algn="l">
              <a:tabLst>
                <a:tab pos="512763" algn="l"/>
              </a:tabLst>
              <a:defRPr>
                <a:solidFill>
                  <a:schemeClr val="tx1"/>
                </a:solidFill>
                <a:latin typeface="Arial" charset="0"/>
              </a:defRPr>
            </a:lvl3pPr>
            <a:lvl4pPr algn="l">
              <a:tabLst>
                <a:tab pos="512763" algn="l"/>
              </a:tabLst>
              <a:defRPr>
                <a:solidFill>
                  <a:schemeClr val="tx1"/>
                </a:solidFill>
                <a:latin typeface="Arial" charset="0"/>
              </a:defRPr>
            </a:lvl4pPr>
            <a:lvl5pPr algn="l">
              <a:tabLst>
                <a:tab pos="512763" algn="l"/>
              </a:tabLst>
              <a:defRPr>
                <a:solidFill>
                  <a:schemeClr val="tx1"/>
                </a:solidFill>
                <a:latin typeface="Arial" charset="0"/>
              </a:defRPr>
            </a:lvl5pPr>
            <a:lvl6pPr fontAlgn="base">
              <a:spcBef>
                <a:spcPct val="0"/>
              </a:spcBef>
              <a:spcAft>
                <a:spcPct val="0"/>
              </a:spcAft>
              <a:tabLst>
                <a:tab pos="512763" algn="l"/>
              </a:tabLst>
              <a:defRPr>
                <a:solidFill>
                  <a:schemeClr val="tx1"/>
                </a:solidFill>
                <a:latin typeface="Arial" charset="0"/>
              </a:defRPr>
            </a:lvl6pPr>
            <a:lvl7pPr fontAlgn="base">
              <a:spcBef>
                <a:spcPct val="0"/>
              </a:spcBef>
              <a:spcAft>
                <a:spcPct val="0"/>
              </a:spcAft>
              <a:tabLst>
                <a:tab pos="512763" algn="l"/>
              </a:tabLst>
              <a:defRPr>
                <a:solidFill>
                  <a:schemeClr val="tx1"/>
                </a:solidFill>
                <a:latin typeface="Arial" charset="0"/>
              </a:defRPr>
            </a:lvl7pPr>
            <a:lvl8pPr fontAlgn="base">
              <a:spcBef>
                <a:spcPct val="0"/>
              </a:spcBef>
              <a:spcAft>
                <a:spcPct val="0"/>
              </a:spcAft>
              <a:tabLst>
                <a:tab pos="512763" algn="l"/>
              </a:tabLst>
              <a:defRPr>
                <a:solidFill>
                  <a:schemeClr val="tx1"/>
                </a:solidFill>
                <a:latin typeface="Arial" charset="0"/>
              </a:defRPr>
            </a:lvl8pPr>
            <a:lvl9pPr fontAlgn="base">
              <a:spcBef>
                <a:spcPct val="0"/>
              </a:spcBef>
              <a:spcAft>
                <a:spcPct val="0"/>
              </a:spcAft>
              <a:tabLst>
                <a:tab pos="512763" algn="l"/>
              </a:tabLst>
              <a:defRPr>
                <a:solidFill>
                  <a:schemeClr val="tx1"/>
                </a:solidFill>
                <a:latin typeface="Arial" charset="0"/>
              </a:defRPr>
            </a:lvl9pPr>
          </a:lstStyle>
          <a:p>
            <a:pPr lvl="0">
              <a:lnSpc>
                <a:spcPct val="85000"/>
              </a:lnSpc>
              <a:defRPr/>
            </a:pPr>
            <a:r>
              <a:rPr kumimoji="0" lang="en-US" sz="800" u="none" strike="noStrike" kern="1200" cap="none" spc="0" normalizeH="0" baseline="0" noProof="0" dirty="0">
                <a:ln>
                  <a:noFill/>
                </a:ln>
                <a:solidFill>
                  <a:schemeClr val="tx1">
                    <a:lumMod val="75000"/>
                    <a:lumOff val="25000"/>
                  </a:schemeClr>
                </a:solidFill>
                <a:effectLst/>
                <a:uLnTx/>
                <a:uFillTx/>
                <a:latin typeface="Arial Narrow" panose="020B0604020202020204" pitchFamily="34" charset="0"/>
                <a:cs typeface="Arial Narrow" panose="020B0604020202020204" pitchFamily="34" charset="0"/>
              </a:rPr>
              <a:t>*Assumes </a:t>
            </a:r>
            <a:r>
              <a:rPr lang="en-US" sz="800" dirty="0">
                <a:solidFill>
                  <a:schemeClr val="tx1">
                    <a:lumMod val="75000"/>
                    <a:lumOff val="25000"/>
                  </a:schemeClr>
                </a:solidFill>
                <a:latin typeface="Arial Narrow" panose="020B0604020202020204" pitchFamily="34" charset="0"/>
                <a:cs typeface="Arial Narrow" panose="020B0604020202020204" pitchFamily="34" charset="0"/>
              </a:rPr>
              <a:t>high-income earner lives to 85 and low-income earner lives to 90.</a:t>
            </a:r>
            <a:endParaRPr kumimoji="0" lang="en-US" sz="800" u="none" strike="noStrike" kern="1200" cap="none" spc="0" normalizeH="0" baseline="0" noProof="0" dirty="0">
              <a:ln>
                <a:noFill/>
              </a:ln>
              <a:solidFill>
                <a:schemeClr val="tx1">
                  <a:lumMod val="75000"/>
                  <a:lumOff val="25000"/>
                </a:schemeClr>
              </a:solidFill>
              <a:effectLst/>
              <a:uLnTx/>
              <a:uFillTx/>
              <a:latin typeface="Arial Narrow" panose="020B0604020202020204" pitchFamily="34" charset="0"/>
              <a:cs typeface="Arial Narrow" panose="020B0604020202020204" pitchFamily="34" charset="0"/>
            </a:endParaRPr>
          </a:p>
          <a:p>
            <a:pPr marL="0" marR="0" lvl="0" indent="0" algn="l" defTabSz="914400" rtl="0" eaLnBrk="1" fontAlgn="base" latinLnBrk="0" hangingPunct="1">
              <a:lnSpc>
                <a:spcPct val="85000"/>
              </a:lnSpc>
              <a:spcBef>
                <a:spcPct val="0"/>
              </a:spcBef>
              <a:spcAft>
                <a:spcPct val="0"/>
              </a:spcAft>
              <a:buClrTx/>
              <a:buSzTx/>
              <a:buFontTx/>
              <a:buNone/>
              <a:tabLst>
                <a:tab pos="512763" algn="l"/>
              </a:tabLst>
              <a:defRPr/>
            </a:pPr>
            <a:r>
              <a:rPr kumimoji="0" lang="en-US" sz="800" u="none" strike="noStrike" kern="1200" cap="none" spc="0" normalizeH="0" baseline="0" noProof="0" dirty="0">
                <a:ln>
                  <a:noFill/>
                </a:ln>
                <a:solidFill>
                  <a:schemeClr val="tx1">
                    <a:lumMod val="75000"/>
                    <a:lumOff val="25000"/>
                  </a:schemeClr>
                </a:solidFill>
                <a:effectLst/>
                <a:uLnTx/>
                <a:uFillTx/>
                <a:latin typeface="Arial Narrow" panose="020B0604020202020204" pitchFamily="34" charset="0"/>
                <a:cs typeface="Arial Narrow" panose="020B0604020202020204" pitchFamily="34" charset="0"/>
              </a:rPr>
              <a:t>**Assumes no cost-of-living adjustments (COLAs). </a:t>
            </a:r>
          </a:p>
        </p:txBody>
      </p:sp>
      <p:sp>
        <p:nvSpPr>
          <p:cNvPr id="16" name="Slide Number Placeholder 2"/>
          <p:cNvSpPr>
            <a:spLocks noGrp="1"/>
          </p:cNvSpPr>
          <p:nvPr>
            <p:ph type="sldNum" sz="quarter" idx="4"/>
          </p:nvPr>
        </p:nvSpPr>
        <p:spPr>
          <a:xfrm>
            <a:off x="405892" y="5343266"/>
            <a:ext cx="217488" cy="303212"/>
          </a:xfrm>
        </p:spPr>
        <p:txBody>
          <a:bodyPr/>
          <a:lstStyle>
            <a:lvl1pPr>
              <a:defRPr lang="en-US" sz="1050" smtClean="0"/>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B086DA8C-2EC5-4397-8842-B74E3AC9ED83}" type="slidenum">
              <a:rPr kumimoji="0" lang="en-US" sz="1050" b="1" i="0" u="none" strike="noStrike" kern="1200" cap="none" spc="0" normalizeH="0" baseline="0" noProof="0" smtClean="0">
                <a:ln>
                  <a:noFill/>
                </a:ln>
                <a:solidFill>
                  <a:srgbClr val="000000"/>
                </a:solidFill>
                <a:effectLst/>
                <a:uLnTx/>
                <a:uFillTx/>
                <a:latin typeface="Arial"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46</a:t>
            </a:fld>
            <a:endParaRPr kumimoji="0" lang="en-US" sz="1050" b="1"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8" name="Rectangle 7">
            <a:extLst>
              <a:ext uri="{FF2B5EF4-FFF2-40B4-BE49-F238E27FC236}">
                <a16:creationId xmlns:a16="http://schemas.microsoft.com/office/drawing/2014/main" id="{642338F5-C0A1-CF4C-8A27-A71613444968}"/>
              </a:ext>
            </a:extLst>
          </p:cNvPr>
          <p:cNvSpPr/>
          <p:nvPr/>
        </p:nvSpPr>
        <p:spPr>
          <a:xfrm>
            <a:off x="8465574" y="5117691"/>
            <a:ext cx="1694426" cy="5973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08E76211-D384-A948-98AA-09DDC8DBB469}"/>
              </a:ext>
            </a:extLst>
          </p:cNvPr>
          <p:cNvPicPr>
            <a:picLocks noChangeAspect="1"/>
          </p:cNvPicPr>
          <p:nvPr/>
        </p:nvPicPr>
        <p:blipFill>
          <a:blip r:embed="rId5"/>
          <a:stretch>
            <a:fillRect/>
          </a:stretch>
        </p:blipFill>
        <p:spPr>
          <a:xfrm>
            <a:off x="8612371" y="5318964"/>
            <a:ext cx="1223373" cy="164851"/>
          </a:xfrm>
          <a:prstGeom prst="rect">
            <a:avLst/>
          </a:prstGeom>
        </p:spPr>
      </p:pic>
      <p:sp>
        <p:nvSpPr>
          <p:cNvPr id="19" name="Text Box 50">
            <a:extLst>
              <a:ext uri="{FF2B5EF4-FFF2-40B4-BE49-F238E27FC236}">
                <a16:creationId xmlns:a16="http://schemas.microsoft.com/office/drawing/2014/main" id="{352CD8A2-7E3C-524E-AB36-16E2EC3F878F}"/>
              </a:ext>
            </a:extLst>
          </p:cNvPr>
          <p:cNvSpPr txBox="1">
            <a:spLocks noChangeArrowheads="1"/>
          </p:cNvSpPr>
          <p:nvPr/>
        </p:nvSpPr>
        <p:spPr bwMode="auto">
          <a:xfrm>
            <a:off x="947317" y="5279097"/>
            <a:ext cx="4027482"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tabLst>
                <a:tab pos="512763" algn="l"/>
              </a:tabLst>
              <a:defRPr sz="800">
                <a:latin typeface="Arial Narrow" panose="020B0606020202030204" pitchFamily="34" charset="0"/>
              </a:defRPr>
            </a:lvl1pPr>
            <a:lvl2pPr marL="571500">
              <a:tabLst>
                <a:tab pos="512763" algn="l"/>
              </a:tabLst>
            </a:lvl2pPr>
            <a:lvl3pPr>
              <a:tabLst>
                <a:tab pos="512763" algn="l"/>
              </a:tabLst>
            </a:lvl3pPr>
            <a:lvl4pPr>
              <a:tabLst>
                <a:tab pos="512763" algn="l"/>
              </a:tabLst>
            </a:lvl4pPr>
            <a:lvl5pPr>
              <a:tabLst>
                <a:tab pos="512763" algn="l"/>
              </a:tabLst>
            </a:lvl5pPr>
            <a:lvl6pPr fontAlgn="base">
              <a:spcBef>
                <a:spcPct val="0"/>
              </a:spcBef>
              <a:spcAft>
                <a:spcPct val="0"/>
              </a:spcAft>
              <a:tabLst>
                <a:tab pos="512763" algn="l"/>
              </a:tabLst>
            </a:lvl6pPr>
            <a:lvl7pPr fontAlgn="base">
              <a:spcBef>
                <a:spcPct val="0"/>
              </a:spcBef>
              <a:spcAft>
                <a:spcPct val="0"/>
              </a:spcAft>
              <a:tabLst>
                <a:tab pos="512763" algn="l"/>
              </a:tabLst>
            </a:lvl7pPr>
            <a:lvl8pPr fontAlgn="base">
              <a:spcBef>
                <a:spcPct val="0"/>
              </a:spcBef>
              <a:spcAft>
                <a:spcPct val="0"/>
              </a:spcAft>
              <a:tabLst>
                <a:tab pos="512763" algn="l"/>
              </a:tabLst>
            </a:lvl8pPr>
            <a:lvl9pPr fontAlgn="base">
              <a:spcBef>
                <a:spcPct val="0"/>
              </a:spcBef>
              <a:spcAft>
                <a:spcPct val="0"/>
              </a:spcAft>
              <a:tabLst>
                <a:tab pos="512763" algn="l"/>
              </a:tabLst>
            </a:lvl9pPr>
          </a:lstStyle>
          <a:p>
            <a:r>
              <a:rPr lang="en-US" dirty="0">
                <a:solidFill>
                  <a:schemeClr val="tx1">
                    <a:lumMod val="75000"/>
                    <a:lumOff val="25000"/>
                  </a:schemeClr>
                </a:solidFill>
              </a:rPr>
              <a:t>Hypothetical example for illustrative purposes only.</a:t>
            </a:r>
          </a:p>
        </p:txBody>
      </p:sp>
      <p:sp>
        <p:nvSpPr>
          <p:cNvPr id="32" name="Text Placeholder 4">
            <a:extLst>
              <a:ext uri="{FF2B5EF4-FFF2-40B4-BE49-F238E27FC236}">
                <a16:creationId xmlns:a16="http://schemas.microsoft.com/office/drawing/2014/main" id="{864DD1E1-AF52-9645-8314-F569309A6538}"/>
              </a:ext>
            </a:extLst>
          </p:cNvPr>
          <p:cNvSpPr txBox="1">
            <a:spLocks/>
          </p:cNvSpPr>
          <p:nvPr/>
        </p:nvSpPr>
        <p:spPr bwMode="auto">
          <a:xfrm>
            <a:off x="-1283" y="121005"/>
            <a:ext cx="10169321" cy="634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45720" rIns="91440" bIns="45720" numCol="1" anchor="t" anchorCtr="0" compatLnSpc="1">
            <a:prstTxWarp prst="textNoShape">
              <a:avLst/>
            </a:prstTxWarp>
          </a:bodyPr>
          <a:lstStyle>
            <a:lvl1pPr marL="0" indent="0" algn="ctr" rtl="0" eaLnBrk="1" fontAlgn="base" hangingPunct="1">
              <a:lnSpc>
                <a:spcPct val="90000"/>
              </a:lnSpc>
              <a:spcBef>
                <a:spcPct val="0"/>
              </a:spcBef>
              <a:spcAft>
                <a:spcPct val="0"/>
              </a:spcAft>
              <a:buClr>
                <a:schemeClr val="accent1"/>
              </a:buClr>
              <a:buNone/>
              <a:defRPr lang="en-US" sz="3200" b="1" kern="0" spc="0" dirty="0" smtClean="0">
                <a:solidFill>
                  <a:schemeClr val="bg1"/>
                </a:solidFill>
                <a:latin typeface="Rockwell" panose="02060603020205020403" pitchFamily="18" charset="0"/>
                <a:ea typeface="+mj-ea"/>
                <a:cs typeface="+mj-cs"/>
              </a:defRPr>
            </a:lvl1pPr>
            <a:lvl2pPr marL="400046" indent="-204786" algn="ctr" rtl="0" eaLnBrk="1" fontAlgn="base" hangingPunct="1">
              <a:lnSpc>
                <a:spcPct val="90000"/>
              </a:lnSpc>
              <a:spcBef>
                <a:spcPct val="0"/>
              </a:spcBef>
              <a:spcAft>
                <a:spcPct val="0"/>
              </a:spcAft>
              <a:buClr>
                <a:schemeClr val="accent1"/>
              </a:buClr>
              <a:buFont typeface="Arial" charset="0"/>
              <a:buChar char="–"/>
              <a:defRPr lang="en-US" sz="3200" b="1" kern="0" spc="0" dirty="0" smtClean="0">
                <a:solidFill>
                  <a:schemeClr val="bg1"/>
                </a:solidFill>
                <a:latin typeface="Rockwell" panose="02060603020205020403" pitchFamily="18" charset="0"/>
                <a:ea typeface="+mj-ea"/>
                <a:cs typeface="+mj-cs"/>
              </a:defRPr>
            </a:lvl2pPr>
            <a:lvl3pPr marL="606419" indent="-171448" algn="ctr" rtl="0" eaLnBrk="1" fontAlgn="base" hangingPunct="1">
              <a:lnSpc>
                <a:spcPct val="90000"/>
              </a:lnSpc>
              <a:spcBef>
                <a:spcPct val="0"/>
              </a:spcBef>
              <a:spcAft>
                <a:spcPct val="0"/>
              </a:spcAft>
              <a:buClr>
                <a:schemeClr val="accent1"/>
              </a:buClr>
              <a:buChar char="•"/>
              <a:defRPr lang="en-US" sz="3200" b="1" kern="0" spc="0" dirty="0" smtClean="0">
                <a:solidFill>
                  <a:schemeClr val="bg1"/>
                </a:solidFill>
                <a:latin typeface="Rockwell" panose="02060603020205020403" pitchFamily="18" charset="0"/>
                <a:ea typeface="+mj-ea"/>
                <a:cs typeface="+mj-cs"/>
              </a:defRPr>
            </a:lvl3pPr>
            <a:lvl4pPr marL="823905" indent="-207961" algn="ctr" rtl="0" eaLnBrk="1" fontAlgn="base" hangingPunct="1">
              <a:lnSpc>
                <a:spcPct val="90000"/>
              </a:lnSpc>
              <a:spcBef>
                <a:spcPct val="0"/>
              </a:spcBef>
              <a:spcAft>
                <a:spcPct val="0"/>
              </a:spcAft>
              <a:buClr>
                <a:schemeClr val="accent1"/>
              </a:buClr>
              <a:buFont typeface="Arial" charset="0"/>
              <a:buChar char="–"/>
              <a:defRPr lang="en-US" sz="3200" b="1" kern="0" spc="0" dirty="0" smtClean="0">
                <a:solidFill>
                  <a:schemeClr val="bg1"/>
                </a:solidFill>
                <a:latin typeface="Rockwell" panose="02060603020205020403" pitchFamily="18" charset="0"/>
                <a:ea typeface="+mj-ea"/>
                <a:cs typeface="+mj-cs"/>
              </a:defRPr>
            </a:lvl4pPr>
            <a:lvl5pPr marL="1031864" indent="-190499" algn="ctr" rtl="0" eaLnBrk="1" fontAlgn="base" hangingPunct="1">
              <a:lnSpc>
                <a:spcPct val="90000"/>
              </a:lnSpc>
              <a:spcBef>
                <a:spcPct val="0"/>
              </a:spcBef>
              <a:spcAft>
                <a:spcPct val="0"/>
              </a:spcAft>
              <a:buClr>
                <a:schemeClr val="accent1"/>
              </a:buClr>
              <a:buFont typeface="Arial" charset="0"/>
              <a:buChar char="»"/>
              <a:defRPr lang="en-US" sz="3200" b="1" kern="0" spc="0" dirty="0">
                <a:solidFill>
                  <a:schemeClr val="bg1"/>
                </a:solidFill>
                <a:latin typeface="Rockwell" panose="02060603020205020403" pitchFamily="18" charset="0"/>
                <a:ea typeface="+mj-ea"/>
                <a:cs typeface="+mj-cs"/>
              </a:defRPr>
            </a:lvl5pPr>
            <a:lvl6pPr marL="1489060" indent="-190499" algn="l" rtl="0" eaLnBrk="1" fontAlgn="base" hangingPunct="1">
              <a:lnSpc>
                <a:spcPct val="95000"/>
              </a:lnSpc>
              <a:spcBef>
                <a:spcPct val="20000"/>
              </a:spcBef>
              <a:spcAft>
                <a:spcPct val="0"/>
              </a:spcAft>
              <a:buClr>
                <a:schemeClr val="accent1"/>
              </a:buClr>
              <a:buFont typeface="Arial" pitchFamily="34" charset="0"/>
              <a:buChar char="»"/>
              <a:defRPr sz="1400">
                <a:solidFill>
                  <a:schemeClr val="tx1"/>
                </a:solidFill>
                <a:latin typeface="+mn-lt"/>
              </a:defRPr>
            </a:lvl6pPr>
            <a:lvl7pPr marL="1946255" indent="-190499" algn="l" rtl="0" eaLnBrk="1" fontAlgn="base" hangingPunct="1">
              <a:lnSpc>
                <a:spcPct val="95000"/>
              </a:lnSpc>
              <a:spcBef>
                <a:spcPct val="20000"/>
              </a:spcBef>
              <a:spcAft>
                <a:spcPct val="0"/>
              </a:spcAft>
              <a:buClr>
                <a:schemeClr val="accent1"/>
              </a:buClr>
              <a:buFont typeface="Arial" pitchFamily="34" charset="0"/>
              <a:buChar char="»"/>
              <a:defRPr sz="1400">
                <a:solidFill>
                  <a:schemeClr val="tx1"/>
                </a:solidFill>
                <a:latin typeface="+mn-lt"/>
              </a:defRPr>
            </a:lvl7pPr>
            <a:lvl8pPr marL="2403451" indent="-190499" algn="l" rtl="0" eaLnBrk="1" fontAlgn="base" hangingPunct="1">
              <a:lnSpc>
                <a:spcPct val="95000"/>
              </a:lnSpc>
              <a:spcBef>
                <a:spcPct val="20000"/>
              </a:spcBef>
              <a:spcAft>
                <a:spcPct val="0"/>
              </a:spcAft>
              <a:buClr>
                <a:schemeClr val="accent1"/>
              </a:buClr>
              <a:buFont typeface="Arial" pitchFamily="34" charset="0"/>
              <a:buChar char="»"/>
              <a:defRPr sz="1400">
                <a:solidFill>
                  <a:schemeClr val="tx1"/>
                </a:solidFill>
                <a:latin typeface="+mn-lt"/>
              </a:defRPr>
            </a:lvl8pPr>
            <a:lvl9pPr marL="2860646" indent="-190499" algn="l" rtl="0" eaLnBrk="1" fontAlgn="base" hangingPunct="1">
              <a:lnSpc>
                <a:spcPct val="95000"/>
              </a:lnSpc>
              <a:spcBef>
                <a:spcPct val="20000"/>
              </a:spcBef>
              <a:spcAft>
                <a:spcPct val="0"/>
              </a:spcAft>
              <a:buClr>
                <a:schemeClr val="accent1"/>
              </a:buClr>
              <a:buFont typeface="Arial" pitchFamily="34" charset="0"/>
              <a:buChar char="»"/>
              <a:defRPr sz="1400">
                <a:solidFill>
                  <a:schemeClr val="tx1"/>
                </a:solidFill>
                <a:latin typeface="+mn-lt"/>
              </a:defRPr>
            </a:lvl9pPr>
          </a:lstStyle>
          <a:p>
            <a:r>
              <a:rPr lang="en-US" sz="2600" b="0" dirty="0"/>
              <a:t>Married Couple, Both Born in 1957</a:t>
            </a:r>
          </a:p>
        </p:txBody>
      </p:sp>
      <p:sp>
        <p:nvSpPr>
          <p:cNvPr id="3" name="TextBox 2">
            <a:extLst>
              <a:ext uri="{FF2B5EF4-FFF2-40B4-BE49-F238E27FC236}">
                <a16:creationId xmlns:a16="http://schemas.microsoft.com/office/drawing/2014/main" id="{78A425CC-D675-FA73-A234-1251124253F1}"/>
              </a:ext>
            </a:extLst>
          </p:cNvPr>
          <p:cNvSpPr txBox="1"/>
          <p:nvPr/>
        </p:nvSpPr>
        <p:spPr>
          <a:xfrm>
            <a:off x="3002002" y="2677970"/>
            <a:ext cx="5088192" cy="978729"/>
          </a:xfrm>
          <a:prstGeom prst="rect">
            <a:avLst/>
          </a:prstGeom>
          <a:noFill/>
        </p:spPr>
        <p:txBody>
          <a:bodyPr wrap="square">
            <a:spAutoFit/>
          </a:bodyPr>
          <a:lstStyle/>
          <a:p>
            <a:pPr marL="228600" lvl="0">
              <a:lnSpc>
                <a:spcPct val="90000"/>
              </a:lnSpc>
              <a:tabLst>
                <a:tab pos="3427413" algn="l"/>
                <a:tab pos="3570288" algn="l"/>
              </a:tabLst>
              <a:defRPr/>
            </a:pPr>
            <a:r>
              <a:rPr lang="en-US" sz="1600" dirty="0">
                <a:solidFill>
                  <a:srgbClr val="FFFFFF"/>
                </a:solidFill>
                <a:latin typeface="Arial"/>
              </a:rPr>
              <a:t>With the high-income earner waiting until 70, the low-income earner begins receiving a benefit of $800 at FRA. At 70, the low-income earner will receive the higher spousal benefit of $1,000</a:t>
            </a:r>
            <a:endParaRPr kumimoji="0" lang="en-US" sz="1600" b="0" i="0" u="none" strike="noStrike" kern="1200" cap="none" spc="0" normalizeH="0" baseline="0" noProof="0" dirty="0">
              <a:ln>
                <a:noFill/>
              </a:ln>
              <a:solidFill>
                <a:schemeClr val="bg1"/>
              </a:solidFill>
              <a:effectLst/>
              <a:uLnTx/>
              <a:uFillTx/>
              <a:latin typeface="Arial"/>
            </a:endParaRPr>
          </a:p>
        </p:txBody>
      </p:sp>
    </p:spTree>
    <p:extLst>
      <p:ext uri="{BB962C8B-B14F-4D97-AF65-F5344CB8AC3E}">
        <p14:creationId xmlns:p14="http://schemas.microsoft.com/office/powerpoint/2010/main" val="86197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035273"/>
                                        </p:tgtEl>
                                        <p:attrNameLst>
                                          <p:attrName>style.visibility</p:attrName>
                                        </p:attrNameLst>
                                      </p:cBhvr>
                                      <p:to>
                                        <p:strVal val="visible"/>
                                      </p:to>
                                    </p:set>
                                    <p:anim calcmode="lin" valueType="num">
                                      <p:cBhvr additive="base">
                                        <p:cTn id="7" dur="1000" fill="hold"/>
                                        <p:tgtEl>
                                          <p:spTgt spid="1035273"/>
                                        </p:tgtEl>
                                        <p:attrNameLst>
                                          <p:attrName>ppt_x</p:attrName>
                                        </p:attrNameLst>
                                      </p:cBhvr>
                                      <p:tavLst>
                                        <p:tav tm="0">
                                          <p:val>
                                            <p:strVal val="1+#ppt_w/2"/>
                                          </p:val>
                                        </p:tav>
                                        <p:tav tm="100000">
                                          <p:val>
                                            <p:strVal val="#ppt_x"/>
                                          </p:val>
                                        </p:tav>
                                      </p:tavLst>
                                    </p:anim>
                                    <p:anim calcmode="lin" valueType="num">
                                      <p:cBhvr additive="base">
                                        <p:cTn id="8" dur="1000" fill="hold"/>
                                        <p:tgtEl>
                                          <p:spTgt spid="103527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035278"/>
                                        </p:tgtEl>
                                        <p:attrNameLst>
                                          <p:attrName>style.visibility</p:attrName>
                                        </p:attrNameLst>
                                      </p:cBhvr>
                                      <p:to>
                                        <p:strVal val="visible"/>
                                      </p:to>
                                    </p:set>
                                    <p:anim calcmode="lin" valueType="num">
                                      <p:cBhvr additive="base">
                                        <p:cTn id="13" dur="1000" fill="hold"/>
                                        <p:tgtEl>
                                          <p:spTgt spid="1035278"/>
                                        </p:tgtEl>
                                        <p:attrNameLst>
                                          <p:attrName>ppt_x</p:attrName>
                                        </p:attrNameLst>
                                      </p:cBhvr>
                                      <p:tavLst>
                                        <p:tav tm="0">
                                          <p:val>
                                            <p:strVal val="1+#ppt_w/2"/>
                                          </p:val>
                                        </p:tav>
                                        <p:tav tm="100000">
                                          <p:val>
                                            <p:strVal val="#ppt_x"/>
                                          </p:val>
                                        </p:tav>
                                      </p:tavLst>
                                    </p:anim>
                                    <p:anim calcmode="lin" valueType="num">
                                      <p:cBhvr additive="base">
                                        <p:cTn id="14" dur="1000" fill="hold"/>
                                        <p:tgtEl>
                                          <p:spTgt spid="103527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5278" grpId="0"/>
      <p:bldP spid="1035273"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8338" name="Rectangle 2"/>
          <p:cNvSpPr>
            <a:spLocks noGrp="1" noChangeArrowheads="1"/>
          </p:cNvSpPr>
          <p:nvPr>
            <p:ph type="title"/>
          </p:nvPr>
        </p:nvSpPr>
        <p:spPr/>
        <p:txBody>
          <a:bodyPr/>
          <a:lstStyle/>
          <a:p>
            <a:r>
              <a:rPr lang="en-US" b="0" dirty="0"/>
              <a:t>Slow Down Taxes</a:t>
            </a:r>
          </a:p>
        </p:txBody>
      </p:sp>
      <p:sp>
        <p:nvSpPr>
          <p:cNvPr id="2" name="Content Placeholder 1"/>
          <p:cNvSpPr>
            <a:spLocks noGrp="1"/>
          </p:cNvSpPr>
          <p:nvPr>
            <p:ph idx="1"/>
          </p:nvPr>
        </p:nvSpPr>
        <p:spPr>
          <a:xfrm>
            <a:off x="430033" y="966720"/>
            <a:ext cx="9298166" cy="1112421"/>
          </a:xfrm>
        </p:spPr>
        <p:txBody>
          <a:bodyPr/>
          <a:lstStyle/>
          <a:p>
            <a:pPr algn="ctr"/>
            <a:r>
              <a:rPr lang="en-US" sz="2200" b="1" kern="1200" spc="20" dirty="0">
                <a:solidFill>
                  <a:schemeClr val="accent3"/>
                </a:solidFill>
                <a:latin typeface="Rockwell" panose="02060603020205020403" pitchFamily="18" charset="0"/>
              </a:rPr>
              <a:t>Consider ways to reduce taxes by reducing taxation on Social Security benefits, reducing overall income subject to taxation </a:t>
            </a:r>
            <a:br>
              <a:rPr lang="en-US" sz="2200" b="1" kern="1200" spc="20" dirty="0">
                <a:solidFill>
                  <a:schemeClr val="accent3"/>
                </a:solidFill>
                <a:latin typeface="Rockwell" panose="02060603020205020403" pitchFamily="18" charset="0"/>
              </a:rPr>
            </a:br>
            <a:r>
              <a:rPr lang="en-US" sz="2200" b="1" kern="1200" spc="20" dirty="0">
                <a:solidFill>
                  <a:schemeClr val="accent3"/>
                </a:solidFill>
                <a:latin typeface="Rockwell" panose="02060603020205020403" pitchFamily="18" charset="0"/>
              </a:rPr>
              <a:t>or delaying your benefits…and therefore your taxes</a:t>
            </a:r>
          </a:p>
        </p:txBody>
      </p:sp>
      <p:grpSp>
        <p:nvGrpSpPr>
          <p:cNvPr id="5" name="Group 4"/>
          <p:cNvGrpSpPr/>
          <p:nvPr/>
        </p:nvGrpSpPr>
        <p:grpSpPr>
          <a:xfrm>
            <a:off x="430213" y="2317434"/>
            <a:ext cx="2871788" cy="2857743"/>
            <a:chOff x="430213" y="2368234"/>
            <a:chExt cx="2871788" cy="2857743"/>
          </a:xfrm>
        </p:grpSpPr>
        <p:sp>
          <p:nvSpPr>
            <p:cNvPr id="23" name="Content Placeholder 2"/>
            <p:cNvSpPr txBox="1">
              <a:spLocks/>
            </p:cNvSpPr>
            <p:nvPr/>
          </p:nvSpPr>
          <p:spPr bwMode="auto">
            <a:xfrm>
              <a:off x="430213" y="2864597"/>
              <a:ext cx="2871788" cy="23613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45720" rIns="91440" bIns="45720" numCol="1" spcCol="182880" anchor="t" anchorCtr="0" compatLnSpc="1">
              <a:prstTxWarp prst="textNoShape">
                <a:avLst/>
              </a:prstTxWarp>
            </a:bodyPr>
            <a:lstStyle>
              <a:lvl1pPr marL="0" indent="0" algn="l" rtl="0" eaLnBrk="1" fontAlgn="base" hangingPunct="1">
                <a:lnSpc>
                  <a:spcPct val="100000"/>
                </a:lnSpc>
                <a:spcBef>
                  <a:spcPct val="20000"/>
                </a:spcBef>
                <a:spcAft>
                  <a:spcPct val="0"/>
                </a:spcAft>
                <a:buClr>
                  <a:schemeClr val="accent1"/>
                </a:buClr>
                <a:buNone/>
                <a:defRPr sz="2000">
                  <a:solidFill>
                    <a:schemeClr val="tx1"/>
                  </a:solidFill>
                  <a:latin typeface="+mn-lt"/>
                  <a:ea typeface="+mn-ea"/>
                  <a:cs typeface="+mn-cs"/>
                </a:defRPr>
              </a:lvl1pPr>
              <a:lvl2pPr marL="400046" indent="-204786" algn="l" rtl="0" eaLnBrk="1" fontAlgn="base" hangingPunct="1">
                <a:lnSpc>
                  <a:spcPct val="100000"/>
                </a:lnSpc>
                <a:spcBef>
                  <a:spcPct val="20000"/>
                </a:spcBef>
                <a:spcAft>
                  <a:spcPct val="0"/>
                </a:spcAft>
                <a:buClr>
                  <a:schemeClr val="accent1"/>
                </a:buClr>
                <a:buFont typeface="Arial" charset="0"/>
                <a:buChar char="–"/>
                <a:defRPr>
                  <a:solidFill>
                    <a:schemeClr val="tx1"/>
                  </a:solidFill>
                  <a:latin typeface="+mn-lt"/>
                </a:defRPr>
              </a:lvl2pPr>
              <a:lvl3pPr marL="606419" indent="-171448" algn="l" rtl="0" eaLnBrk="1" fontAlgn="base" hangingPunct="1">
                <a:lnSpc>
                  <a:spcPct val="100000"/>
                </a:lnSpc>
                <a:spcBef>
                  <a:spcPct val="20000"/>
                </a:spcBef>
                <a:spcAft>
                  <a:spcPct val="0"/>
                </a:spcAft>
                <a:buClr>
                  <a:schemeClr val="accent1"/>
                </a:buClr>
                <a:buChar char="•"/>
                <a:defRPr sz="1600">
                  <a:solidFill>
                    <a:schemeClr val="tx1"/>
                  </a:solidFill>
                  <a:latin typeface="+mn-lt"/>
                </a:defRPr>
              </a:lvl3pPr>
              <a:lvl4pPr marL="823905" indent="-207961" algn="l" rtl="0" eaLnBrk="1" fontAlgn="base" hangingPunct="1">
                <a:lnSpc>
                  <a:spcPct val="100000"/>
                </a:lnSpc>
                <a:spcBef>
                  <a:spcPct val="20000"/>
                </a:spcBef>
                <a:spcAft>
                  <a:spcPct val="0"/>
                </a:spcAft>
                <a:buClr>
                  <a:schemeClr val="accent1"/>
                </a:buClr>
                <a:buFont typeface="Arial" charset="0"/>
                <a:buChar char="–"/>
                <a:defRPr sz="1400">
                  <a:solidFill>
                    <a:schemeClr val="tx1"/>
                  </a:solidFill>
                  <a:latin typeface="+mn-lt"/>
                </a:defRPr>
              </a:lvl4pPr>
              <a:lvl5pPr marL="1031864" indent="-190499" algn="l" rtl="0" eaLnBrk="1" fontAlgn="base" hangingPunct="1">
                <a:lnSpc>
                  <a:spcPct val="100000"/>
                </a:lnSpc>
                <a:spcBef>
                  <a:spcPct val="20000"/>
                </a:spcBef>
                <a:spcAft>
                  <a:spcPct val="0"/>
                </a:spcAft>
                <a:buClr>
                  <a:schemeClr val="accent1"/>
                </a:buClr>
                <a:buFont typeface="Arial" charset="0"/>
                <a:buChar char="»"/>
                <a:defRPr sz="1400">
                  <a:solidFill>
                    <a:schemeClr val="tx1"/>
                  </a:solidFill>
                  <a:latin typeface="+mn-lt"/>
                </a:defRPr>
              </a:lvl5pPr>
              <a:lvl6pPr marL="1489060" indent="-190499" algn="l" rtl="0" eaLnBrk="1" fontAlgn="base" hangingPunct="1">
                <a:lnSpc>
                  <a:spcPct val="95000"/>
                </a:lnSpc>
                <a:spcBef>
                  <a:spcPct val="20000"/>
                </a:spcBef>
                <a:spcAft>
                  <a:spcPct val="0"/>
                </a:spcAft>
                <a:buClr>
                  <a:schemeClr val="accent1"/>
                </a:buClr>
                <a:buFont typeface="Arial" pitchFamily="34" charset="0"/>
                <a:buChar char="»"/>
                <a:defRPr sz="1400">
                  <a:solidFill>
                    <a:schemeClr val="tx1"/>
                  </a:solidFill>
                  <a:latin typeface="+mn-lt"/>
                </a:defRPr>
              </a:lvl6pPr>
              <a:lvl7pPr marL="1946255" indent="-190499" algn="l" rtl="0" eaLnBrk="1" fontAlgn="base" hangingPunct="1">
                <a:lnSpc>
                  <a:spcPct val="95000"/>
                </a:lnSpc>
                <a:spcBef>
                  <a:spcPct val="20000"/>
                </a:spcBef>
                <a:spcAft>
                  <a:spcPct val="0"/>
                </a:spcAft>
                <a:buClr>
                  <a:schemeClr val="accent1"/>
                </a:buClr>
                <a:buFont typeface="Arial" pitchFamily="34" charset="0"/>
                <a:buChar char="»"/>
                <a:defRPr sz="1400">
                  <a:solidFill>
                    <a:schemeClr val="tx1"/>
                  </a:solidFill>
                  <a:latin typeface="+mn-lt"/>
                </a:defRPr>
              </a:lvl7pPr>
              <a:lvl8pPr marL="2403451" indent="-190499" algn="l" rtl="0" eaLnBrk="1" fontAlgn="base" hangingPunct="1">
                <a:lnSpc>
                  <a:spcPct val="95000"/>
                </a:lnSpc>
                <a:spcBef>
                  <a:spcPct val="20000"/>
                </a:spcBef>
                <a:spcAft>
                  <a:spcPct val="0"/>
                </a:spcAft>
                <a:buClr>
                  <a:schemeClr val="accent1"/>
                </a:buClr>
                <a:buFont typeface="Arial" pitchFamily="34" charset="0"/>
                <a:buChar char="»"/>
                <a:defRPr sz="1400">
                  <a:solidFill>
                    <a:schemeClr val="tx1"/>
                  </a:solidFill>
                  <a:latin typeface="+mn-lt"/>
                </a:defRPr>
              </a:lvl8pPr>
              <a:lvl9pPr marL="2860646" indent="-190499" algn="l" rtl="0" eaLnBrk="1" fontAlgn="base" hangingPunct="1">
                <a:lnSpc>
                  <a:spcPct val="95000"/>
                </a:lnSpc>
                <a:spcBef>
                  <a:spcPct val="20000"/>
                </a:spcBef>
                <a:spcAft>
                  <a:spcPct val="0"/>
                </a:spcAft>
                <a:buClr>
                  <a:schemeClr val="accent1"/>
                </a:buClr>
                <a:buFont typeface="Arial" pitchFamily="34" charset="0"/>
                <a:buChar char="»"/>
                <a:defRPr sz="14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
                  <a:srgbClr val="007AC2"/>
                </a:buClr>
                <a:buSzTx/>
                <a:buFontTx/>
                <a:buNone/>
                <a:tabLst/>
                <a:defRPr/>
              </a:pPr>
              <a:r>
                <a:rPr kumimoji="0" lang="en-US" sz="1800" b="0" i="0" u="none" strike="noStrike" kern="0" cap="none" spc="0" normalizeH="0" baseline="0" noProof="0" dirty="0">
                  <a:ln>
                    <a:noFill/>
                  </a:ln>
                  <a:solidFill>
                    <a:srgbClr val="000000"/>
                  </a:solidFill>
                  <a:effectLst/>
                  <a:uLnTx/>
                  <a:uFillTx/>
                  <a:latin typeface="Arial"/>
                  <a:ea typeface="+mn-ea"/>
                  <a:cs typeface="+mn-cs"/>
                </a:rPr>
                <a:t>Roth IRA distributions </a:t>
              </a:r>
              <a:br>
                <a:rPr kumimoji="0" lang="en-US" sz="1800" b="0" i="0" u="none" strike="noStrike" kern="0" cap="none" spc="0" normalizeH="0" baseline="0" noProof="0" dirty="0">
                  <a:ln>
                    <a:noFill/>
                  </a:ln>
                  <a:solidFill>
                    <a:srgbClr val="000000"/>
                  </a:solidFill>
                  <a:effectLst/>
                  <a:uLnTx/>
                  <a:uFillTx/>
                  <a:latin typeface="Arial"/>
                  <a:ea typeface="+mn-ea"/>
                  <a:cs typeface="+mn-cs"/>
                </a:rPr>
              </a:br>
              <a:r>
                <a:rPr kumimoji="0" lang="en-US" sz="1800" b="0" i="0" u="none" strike="noStrike" kern="0" cap="none" spc="0" normalizeH="0" baseline="0" noProof="0" dirty="0">
                  <a:ln>
                    <a:noFill/>
                  </a:ln>
                  <a:solidFill>
                    <a:srgbClr val="000000"/>
                  </a:solidFill>
                  <a:effectLst/>
                  <a:uLnTx/>
                  <a:uFillTx/>
                  <a:latin typeface="Arial"/>
                  <a:ea typeface="+mn-ea"/>
                  <a:cs typeface="+mn-cs"/>
                </a:rPr>
                <a:t>are non-taxable and </a:t>
              </a:r>
              <a:br>
                <a:rPr kumimoji="0" lang="en-US" sz="1800" b="0" i="0" u="none" strike="noStrike" kern="0" cap="none" spc="0" normalizeH="0" baseline="0" noProof="0" dirty="0">
                  <a:ln>
                    <a:noFill/>
                  </a:ln>
                  <a:solidFill>
                    <a:srgbClr val="000000"/>
                  </a:solidFill>
                  <a:effectLst/>
                  <a:uLnTx/>
                  <a:uFillTx/>
                  <a:latin typeface="Arial"/>
                  <a:ea typeface="+mn-ea"/>
                  <a:cs typeface="+mn-cs"/>
                </a:rPr>
              </a:br>
              <a:r>
                <a:rPr kumimoji="0" lang="en-US" sz="1800" b="0" i="0" u="none" strike="noStrike" kern="0" cap="none" spc="0" normalizeH="0" baseline="0" noProof="0" dirty="0">
                  <a:ln>
                    <a:noFill/>
                  </a:ln>
                  <a:solidFill>
                    <a:srgbClr val="000000"/>
                  </a:solidFill>
                  <a:effectLst/>
                  <a:uLnTx/>
                  <a:uFillTx/>
                  <a:latin typeface="Arial"/>
                  <a:ea typeface="+mn-ea"/>
                  <a:cs typeface="+mn-cs"/>
                </a:rPr>
                <a:t>not included in combined income for determining taxation of Social </a:t>
              </a:r>
              <a:br>
                <a:rPr kumimoji="0" lang="en-US" sz="1800" b="0" i="0" u="none" strike="noStrike" kern="0" cap="none" spc="0" normalizeH="0" baseline="0" noProof="0" dirty="0">
                  <a:ln>
                    <a:noFill/>
                  </a:ln>
                  <a:solidFill>
                    <a:srgbClr val="000000"/>
                  </a:solidFill>
                  <a:effectLst/>
                  <a:uLnTx/>
                  <a:uFillTx/>
                  <a:latin typeface="Arial"/>
                  <a:ea typeface="+mn-ea"/>
                  <a:cs typeface="+mn-cs"/>
                </a:rPr>
              </a:br>
              <a:r>
                <a:rPr kumimoji="0" lang="en-US" sz="1800" b="0" i="0" u="none" strike="noStrike" kern="0" cap="none" spc="0" normalizeH="0" baseline="0" noProof="0" dirty="0">
                  <a:ln>
                    <a:noFill/>
                  </a:ln>
                  <a:solidFill>
                    <a:srgbClr val="000000"/>
                  </a:solidFill>
                  <a:effectLst/>
                  <a:uLnTx/>
                  <a:uFillTx/>
                  <a:latin typeface="Arial"/>
                  <a:ea typeface="+mn-ea"/>
                  <a:cs typeface="+mn-cs"/>
                </a:rPr>
                <a:t>Security benefits (unlike </a:t>
              </a:r>
              <a:br>
                <a:rPr kumimoji="0" lang="en-US" sz="1800" b="0" i="0" u="none" strike="noStrike" kern="0" cap="none" spc="0" normalizeH="0" baseline="0" noProof="0" dirty="0">
                  <a:ln>
                    <a:noFill/>
                  </a:ln>
                  <a:solidFill>
                    <a:srgbClr val="000000"/>
                  </a:solidFill>
                  <a:effectLst/>
                  <a:uLnTx/>
                  <a:uFillTx/>
                  <a:latin typeface="Arial"/>
                  <a:ea typeface="+mn-ea"/>
                  <a:cs typeface="+mn-cs"/>
                </a:rPr>
              </a:br>
              <a:r>
                <a:rPr kumimoji="0" lang="en-US" sz="1800" b="0" i="0" u="none" strike="noStrike" kern="0" cap="none" spc="0" normalizeH="0" baseline="0" noProof="0" dirty="0">
                  <a:ln>
                    <a:noFill/>
                  </a:ln>
                  <a:solidFill>
                    <a:srgbClr val="000000"/>
                  </a:solidFill>
                  <a:effectLst/>
                  <a:uLnTx/>
                  <a:uFillTx/>
                  <a:latin typeface="Arial"/>
                  <a:ea typeface="+mn-ea"/>
                  <a:cs typeface="+mn-cs"/>
                </a:rPr>
                <a:t>non-taxable interest </a:t>
              </a:r>
              <a:br>
                <a:rPr kumimoji="0" lang="en-US" sz="1800" b="0" i="0" u="none" strike="noStrike" kern="0" cap="none" spc="0" normalizeH="0" baseline="0" noProof="0" dirty="0">
                  <a:ln>
                    <a:noFill/>
                  </a:ln>
                  <a:solidFill>
                    <a:srgbClr val="000000"/>
                  </a:solidFill>
                  <a:effectLst/>
                  <a:uLnTx/>
                  <a:uFillTx/>
                  <a:latin typeface="Arial"/>
                  <a:ea typeface="+mn-ea"/>
                  <a:cs typeface="+mn-cs"/>
                </a:rPr>
              </a:br>
              <a:r>
                <a:rPr kumimoji="0" lang="en-US" sz="1800" b="0" i="0" u="none" strike="noStrike" kern="0" cap="none" spc="0" normalizeH="0" baseline="0" noProof="0" dirty="0">
                  <a:ln>
                    <a:noFill/>
                  </a:ln>
                  <a:solidFill>
                    <a:srgbClr val="000000"/>
                  </a:solidFill>
                  <a:effectLst/>
                  <a:uLnTx/>
                  <a:uFillTx/>
                  <a:latin typeface="Arial"/>
                  <a:ea typeface="+mn-ea"/>
                  <a:cs typeface="+mn-cs"/>
                </a:rPr>
                <a:t>on municipal bonds)</a:t>
              </a:r>
            </a:p>
          </p:txBody>
        </p:sp>
        <p:sp>
          <p:nvSpPr>
            <p:cNvPr id="27" name="Oval 26"/>
            <p:cNvSpPr/>
            <p:nvPr/>
          </p:nvSpPr>
          <p:spPr>
            <a:xfrm>
              <a:off x="1622423" y="2368234"/>
              <a:ext cx="364826" cy="364826"/>
            </a:xfrm>
            <a:prstGeom prst="ellipse">
              <a:avLst/>
            </a:prstGeom>
            <a:solidFill>
              <a:srgbClr val="013A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Rockwell" panose="02060603020205020403" pitchFamily="18" charset="0"/>
                  <a:ea typeface="+mn-ea"/>
                  <a:cs typeface="+mn-cs"/>
                </a:rPr>
                <a:t>1</a:t>
              </a:r>
            </a:p>
          </p:txBody>
        </p:sp>
      </p:grpSp>
      <p:grpSp>
        <p:nvGrpSpPr>
          <p:cNvPr id="6" name="Group 5"/>
          <p:cNvGrpSpPr/>
          <p:nvPr/>
        </p:nvGrpSpPr>
        <p:grpSpPr>
          <a:xfrm>
            <a:off x="3455610" y="2228681"/>
            <a:ext cx="3021278" cy="2946496"/>
            <a:chOff x="3461960" y="2279481"/>
            <a:chExt cx="3021278" cy="2946496"/>
          </a:xfrm>
        </p:grpSpPr>
        <p:sp>
          <p:nvSpPr>
            <p:cNvPr id="12" name="Content Placeholder 2"/>
            <p:cNvSpPr txBox="1">
              <a:spLocks/>
            </p:cNvSpPr>
            <p:nvPr/>
          </p:nvSpPr>
          <p:spPr bwMode="auto">
            <a:xfrm>
              <a:off x="3669507" y="2864597"/>
              <a:ext cx="2813731" cy="23613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45720" rIns="91440" bIns="45720" numCol="1" spcCol="182880" anchor="t" anchorCtr="0" compatLnSpc="1">
              <a:prstTxWarp prst="textNoShape">
                <a:avLst/>
              </a:prstTxWarp>
            </a:bodyPr>
            <a:lstStyle>
              <a:lvl1pPr marL="0" indent="0" algn="l" rtl="0" eaLnBrk="1" fontAlgn="base" hangingPunct="1">
                <a:lnSpc>
                  <a:spcPct val="100000"/>
                </a:lnSpc>
                <a:spcBef>
                  <a:spcPct val="20000"/>
                </a:spcBef>
                <a:spcAft>
                  <a:spcPct val="0"/>
                </a:spcAft>
                <a:buClr>
                  <a:schemeClr val="accent1"/>
                </a:buClr>
                <a:buNone/>
                <a:defRPr sz="2000">
                  <a:solidFill>
                    <a:schemeClr val="tx1"/>
                  </a:solidFill>
                  <a:latin typeface="+mn-lt"/>
                  <a:ea typeface="+mn-ea"/>
                  <a:cs typeface="+mn-cs"/>
                </a:defRPr>
              </a:lvl1pPr>
              <a:lvl2pPr marL="400046" indent="-204786" algn="l" rtl="0" eaLnBrk="1" fontAlgn="base" hangingPunct="1">
                <a:lnSpc>
                  <a:spcPct val="100000"/>
                </a:lnSpc>
                <a:spcBef>
                  <a:spcPct val="20000"/>
                </a:spcBef>
                <a:spcAft>
                  <a:spcPct val="0"/>
                </a:spcAft>
                <a:buClr>
                  <a:schemeClr val="accent1"/>
                </a:buClr>
                <a:buFont typeface="Arial" charset="0"/>
                <a:buChar char="–"/>
                <a:defRPr>
                  <a:solidFill>
                    <a:schemeClr val="tx1"/>
                  </a:solidFill>
                  <a:latin typeface="+mn-lt"/>
                </a:defRPr>
              </a:lvl2pPr>
              <a:lvl3pPr marL="606419" indent="-171448" algn="l" rtl="0" eaLnBrk="1" fontAlgn="base" hangingPunct="1">
                <a:lnSpc>
                  <a:spcPct val="100000"/>
                </a:lnSpc>
                <a:spcBef>
                  <a:spcPct val="20000"/>
                </a:spcBef>
                <a:spcAft>
                  <a:spcPct val="0"/>
                </a:spcAft>
                <a:buClr>
                  <a:schemeClr val="accent1"/>
                </a:buClr>
                <a:buChar char="•"/>
                <a:defRPr sz="1600">
                  <a:solidFill>
                    <a:schemeClr val="tx1"/>
                  </a:solidFill>
                  <a:latin typeface="+mn-lt"/>
                </a:defRPr>
              </a:lvl3pPr>
              <a:lvl4pPr marL="823905" indent="-207961" algn="l" rtl="0" eaLnBrk="1" fontAlgn="base" hangingPunct="1">
                <a:lnSpc>
                  <a:spcPct val="100000"/>
                </a:lnSpc>
                <a:spcBef>
                  <a:spcPct val="20000"/>
                </a:spcBef>
                <a:spcAft>
                  <a:spcPct val="0"/>
                </a:spcAft>
                <a:buClr>
                  <a:schemeClr val="accent1"/>
                </a:buClr>
                <a:buFont typeface="Arial" charset="0"/>
                <a:buChar char="–"/>
                <a:defRPr sz="1400">
                  <a:solidFill>
                    <a:schemeClr val="tx1"/>
                  </a:solidFill>
                  <a:latin typeface="+mn-lt"/>
                </a:defRPr>
              </a:lvl4pPr>
              <a:lvl5pPr marL="1031864" indent="-190499" algn="l" rtl="0" eaLnBrk="1" fontAlgn="base" hangingPunct="1">
                <a:lnSpc>
                  <a:spcPct val="100000"/>
                </a:lnSpc>
                <a:spcBef>
                  <a:spcPct val="20000"/>
                </a:spcBef>
                <a:spcAft>
                  <a:spcPct val="0"/>
                </a:spcAft>
                <a:buClr>
                  <a:schemeClr val="accent1"/>
                </a:buClr>
                <a:buFont typeface="Arial" charset="0"/>
                <a:buChar char="»"/>
                <a:defRPr sz="1400">
                  <a:solidFill>
                    <a:schemeClr val="tx1"/>
                  </a:solidFill>
                  <a:latin typeface="+mn-lt"/>
                </a:defRPr>
              </a:lvl5pPr>
              <a:lvl6pPr marL="1489060" indent="-190499" algn="l" rtl="0" eaLnBrk="1" fontAlgn="base" hangingPunct="1">
                <a:lnSpc>
                  <a:spcPct val="95000"/>
                </a:lnSpc>
                <a:spcBef>
                  <a:spcPct val="20000"/>
                </a:spcBef>
                <a:spcAft>
                  <a:spcPct val="0"/>
                </a:spcAft>
                <a:buClr>
                  <a:schemeClr val="accent1"/>
                </a:buClr>
                <a:buFont typeface="Arial" pitchFamily="34" charset="0"/>
                <a:buChar char="»"/>
                <a:defRPr sz="1400">
                  <a:solidFill>
                    <a:schemeClr val="tx1"/>
                  </a:solidFill>
                  <a:latin typeface="+mn-lt"/>
                </a:defRPr>
              </a:lvl6pPr>
              <a:lvl7pPr marL="1946255" indent="-190499" algn="l" rtl="0" eaLnBrk="1" fontAlgn="base" hangingPunct="1">
                <a:lnSpc>
                  <a:spcPct val="95000"/>
                </a:lnSpc>
                <a:spcBef>
                  <a:spcPct val="20000"/>
                </a:spcBef>
                <a:spcAft>
                  <a:spcPct val="0"/>
                </a:spcAft>
                <a:buClr>
                  <a:schemeClr val="accent1"/>
                </a:buClr>
                <a:buFont typeface="Arial" pitchFamily="34" charset="0"/>
                <a:buChar char="»"/>
                <a:defRPr sz="1400">
                  <a:solidFill>
                    <a:schemeClr val="tx1"/>
                  </a:solidFill>
                  <a:latin typeface="+mn-lt"/>
                </a:defRPr>
              </a:lvl7pPr>
              <a:lvl8pPr marL="2403451" indent="-190499" algn="l" rtl="0" eaLnBrk="1" fontAlgn="base" hangingPunct="1">
                <a:lnSpc>
                  <a:spcPct val="95000"/>
                </a:lnSpc>
                <a:spcBef>
                  <a:spcPct val="20000"/>
                </a:spcBef>
                <a:spcAft>
                  <a:spcPct val="0"/>
                </a:spcAft>
                <a:buClr>
                  <a:schemeClr val="accent1"/>
                </a:buClr>
                <a:buFont typeface="Arial" pitchFamily="34" charset="0"/>
                <a:buChar char="»"/>
                <a:defRPr sz="1400">
                  <a:solidFill>
                    <a:schemeClr val="tx1"/>
                  </a:solidFill>
                  <a:latin typeface="+mn-lt"/>
                </a:defRPr>
              </a:lvl8pPr>
              <a:lvl9pPr marL="2860646" indent="-190499" algn="l" rtl="0" eaLnBrk="1" fontAlgn="base" hangingPunct="1">
                <a:lnSpc>
                  <a:spcPct val="95000"/>
                </a:lnSpc>
                <a:spcBef>
                  <a:spcPct val="20000"/>
                </a:spcBef>
                <a:spcAft>
                  <a:spcPct val="0"/>
                </a:spcAft>
                <a:buClr>
                  <a:schemeClr val="accent1"/>
                </a:buClr>
                <a:buFont typeface="Arial" pitchFamily="34" charset="0"/>
                <a:buChar char="»"/>
                <a:defRPr sz="14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
                  <a:srgbClr val="007AC2"/>
                </a:buClr>
                <a:buSzTx/>
                <a:buFontTx/>
                <a:buNone/>
                <a:tabLst/>
                <a:defRPr/>
              </a:pPr>
              <a:r>
                <a:rPr kumimoji="0" lang="en-US" sz="1800" b="0" i="0" u="none" strike="noStrike" kern="0" cap="none" spc="0" normalizeH="0" baseline="0" noProof="0" dirty="0">
                  <a:ln>
                    <a:noFill/>
                  </a:ln>
                  <a:solidFill>
                    <a:srgbClr val="000000"/>
                  </a:solidFill>
                  <a:effectLst/>
                  <a:uLnTx/>
                  <a:uFillTx/>
                  <a:latin typeface="Arial"/>
                  <a:ea typeface="+mn-ea"/>
                  <a:cs typeface="+mn-cs"/>
                </a:rPr>
                <a:t>Rolling income-</a:t>
              </a:r>
              <a:br>
                <a:rPr kumimoji="0" lang="en-US" sz="1800" b="0" i="0" u="none" strike="noStrike" kern="0" cap="none" spc="0" normalizeH="0" baseline="0" noProof="0" dirty="0">
                  <a:ln>
                    <a:noFill/>
                  </a:ln>
                  <a:solidFill>
                    <a:srgbClr val="000000"/>
                  </a:solidFill>
                  <a:effectLst/>
                  <a:uLnTx/>
                  <a:uFillTx/>
                  <a:latin typeface="Arial"/>
                  <a:ea typeface="+mn-ea"/>
                  <a:cs typeface="+mn-cs"/>
                </a:rPr>
              </a:br>
              <a:r>
                <a:rPr kumimoji="0" lang="en-US" sz="1800" b="0" i="0" u="none" strike="noStrike" kern="0" cap="none" spc="0" normalizeH="0" baseline="0" noProof="0" dirty="0">
                  <a:ln>
                    <a:noFill/>
                  </a:ln>
                  <a:solidFill>
                    <a:srgbClr val="000000"/>
                  </a:solidFill>
                  <a:effectLst/>
                  <a:uLnTx/>
                  <a:uFillTx/>
                  <a:latin typeface="Arial"/>
                  <a:ea typeface="+mn-ea"/>
                  <a:cs typeface="+mn-cs"/>
                </a:rPr>
                <a:t>generating assets into </a:t>
              </a:r>
              <a:br>
                <a:rPr kumimoji="0" lang="en-US" sz="1800" b="0" i="0" u="none" strike="noStrike" kern="0" cap="none" spc="0" normalizeH="0" baseline="0" noProof="0" dirty="0">
                  <a:ln>
                    <a:noFill/>
                  </a:ln>
                  <a:solidFill>
                    <a:srgbClr val="000000"/>
                  </a:solidFill>
                  <a:effectLst/>
                  <a:uLnTx/>
                  <a:uFillTx/>
                  <a:latin typeface="Arial"/>
                  <a:ea typeface="+mn-ea"/>
                  <a:cs typeface="+mn-cs"/>
                </a:rPr>
              </a:br>
              <a:r>
                <a:rPr kumimoji="0" lang="en-US" sz="1800" b="0" i="0" u="none" strike="noStrike" kern="0" cap="none" spc="0" normalizeH="0" baseline="0" noProof="0" dirty="0">
                  <a:ln>
                    <a:noFill/>
                  </a:ln>
                  <a:solidFill>
                    <a:srgbClr val="000000"/>
                  </a:solidFill>
                  <a:effectLst/>
                  <a:uLnTx/>
                  <a:uFillTx/>
                  <a:latin typeface="Arial"/>
                  <a:ea typeface="+mn-ea"/>
                  <a:cs typeface="+mn-cs"/>
                </a:rPr>
                <a:t>a Roth could also help </a:t>
              </a:r>
              <a:br>
                <a:rPr kumimoji="0" lang="en-US" sz="1800" b="0" i="0" u="none" strike="noStrike" kern="0" cap="none" spc="0" normalizeH="0" baseline="0" noProof="0" dirty="0">
                  <a:ln>
                    <a:noFill/>
                  </a:ln>
                  <a:solidFill>
                    <a:srgbClr val="000000"/>
                  </a:solidFill>
                  <a:effectLst/>
                  <a:uLnTx/>
                  <a:uFillTx/>
                  <a:latin typeface="Arial"/>
                  <a:ea typeface="+mn-ea"/>
                  <a:cs typeface="+mn-cs"/>
                </a:rPr>
              </a:br>
              <a:r>
                <a:rPr kumimoji="0" lang="en-US" sz="1800" b="0" i="0" u="none" strike="noStrike" kern="0" cap="none" spc="0" normalizeH="0" baseline="0" noProof="0" dirty="0">
                  <a:ln>
                    <a:noFill/>
                  </a:ln>
                  <a:solidFill>
                    <a:srgbClr val="000000"/>
                  </a:solidFill>
                  <a:effectLst/>
                  <a:uLnTx/>
                  <a:uFillTx/>
                  <a:latin typeface="Arial"/>
                  <a:ea typeface="+mn-ea"/>
                  <a:cs typeface="+mn-cs"/>
                </a:rPr>
                <a:t>lower your overall </a:t>
              </a:r>
              <a:br>
                <a:rPr kumimoji="0" lang="en-US" sz="1800" b="0" i="0" u="none" strike="noStrike" kern="0" cap="none" spc="0" normalizeH="0" baseline="0" noProof="0" dirty="0">
                  <a:ln>
                    <a:noFill/>
                  </a:ln>
                  <a:solidFill>
                    <a:srgbClr val="000000"/>
                  </a:solidFill>
                  <a:effectLst/>
                  <a:uLnTx/>
                  <a:uFillTx/>
                  <a:latin typeface="Arial"/>
                  <a:ea typeface="+mn-ea"/>
                  <a:cs typeface="+mn-cs"/>
                </a:rPr>
              </a:br>
              <a:r>
                <a:rPr kumimoji="0" lang="en-US" sz="1800" b="0" i="0" u="none" strike="noStrike" kern="0" cap="none" spc="0" normalizeH="0" baseline="0" noProof="0" dirty="0">
                  <a:ln>
                    <a:noFill/>
                  </a:ln>
                  <a:solidFill>
                    <a:srgbClr val="000000"/>
                  </a:solidFill>
                  <a:effectLst/>
                  <a:uLnTx/>
                  <a:uFillTx/>
                  <a:latin typeface="Arial"/>
                  <a:ea typeface="+mn-ea"/>
                  <a:cs typeface="+mn-cs"/>
                </a:rPr>
                <a:t>income and keep you out </a:t>
              </a:r>
              <a:br>
                <a:rPr kumimoji="0" lang="en-US" sz="1800" b="0" i="0" u="none" strike="noStrike" kern="0" cap="none" spc="0" normalizeH="0" baseline="0" noProof="0" dirty="0">
                  <a:ln>
                    <a:noFill/>
                  </a:ln>
                  <a:solidFill>
                    <a:srgbClr val="000000"/>
                  </a:solidFill>
                  <a:effectLst/>
                  <a:uLnTx/>
                  <a:uFillTx/>
                  <a:latin typeface="Arial"/>
                  <a:ea typeface="+mn-ea"/>
                  <a:cs typeface="+mn-cs"/>
                </a:rPr>
              </a:br>
              <a:r>
                <a:rPr kumimoji="0" lang="en-US" sz="1800" b="0" i="0" u="none" strike="noStrike" kern="0" cap="none" spc="0" normalizeH="0" baseline="0" noProof="0" dirty="0">
                  <a:ln>
                    <a:noFill/>
                  </a:ln>
                  <a:solidFill>
                    <a:srgbClr val="000000"/>
                  </a:solidFill>
                  <a:effectLst/>
                  <a:uLnTx/>
                  <a:uFillTx/>
                  <a:latin typeface="Arial"/>
                  <a:ea typeface="+mn-ea"/>
                  <a:cs typeface="+mn-cs"/>
                </a:rPr>
                <a:t>of a higher tax bracket</a:t>
              </a:r>
            </a:p>
            <a:p>
              <a:pPr marL="0" marR="0" lvl="0" indent="0" algn="ctr" defTabSz="914400" rtl="0" eaLnBrk="1" fontAlgn="base" latinLnBrk="0" hangingPunct="1">
                <a:lnSpc>
                  <a:spcPct val="100000"/>
                </a:lnSpc>
                <a:spcBef>
                  <a:spcPct val="20000"/>
                </a:spcBef>
                <a:spcAft>
                  <a:spcPct val="0"/>
                </a:spcAft>
                <a:buClr>
                  <a:srgbClr val="007AC2"/>
                </a:buClr>
                <a:buSzTx/>
                <a:buFontTx/>
                <a:buNone/>
                <a:tabLst/>
                <a:defRPr/>
              </a:pPr>
              <a:endParaRPr kumimoji="0" lang="en-US" sz="1800" b="0" i="0" u="none" strike="noStrike" kern="0" cap="none" spc="0" normalizeH="0" baseline="0" noProof="0" dirty="0">
                <a:ln>
                  <a:noFill/>
                </a:ln>
                <a:solidFill>
                  <a:srgbClr val="000000"/>
                </a:solidFill>
                <a:effectLst/>
                <a:uLnTx/>
                <a:uFillTx/>
                <a:latin typeface="Arial"/>
                <a:ea typeface="+mn-ea"/>
                <a:cs typeface="+mn-cs"/>
              </a:endParaRPr>
            </a:p>
          </p:txBody>
        </p:sp>
        <p:cxnSp>
          <p:nvCxnSpPr>
            <p:cNvPr id="24" name="Straight Connector 23"/>
            <p:cNvCxnSpPr/>
            <p:nvPr/>
          </p:nvCxnSpPr>
          <p:spPr>
            <a:xfrm>
              <a:off x="3461960" y="2279481"/>
              <a:ext cx="0" cy="2926080"/>
            </a:xfrm>
            <a:prstGeom prst="line">
              <a:avLst/>
            </a:prstGeom>
            <a:ln>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28" name="Oval 27"/>
            <p:cNvSpPr/>
            <p:nvPr/>
          </p:nvSpPr>
          <p:spPr>
            <a:xfrm>
              <a:off x="4854468" y="2368234"/>
              <a:ext cx="364826" cy="364826"/>
            </a:xfrm>
            <a:prstGeom prst="ellipse">
              <a:avLst/>
            </a:prstGeom>
            <a:solidFill>
              <a:srgbClr val="013A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Rockwell" panose="02060603020205020403" pitchFamily="18" charset="0"/>
                  <a:ea typeface="+mn-ea"/>
                  <a:cs typeface="+mn-cs"/>
                </a:rPr>
                <a:t>2</a:t>
              </a:r>
            </a:p>
          </p:txBody>
        </p:sp>
      </p:grpSp>
      <p:sp>
        <p:nvSpPr>
          <p:cNvPr id="11" name="Slide Number Placeholder 2"/>
          <p:cNvSpPr>
            <a:spLocks noGrp="1"/>
          </p:cNvSpPr>
          <p:nvPr>
            <p:ph type="sldNum" sz="quarter" idx="4"/>
          </p:nvPr>
        </p:nvSpPr>
        <p:spPr>
          <a:xfrm>
            <a:off x="405892" y="5343266"/>
            <a:ext cx="217488" cy="303212"/>
          </a:xfrm>
        </p:spPr>
        <p:txBody>
          <a:bodyPr/>
          <a:lstStyle>
            <a:lvl1pPr>
              <a:defRPr lang="en-US" sz="1050" smtClean="0"/>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B086DA8C-2EC5-4397-8842-B74E3AC9ED83}" type="slidenum">
              <a:rPr kumimoji="0" lang="en-US" sz="1050" b="1" i="0" u="none" strike="noStrike" kern="1200" cap="none" spc="0" normalizeH="0" baseline="0" noProof="0" smtClean="0">
                <a:ln>
                  <a:noFill/>
                </a:ln>
                <a:solidFill>
                  <a:srgbClr val="000000"/>
                </a:solidFill>
                <a:effectLst/>
                <a:uLnTx/>
                <a:uFillTx/>
                <a:latin typeface="Arial"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47</a:t>
            </a:fld>
            <a:endParaRPr kumimoji="0" lang="en-US" sz="1050" b="1" i="0" u="none" strike="noStrike" kern="1200" cap="none" spc="0" normalizeH="0" baseline="0" noProof="0" dirty="0">
              <a:ln>
                <a:noFill/>
              </a:ln>
              <a:solidFill>
                <a:srgbClr val="000000"/>
              </a:solidFill>
              <a:effectLst/>
              <a:uLnTx/>
              <a:uFillTx/>
              <a:latin typeface="Arial" charset="0"/>
              <a:ea typeface="+mn-ea"/>
              <a:cs typeface="+mn-cs"/>
            </a:endParaRPr>
          </a:p>
        </p:txBody>
      </p:sp>
      <p:grpSp>
        <p:nvGrpSpPr>
          <p:cNvPr id="4" name="Group 3"/>
          <p:cNvGrpSpPr/>
          <p:nvPr/>
        </p:nvGrpSpPr>
        <p:grpSpPr>
          <a:xfrm>
            <a:off x="6620934" y="2228681"/>
            <a:ext cx="3060097" cy="2926080"/>
            <a:chOff x="6620934" y="2279481"/>
            <a:chExt cx="3060097" cy="2926080"/>
          </a:xfrm>
        </p:grpSpPr>
        <p:cxnSp>
          <p:nvCxnSpPr>
            <p:cNvPr id="25" name="Straight Connector 24"/>
            <p:cNvCxnSpPr/>
            <p:nvPr/>
          </p:nvCxnSpPr>
          <p:spPr>
            <a:xfrm>
              <a:off x="6620934" y="2279481"/>
              <a:ext cx="0" cy="2926080"/>
            </a:xfrm>
            <a:prstGeom prst="line">
              <a:avLst/>
            </a:prstGeom>
            <a:ln>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29" name="Oval 28"/>
            <p:cNvSpPr/>
            <p:nvPr/>
          </p:nvSpPr>
          <p:spPr>
            <a:xfrm>
              <a:off x="7996390" y="2368234"/>
              <a:ext cx="364826" cy="364826"/>
            </a:xfrm>
            <a:prstGeom prst="ellipse">
              <a:avLst/>
            </a:prstGeom>
            <a:solidFill>
              <a:srgbClr val="013A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Rockwell" panose="02060603020205020403" pitchFamily="18" charset="0"/>
                  <a:ea typeface="+mn-ea"/>
                  <a:cs typeface="+mn-cs"/>
                </a:rPr>
                <a:t>3</a:t>
              </a:r>
            </a:p>
          </p:txBody>
        </p:sp>
        <p:sp>
          <p:nvSpPr>
            <p:cNvPr id="3" name="Rectangle 2"/>
            <p:cNvSpPr/>
            <p:nvPr/>
          </p:nvSpPr>
          <p:spPr>
            <a:xfrm>
              <a:off x="6676574" y="2550647"/>
              <a:ext cx="3004457" cy="2086725"/>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
                  <a:srgbClr val="007AC2"/>
                </a:buClr>
                <a:buSzTx/>
                <a:buFontTx/>
                <a:buNone/>
                <a:tabLst/>
                <a:defRPr/>
              </a:pPr>
              <a:endParaRPr kumimoji="0" lang="en-US" sz="1800" b="0" i="0" u="none" strike="noStrike" kern="0" cap="none" spc="0" normalizeH="0" baseline="0" noProof="0" dirty="0">
                <a:ln>
                  <a:noFill/>
                </a:ln>
                <a:solidFill>
                  <a:srgbClr val="000000"/>
                </a:solidFill>
                <a:effectLst/>
                <a:uLnTx/>
                <a:uFillTx/>
                <a:latin typeface="Arial"/>
                <a:ea typeface="+mn-ea"/>
                <a:cs typeface="+mn-cs"/>
              </a:endParaRPr>
            </a:p>
            <a:p>
              <a:pPr marL="0" marR="0" lvl="0" indent="0" algn="ctr" defTabSz="914400" rtl="0" eaLnBrk="1" fontAlgn="base" latinLnBrk="0" hangingPunct="1">
                <a:lnSpc>
                  <a:spcPct val="100000"/>
                </a:lnSpc>
                <a:spcBef>
                  <a:spcPct val="20000"/>
                </a:spcBef>
                <a:spcAft>
                  <a:spcPct val="0"/>
                </a:spcAft>
                <a:buClr>
                  <a:srgbClr val="007AC2"/>
                </a:buClr>
                <a:buSzTx/>
                <a:buFontTx/>
                <a:buNone/>
                <a:tabLst/>
                <a:defRPr/>
              </a:pPr>
              <a:r>
                <a:rPr kumimoji="0" lang="en-US" sz="1800" b="0" i="0" u="none" strike="noStrike" kern="0" cap="none" spc="0" normalizeH="0" baseline="0" noProof="0" dirty="0">
                  <a:ln>
                    <a:noFill/>
                  </a:ln>
                  <a:solidFill>
                    <a:srgbClr val="000000"/>
                  </a:solidFill>
                  <a:effectLst/>
                  <a:uLnTx/>
                  <a:uFillTx/>
                  <a:latin typeface="Arial"/>
                  <a:ea typeface="+mn-ea"/>
                  <a:cs typeface="+mn-cs"/>
                </a:rPr>
                <a:t>Generating income from other assets allows you </a:t>
              </a:r>
              <a:br>
                <a:rPr kumimoji="0" lang="en-US" sz="1800" b="0" i="0" u="none" strike="noStrike" kern="0" cap="none" spc="0" normalizeH="0" baseline="0" noProof="0" dirty="0">
                  <a:ln>
                    <a:noFill/>
                  </a:ln>
                  <a:solidFill>
                    <a:srgbClr val="000000"/>
                  </a:solidFill>
                  <a:effectLst/>
                  <a:uLnTx/>
                  <a:uFillTx/>
                  <a:latin typeface="Arial"/>
                  <a:ea typeface="+mn-ea"/>
                  <a:cs typeface="+mn-cs"/>
                </a:rPr>
              </a:br>
              <a:r>
                <a:rPr kumimoji="0" lang="en-US" sz="1800" b="0" i="0" u="none" strike="noStrike" kern="0" cap="none" spc="0" normalizeH="0" baseline="0" noProof="0" dirty="0">
                  <a:ln>
                    <a:noFill/>
                  </a:ln>
                  <a:solidFill>
                    <a:srgbClr val="000000"/>
                  </a:solidFill>
                  <a:effectLst/>
                  <a:uLnTx/>
                  <a:uFillTx/>
                  <a:latin typeface="Arial"/>
                  <a:ea typeface="+mn-ea"/>
                  <a:cs typeface="+mn-cs"/>
                </a:rPr>
                <a:t>to delay benefits – that </a:t>
              </a:r>
              <a:br>
                <a:rPr kumimoji="0" lang="en-US" sz="1800" b="0" i="0" u="none" strike="noStrike" kern="0" cap="none" spc="0" normalizeH="0" baseline="0" noProof="0" dirty="0">
                  <a:ln>
                    <a:noFill/>
                  </a:ln>
                  <a:solidFill>
                    <a:srgbClr val="000000"/>
                  </a:solidFill>
                  <a:effectLst/>
                  <a:uLnTx/>
                  <a:uFillTx/>
                  <a:latin typeface="Arial"/>
                  <a:ea typeface="+mn-ea"/>
                  <a:cs typeface="+mn-cs"/>
                </a:rPr>
              </a:br>
              <a:r>
                <a:rPr kumimoji="0" lang="en-US" sz="1800" b="0" i="0" u="none" strike="noStrike" kern="0" cap="none" spc="0" normalizeH="0" baseline="0" noProof="0" dirty="0">
                  <a:ln>
                    <a:noFill/>
                  </a:ln>
                  <a:solidFill>
                    <a:srgbClr val="000000"/>
                  </a:solidFill>
                  <a:effectLst/>
                  <a:uLnTx/>
                  <a:uFillTx/>
                  <a:latin typeface="Arial"/>
                  <a:ea typeface="+mn-ea"/>
                  <a:cs typeface="+mn-cs"/>
                </a:rPr>
                <a:t>gives benefits time to </a:t>
              </a:r>
              <a:br>
                <a:rPr kumimoji="0" lang="en-US" sz="1800" b="0" i="0" u="none" strike="noStrike" kern="0" cap="none" spc="0" normalizeH="0" baseline="0" noProof="0" dirty="0">
                  <a:ln>
                    <a:noFill/>
                  </a:ln>
                  <a:solidFill>
                    <a:srgbClr val="000000"/>
                  </a:solidFill>
                  <a:effectLst/>
                  <a:uLnTx/>
                  <a:uFillTx/>
                  <a:latin typeface="Arial"/>
                  <a:ea typeface="+mn-ea"/>
                  <a:cs typeface="+mn-cs"/>
                </a:rPr>
              </a:br>
              <a:r>
                <a:rPr kumimoji="0" lang="en-US" sz="1800" b="0" i="0" u="none" strike="noStrike" kern="0" cap="none" spc="0" normalizeH="0" baseline="0" noProof="0" dirty="0">
                  <a:ln>
                    <a:noFill/>
                  </a:ln>
                  <a:solidFill>
                    <a:srgbClr val="000000"/>
                  </a:solidFill>
                  <a:effectLst/>
                  <a:uLnTx/>
                  <a:uFillTx/>
                  <a:latin typeface="Arial"/>
                  <a:ea typeface="+mn-ea"/>
                  <a:cs typeface="+mn-cs"/>
                </a:rPr>
                <a:t>grow and delays potential taxes on those benefits</a:t>
              </a:r>
            </a:p>
          </p:txBody>
        </p:sp>
      </p:grpSp>
      <p:sp>
        <p:nvSpPr>
          <p:cNvPr id="7" name="Rectangle 6">
            <a:extLst>
              <a:ext uri="{FF2B5EF4-FFF2-40B4-BE49-F238E27FC236}">
                <a16:creationId xmlns:a16="http://schemas.microsoft.com/office/drawing/2014/main" id="{9F5E30F5-8FA9-B343-9F4F-6097DEECAD78}"/>
              </a:ext>
            </a:extLst>
          </p:cNvPr>
          <p:cNvSpPr/>
          <p:nvPr/>
        </p:nvSpPr>
        <p:spPr>
          <a:xfrm>
            <a:off x="8583561" y="5073445"/>
            <a:ext cx="1576439" cy="6415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19FAE0C1-838E-CC45-8B87-F5F0FE5831CE}"/>
              </a:ext>
            </a:extLst>
          </p:cNvPr>
          <p:cNvPicPr>
            <a:picLocks noChangeAspect="1"/>
          </p:cNvPicPr>
          <p:nvPr/>
        </p:nvPicPr>
        <p:blipFill>
          <a:blip r:embed="rId3"/>
          <a:stretch>
            <a:fillRect/>
          </a:stretch>
        </p:blipFill>
        <p:spPr>
          <a:xfrm>
            <a:off x="8612371" y="5318964"/>
            <a:ext cx="1223373" cy="164851"/>
          </a:xfrm>
          <a:prstGeom prst="rect">
            <a:avLst/>
          </a:prstGeom>
        </p:spPr>
      </p:pic>
    </p:spTree>
    <p:extLst>
      <p:ext uri="{BB962C8B-B14F-4D97-AF65-F5344CB8AC3E}">
        <p14:creationId xmlns:p14="http://schemas.microsoft.com/office/powerpoint/2010/main" val="4072783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50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childTnLst>
                                </p:cTn>
                              </p:par>
                            </p:childTnLst>
                          </p:cTn>
                        </p:par>
                        <p:par>
                          <p:cTn id="12" fill="hold">
                            <p:stCondLst>
                              <p:cond delay="2000"/>
                            </p:stCondLst>
                            <p:childTnLst>
                              <p:par>
                                <p:cTn id="13" presetID="10" presetClass="entr" presetSubtype="0" fill="hold" nodeType="afterEffect">
                                  <p:stCondLst>
                                    <p:cond delay="50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 y="0"/>
            <a:ext cx="9147044" cy="5723218"/>
          </a:xfrm>
          <a:prstGeom prst="rect">
            <a:avLst/>
          </a:prstGeom>
        </p:spPr>
      </p:pic>
      <p:sp>
        <p:nvSpPr>
          <p:cNvPr id="12" name="Rectangle 11"/>
          <p:cNvSpPr/>
          <p:nvPr/>
        </p:nvSpPr>
        <p:spPr>
          <a:xfrm>
            <a:off x="5798712" y="340242"/>
            <a:ext cx="4361288" cy="53829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grpSp>
        <p:nvGrpSpPr>
          <p:cNvPr id="15" name="Group 14"/>
          <p:cNvGrpSpPr/>
          <p:nvPr/>
        </p:nvGrpSpPr>
        <p:grpSpPr>
          <a:xfrm>
            <a:off x="-1" y="2133362"/>
            <a:ext cx="1030567" cy="3581638"/>
            <a:chOff x="-1" y="2133362"/>
            <a:chExt cx="1030567" cy="3581638"/>
          </a:xfrm>
        </p:grpSpPr>
        <p:sp>
          <p:nvSpPr>
            <p:cNvPr id="16" name="Freeform 5"/>
            <p:cNvSpPr>
              <a:spLocks/>
            </p:cNvSpPr>
            <p:nvPr/>
          </p:nvSpPr>
          <p:spPr bwMode="auto">
            <a:xfrm flipV="1">
              <a:off x="0" y="3280229"/>
              <a:ext cx="759931" cy="2434770"/>
            </a:xfrm>
            <a:custGeom>
              <a:avLst/>
              <a:gdLst>
                <a:gd name="T0" fmla="*/ 10892 w 10892"/>
                <a:gd name="T1" fmla="*/ 0 h 2292"/>
                <a:gd name="T2" fmla="*/ 0 w 10892"/>
                <a:gd name="T3" fmla="*/ 2292 h 2292"/>
                <a:gd name="T4" fmla="*/ 0 w 10892"/>
                <a:gd name="T5" fmla="*/ 0 h 2292"/>
                <a:gd name="T6" fmla="*/ 10892 w 10892"/>
                <a:gd name="T7" fmla="*/ 0 h 2292"/>
              </a:gdLst>
              <a:ahLst/>
              <a:cxnLst>
                <a:cxn ang="0">
                  <a:pos x="T0" y="T1"/>
                </a:cxn>
                <a:cxn ang="0">
                  <a:pos x="T2" y="T3"/>
                </a:cxn>
                <a:cxn ang="0">
                  <a:pos x="T4" y="T5"/>
                </a:cxn>
                <a:cxn ang="0">
                  <a:pos x="T6" y="T7"/>
                </a:cxn>
              </a:cxnLst>
              <a:rect l="0" t="0" r="r" b="b"/>
              <a:pathLst>
                <a:path w="10892" h="2292">
                  <a:moveTo>
                    <a:pt x="10892" y="0"/>
                  </a:moveTo>
                  <a:lnTo>
                    <a:pt x="0" y="2292"/>
                  </a:lnTo>
                  <a:lnTo>
                    <a:pt x="0" y="0"/>
                  </a:lnTo>
                  <a:lnTo>
                    <a:pt x="10892" y="0"/>
                  </a:lnTo>
                  <a:close/>
                </a:path>
              </a:pathLst>
            </a:custGeom>
            <a:solidFill>
              <a:schemeClr val="accent1">
                <a:alpha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pic>
          <p:nvPicPr>
            <p:cNvPr id="17" name="Picture 16"/>
            <p:cNvPicPr>
              <a:picLocks noChangeAspect="1"/>
            </p:cNvPicPr>
            <p:nvPr/>
          </p:nvPicPr>
          <p:blipFill rotWithShape="1">
            <a:blip r:embed="rId4" cstate="screen">
              <a:extLst>
                <a:ext uri="{28A0092B-C50C-407E-A947-70E740481C1C}">
                  <a14:useLocalDpi xmlns:a14="http://schemas.microsoft.com/office/drawing/2010/main"/>
                </a:ext>
              </a:extLst>
            </a:blip>
            <a:srcRect l="15479" b="6451"/>
            <a:stretch/>
          </p:blipFill>
          <p:spPr>
            <a:xfrm>
              <a:off x="-1" y="2133362"/>
              <a:ext cx="1030567" cy="3581638"/>
            </a:xfrm>
            <a:prstGeom prst="rect">
              <a:avLst/>
            </a:prstGeom>
          </p:spPr>
        </p:pic>
      </p:grpSp>
      <p:sp>
        <p:nvSpPr>
          <p:cNvPr id="18" name="Rectangle 3"/>
          <p:cNvSpPr>
            <a:spLocks noGrp="1" noChangeArrowheads="1"/>
          </p:cNvSpPr>
          <p:nvPr>
            <p:ph idx="1"/>
          </p:nvPr>
        </p:nvSpPr>
        <p:spPr>
          <a:xfrm>
            <a:off x="4626585" y="1684453"/>
            <a:ext cx="5440203" cy="2996604"/>
          </a:xfrm>
        </p:spPr>
        <p:txBody>
          <a:bodyPr/>
          <a:lstStyle/>
          <a:p>
            <a:pPr marL="58738">
              <a:spcBef>
                <a:spcPts val="0"/>
              </a:spcBef>
            </a:pPr>
            <a:r>
              <a:rPr lang="en-US" dirty="0"/>
              <a:t>Did you know that even if you begin </a:t>
            </a:r>
            <a:br>
              <a:rPr lang="en-US" dirty="0"/>
            </a:br>
            <a:r>
              <a:rPr lang="en-US" dirty="0"/>
              <a:t>  receiving reduced benefits at age 62, you</a:t>
            </a:r>
            <a:br>
              <a:rPr lang="en-US" dirty="0"/>
            </a:br>
            <a:r>
              <a:rPr lang="en-US" dirty="0"/>
              <a:t>   can change your mind </a:t>
            </a:r>
            <a:r>
              <a:rPr lang="en-US" b="1" dirty="0"/>
              <a:t>in the first year</a:t>
            </a:r>
            <a:r>
              <a:rPr lang="en-US" dirty="0"/>
              <a:t>?</a:t>
            </a:r>
            <a:br>
              <a:rPr lang="en-US" dirty="0"/>
            </a:br>
            <a:r>
              <a:rPr lang="en-US" dirty="0"/>
              <a:t>     This allows you to make one “U-turn” if</a:t>
            </a:r>
            <a:br>
              <a:rPr lang="en-US" dirty="0"/>
            </a:br>
            <a:r>
              <a:rPr lang="en-US" dirty="0"/>
              <a:t>       you decide to take a different route</a:t>
            </a:r>
          </a:p>
          <a:p>
            <a:pPr marL="58738">
              <a:spcBef>
                <a:spcPts val="0"/>
              </a:spcBef>
            </a:pPr>
            <a:endParaRPr lang="en-US" b="1" dirty="0">
              <a:solidFill>
                <a:schemeClr val="tx2"/>
              </a:solidFill>
              <a:latin typeface="Rockwell" panose="02060603020205020403" pitchFamily="18" charset="0"/>
            </a:endParaRPr>
          </a:p>
          <a:p>
            <a:pPr marL="58738">
              <a:spcBef>
                <a:spcPts val="0"/>
              </a:spcBef>
            </a:pPr>
            <a:r>
              <a:rPr lang="en-US" b="1" dirty="0">
                <a:solidFill>
                  <a:schemeClr val="tx2"/>
                </a:solidFill>
                <a:latin typeface="Rockwell" panose="02060603020205020403" pitchFamily="18" charset="0"/>
              </a:rPr>
              <a:t>         </a:t>
            </a:r>
            <a:r>
              <a:rPr lang="en-US" b="1" dirty="0">
                <a:solidFill>
                  <a:schemeClr val="accent3"/>
                </a:solidFill>
                <a:latin typeface="Rockwell" panose="02060603020205020403" pitchFamily="18" charset="0"/>
              </a:rPr>
              <a:t>You can pay back benefits </a:t>
            </a:r>
            <a:br>
              <a:rPr lang="en-US" b="1" dirty="0">
                <a:solidFill>
                  <a:schemeClr val="accent3"/>
                </a:solidFill>
                <a:latin typeface="Rockwell" panose="02060603020205020403" pitchFamily="18" charset="0"/>
              </a:rPr>
            </a:br>
            <a:r>
              <a:rPr lang="en-US" b="1" dirty="0">
                <a:solidFill>
                  <a:schemeClr val="accent3"/>
                </a:solidFill>
                <a:latin typeface="Rockwell" panose="02060603020205020403" pitchFamily="18" charset="0"/>
              </a:rPr>
              <a:t>           received to date and then wait to</a:t>
            </a:r>
            <a:br>
              <a:rPr lang="en-US" b="1" dirty="0">
                <a:solidFill>
                  <a:schemeClr val="accent3"/>
                </a:solidFill>
                <a:latin typeface="Rockwell" panose="02060603020205020403" pitchFamily="18" charset="0"/>
              </a:rPr>
            </a:br>
            <a:r>
              <a:rPr lang="en-US" b="1" dirty="0">
                <a:solidFill>
                  <a:schemeClr val="accent3"/>
                </a:solidFill>
                <a:latin typeface="Rockwell" panose="02060603020205020403" pitchFamily="18" charset="0"/>
              </a:rPr>
              <a:t>             start higher benefits down the road</a:t>
            </a:r>
          </a:p>
        </p:txBody>
      </p:sp>
      <p:sp>
        <p:nvSpPr>
          <p:cNvPr id="20" name="Rectangle 2"/>
          <p:cNvSpPr txBox="1">
            <a:spLocks noChangeArrowheads="1"/>
          </p:cNvSpPr>
          <p:nvPr/>
        </p:nvSpPr>
        <p:spPr bwMode="auto">
          <a:xfrm>
            <a:off x="4022579" y="428601"/>
            <a:ext cx="4337754"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45720" rIns="91440" bIns="45720" numCol="1" anchor="t" anchorCtr="0" compatLnSpc="1">
            <a:prstTxWarp prst="textNoShape">
              <a:avLst/>
            </a:prstTxWarp>
            <a:spAutoFit/>
          </a:bodyPr>
          <a:lstStyle>
            <a:lvl1pPr algn="l" rtl="0" eaLnBrk="1" fontAlgn="base" hangingPunct="1">
              <a:lnSpc>
                <a:spcPct val="100000"/>
              </a:lnSpc>
              <a:spcBef>
                <a:spcPct val="0"/>
              </a:spcBef>
              <a:spcAft>
                <a:spcPct val="0"/>
              </a:spcAft>
              <a:defRPr sz="2600" b="1">
                <a:solidFill>
                  <a:schemeClr val="accent1"/>
                </a:solidFill>
                <a:latin typeface="Rockwell" panose="02060603020205020403" pitchFamily="18" charset="0"/>
                <a:ea typeface="+mj-ea"/>
                <a:cs typeface="+mj-cs"/>
              </a:defRPr>
            </a:lvl1pPr>
            <a:lvl2pPr algn="l" rtl="0" eaLnBrk="1" fontAlgn="base" hangingPunct="1">
              <a:lnSpc>
                <a:spcPct val="90000"/>
              </a:lnSpc>
              <a:spcBef>
                <a:spcPct val="0"/>
              </a:spcBef>
              <a:spcAft>
                <a:spcPct val="0"/>
              </a:spcAft>
              <a:defRPr sz="2600">
                <a:solidFill>
                  <a:schemeClr val="accent1"/>
                </a:solidFill>
                <a:latin typeface="Arial" pitchFamily="34" charset="0"/>
              </a:defRPr>
            </a:lvl2pPr>
            <a:lvl3pPr algn="l" rtl="0" eaLnBrk="1" fontAlgn="base" hangingPunct="1">
              <a:lnSpc>
                <a:spcPct val="90000"/>
              </a:lnSpc>
              <a:spcBef>
                <a:spcPct val="0"/>
              </a:spcBef>
              <a:spcAft>
                <a:spcPct val="0"/>
              </a:spcAft>
              <a:defRPr sz="2600">
                <a:solidFill>
                  <a:schemeClr val="accent1"/>
                </a:solidFill>
                <a:latin typeface="Arial" pitchFamily="34" charset="0"/>
              </a:defRPr>
            </a:lvl3pPr>
            <a:lvl4pPr algn="l" rtl="0" eaLnBrk="1" fontAlgn="base" hangingPunct="1">
              <a:lnSpc>
                <a:spcPct val="90000"/>
              </a:lnSpc>
              <a:spcBef>
                <a:spcPct val="0"/>
              </a:spcBef>
              <a:spcAft>
                <a:spcPct val="0"/>
              </a:spcAft>
              <a:defRPr sz="2600">
                <a:solidFill>
                  <a:schemeClr val="accent1"/>
                </a:solidFill>
                <a:latin typeface="Arial" pitchFamily="34" charset="0"/>
              </a:defRPr>
            </a:lvl4pPr>
            <a:lvl5pPr algn="l" rtl="0" eaLnBrk="1" fontAlgn="base" hangingPunct="1">
              <a:lnSpc>
                <a:spcPct val="90000"/>
              </a:lnSpc>
              <a:spcBef>
                <a:spcPct val="0"/>
              </a:spcBef>
              <a:spcAft>
                <a:spcPct val="0"/>
              </a:spcAft>
              <a:defRPr sz="2600">
                <a:solidFill>
                  <a:schemeClr val="accent1"/>
                </a:solidFill>
                <a:latin typeface="Arial" pitchFamily="34" charset="0"/>
              </a:defRPr>
            </a:lvl5pPr>
            <a:lvl6pPr marL="457196" algn="l" rtl="0" eaLnBrk="1" fontAlgn="base" hangingPunct="1">
              <a:lnSpc>
                <a:spcPct val="90000"/>
              </a:lnSpc>
              <a:spcBef>
                <a:spcPct val="0"/>
              </a:spcBef>
              <a:spcAft>
                <a:spcPct val="0"/>
              </a:spcAft>
              <a:defRPr sz="2600">
                <a:solidFill>
                  <a:schemeClr val="accent1"/>
                </a:solidFill>
                <a:latin typeface="Arial" pitchFamily="34" charset="0"/>
              </a:defRPr>
            </a:lvl6pPr>
            <a:lvl7pPr marL="914391" algn="l" rtl="0" eaLnBrk="1" fontAlgn="base" hangingPunct="1">
              <a:lnSpc>
                <a:spcPct val="90000"/>
              </a:lnSpc>
              <a:spcBef>
                <a:spcPct val="0"/>
              </a:spcBef>
              <a:spcAft>
                <a:spcPct val="0"/>
              </a:spcAft>
              <a:defRPr sz="2600">
                <a:solidFill>
                  <a:schemeClr val="accent1"/>
                </a:solidFill>
                <a:latin typeface="Arial" pitchFamily="34" charset="0"/>
              </a:defRPr>
            </a:lvl7pPr>
            <a:lvl8pPr marL="1371587" algn="l" rtl="0" eaLnBrk="1" fontAlgn="base" hangingPunct="1">
              <a:lnSpc>
                <a:spcPct val="90000"/>
              </a:lnSpc>
              <a:spcBef>
                <a:spcPct val="0"/>
              </a:spcBef>
              <a:spcAft>
                <a:spcPct val="0"/>
              </a:spcAft>
              <a:defRPr sz="2600">
                <a:solidFill>
                  <a:schemeClr val="accent1"/>
                </a:solidFill>
                <a:latin typeface="Arial" pitchFamily="34" charset="0"/>
              </a:defRPr>
            </a:lvl8pPr>
            <a:lvl9pPr marL="1828782" algn="l" rtl="0" eaLnBrk="1" fontAlgn="base" hangingPunct="1">
              <a:lnSpc>
                <a:spcPct val="90000"/>
              </a:lnSpc>
              <a:spcBef>
                <a:spcPct val="0"/>
              </a:spcBef>
              <a:spcAft>
                <a:spcPct val="0"/>
              </a:spcAft>
              <a:defRPr sz="2600">
                <a:solidFill>
                  <a:schemeClr val="accent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600" b="0" i="0" u="none" strike="noStrike" kern="0" cap="none" spc="0" normalizeH="0" baseline="0" noProof="0" dirty="0">
                <a:ln>
                  <a:noFill/>
                </a:ln>
                <a:solidFill>
                  <a:srgbClr val="007AC2"/>
                </a:solidFill>
                <a:effectLst/>
                <a:uLnTx/>
                <a:uFillTx/>
                <a:latin typeface="Rockwell" panose="02060603020205020403" pitchFamily="18" charset="0"/>
                <a:ea typeface="+mj-ea"/>
                <a:cs typeface="+mj-cs"/>
              </a:rPr>
              <a:t>Social Security </a:t>
            </a:r>
          </a:p>
        </p:txBody>
      </p:sp>
      <p:sp>
        <p:nvSpPr>
          <p:cNvPr id="21" name="Rectangle 20"/>
          <p:cNvSpPr/>
          <p:nvPr/>
        </p:nvSpPr>
        <p:spPr>
          <a:xfrm>
            <a:off x="4256828" y="722837"/>
            <a:ext cx="2445157" cy="677108"/>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013A94"/>
                </a:solidFill>
                <a:effectLst/>
                <a:uLnTx/>
                <a:uFillTx/>
                <a:latin typeface="Rockwell" panose="02060603020205020403" pitchFamily="18" charset="0"/>
                <a:ea typeface="+mn-ea"/>
                <a:cs typeface="+mn-cs"/>
              </a:rPr>
              <a:t>“U-Turn”</a:t>
            </a:r>
          </a:p>
        </p:txBody>
      </p:sp>
      <p:sp>
        <p:nvSpPr>
          <p:cNvPr id="2" name="Rectangle 1"/>
          <p:cNvSpPr/>
          <p:nvPr/>
        </p:nvSpPr>
        <p:spPr>
          <a:xfrm>
            <a:off x="5532194" y="4928750"/>
            <a:ext cx="3645940" cy="301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lvl="0">
              <a:lnSpc>
                <a:spcPct val="85000"/>
              </a:lnSpc>
              <a:tabLst>
                <a:tab pos="512763" algn="l"/>
              </a:tabLst>
              <a:defRPr/>
            </a:pPr>
            <a:r>
              <a:rPr lang="en-US" sz="800" dirty="0">
                <a:solidFill>
                  <a:schemeClr val="tx1">
                    <a:lumMod val="75000"/>
                    <a:lumOff val="25000"/>
                  </a:schemeClr>
                </a:solidFill>
                <a:latin typeface="Arial Narrow" panose="020B0604020202020204" pitchFamily="34" charset="0"/>
                <a:cs typeface="Arial Narrow" panose="020B0604020202020204" pitchFamily="34" charset="0"/>
              </a:rPr>
              <a:t>SOURCE | Social Security Administration, </a:t>
            </a:r>
            <a:r>
              <a:rPr lang="en-US" sz="800" dirty="0">
                <a:solidFill>
                  <a:schemeClr val="tx1">
                    <a:lumMod val="75000"/>
                    <a:lumOff val="25000"/>
                  </a:schemeClr>
                </a:solidFill>
                <a:latin typeface="Arial Narrow" panose="020B0604020202020204" pitchFamily="34" charset="0"/>
                <a:cs typeface="Arial Narrow" panose="020B0604020202020204" pitchFamily="34" charset="0"/>
                <a:hlinkClick r:id="rId5"/>
              </a:rPr>
              <a:t>Retirement Benefits: Withdrawing Your Social Security Retirement Application</a:t>
            </a:r>
            <a:r>
              <a:rPr lang="en-US" sz="800" dirty="0">
                <a:solidFill>
                  <a:schemeClr val="tx1">
                    <a:lumMod val="75000"/>
                    <a:lumOff val="25000"/>
                  </a:schemeClr>
                </a:solidFill>
                <a:latin typeface="Arial Narrow" panose="020B0604020202020204" pitchFamily="34" charset="0"/>
                <a:cs typeface="Arial Narrow" panose="020B0604020202020204" pitchFamily="34" charset="0"/>
              </a:rPr>
              <a:t>, undated.</a:t>
            </a:r>
            <a:endParaRPr kumimoji="0" lang="en-US" sz="800" u="none" strike="noStrike" kern="1200" cap="none" spc="0" normalizeH="0" baseline="0" noProof="0" dirty="0">
              <a:ln>
                <a:noFill/>
              </a:ln>
              <a:solidFill>
                <a:srgbClr val="000000"/>
              </a:solidFill>
              <a:effectLst/>
              <a:uLnTx/>
              <a:uFillTx/>
              <a:latin typeface="Arial Narrow" panose="020B0604020202020204" pitchFamily="34" charset="0"/>
              <a:cs typeface="Arial Narrow" panose="020B0604020202020204" pitchFamily="34" charset="0"/>
            </a:endParaRPr>
          </a:p>
        </p:txBody>
      </p:sp>
      <p:sp>
        <p:nvSpPr>
          <p:cNvPr id="22" name="Slide Number Placeholder 2"/>
          <p:cNvSpPr>
            <a:spLocks noGrp="1"/>
          </p:cNvSpPr>
          <p:nvPr>
            <p:ph type="sldNum" sz="quarter" idx="4"/>
          </p:nvPr>
        </p:nvSpPr>
        <p:spPr>
          <a:xfrm>
            <a:off x="405892" y="5343266"/>
            <a:ext cx="217488" cy="303212"/>
          </a:xfrm>
        </p:spPr>
        <p:txBody>
          <a:bodyPr/>
          <a:lstStyle>
            <a:lvl1pPr>
              <a:defRPr lang="en-US" sz="1050" smtClean="0"/>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B086DA8C-2EC5-4397-8842-B74E3AC9ED83}" type="slidenum">
              <a:rPr kumimoji="0" lang="en-US" sz="1050" b="1" i="0" u="none" strike="noStrike" kern="1200" cap="none" spc="0" normalizeH="0" baseline="0" noProof="0" smtClean="0">
                <a:ln>
                  <a:noFill/>
                </a:ln>
                <a:solidFill>
                  <a:srgbClr val="FFFFFF"/>
                </a:solidFill>
                <a:effectLst/>
                <a:uLnTx/>
                <a:uFillTx/>
                <a:latin typeface="Arial"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48</a:t>
            </a:fld>
            <a:endParaRPr kumimoji="0" lang="en-US" sz="1050" b="1" i="0" u="none" strike="noStrike" kern="1200" cap="none" spc="0" normalizeH="0" baseline="0" noProof="0" dirty="0">
              <a:ln>
                <a:noFill/>
              </a:ln>
              <a:solidFill>
                <a:srgbClr val="FFFFFF"/>
              </a:solidFill>
              <a:effectLst/>
              <a:uLnTx/>
              <a:uFillTx/>
              <a:latin typeface="Arial" charset="0"/>
              <a:ea typeface="+mn-ea"/>
              <a:cs typeface="+mn-cs"/>
            </a:endParaRPr>
          </a:p>
        </p:txBody>
      </p:sp>
      <p:pic>
        <p:nvPicPr>
          <p:cNvPr id="14" name="Picture 13">
            <a:extLst>
              <a:ext uri="{FF2B5EF4-FFF2-40B4-BE49-F238E27FC236}">
                <a16:creationId xmlns:a16="http://schemas.microsoft.com/office/drawing/2014/main" id="{DE11B0A8-2F0D-1848-8851-D75E35E9F669}"/>
              </a:ext>
            </a:extLst>
          </p:cNvPr>
          <p:cNvPicPr>
            <a:picLocks noChangeAspect="1"/>
          </p:cNvPicPr>
          <p:nvPr/>
        </p:nvPicPr>
        <p:blipFill>
          <a:blip r:embed="rId6"/>
          <a:stretch>
            <a:fillRect/>
          </a:stretch>
        </p:blipFill>
        <p:spPr>
          <a:xfrm>
            <a:off x="8612371" y="5318964"/>
            <a:ext cx="1223373" cy="164851"/>
          </a:xfrm>
          <a:prstGeom prst="rect">
            <a:avLst/>
          </a:prstGeom>
        </p:spPr>
      </p:pic>
      <p:cxnSp>
        <p:nvCxnSpPr>
          <p:cNvPr id="13" name="Straight Connector 12">
            <a:extLst>
              <a:ext uri="{FF2B5EF4-FFF2-40B4-BE49-F238E27FC236}">
                <a16:creationId xmlns:a16="http://schemas.microsoft.com/office/drawing/2014/main" id="{66F678ED-7941-9C49-BA2A-91861207DC1E}"/>
              </a:ext>
            </a:extLst>
          </p:cNvPr>
          <p:cNvCxnSpPr>
            <a:cxnSpLocks/>
          </p:cNvCxnSpPr>
          <p:nvPr/>
        </p:nvCxnSpPr>
        <p:spPr>
          <a:xfrm>
            <a:off x="5080000" y="3441503"/>
            <a:ext cx="4609284" cy="0"/>
          </a:xfrm>
          <a:prstGeom prst="line">
            <a:avLst/>
          </a:prstGeom>
          <a:ln>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87541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fade">
                                      <p:cBhvr>
                                        <p:cTn id="7" dur="500"/>
                                        <p:tgtEl>
                                          <p:spTgt spid="18">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8">
                                            <p:txEl>
                                              <p:pRg st="2" end="2"/>
                                            </p:txEl>
                                          </p:spTgt>
                                        </p:tgtEl>
                                        <p:attrNameLst>
                                          <p:attrName>style.visibility</p:attrName>
                                        </p:attrNameLst>
                                      </p:cBhvr>
                                      <p:to>
                                        <p:strVal val="visible"/>
                                      </p:to>
                                    </p:set>
                                    <p:animEffect transition="in" filter="fade">
                                      <p:cBhvr>
                                        <p:cTn id="16" dur="500"/>
                                        <p:tgtEl>
                                          <p:spTgt spid="1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8" name="Flowchart: Off-page Connector 37"/>
          <p:cNvSpPr/>
          <p:nvPr/>
        </p:nvSpPr>
        <p:spPr bwMode="auto">
          <a:xfrm rot="16200000">
            <a:off x="-161044" y="762471"/>
            <a:ext cx="5113570" cy="4791479"/>
          </a:xfrm>
          <a:prstGeom prst="flowChartOffpageConnector">
            <a:avLst/>
          </a:prstGeom>
          <a:solidFill>
            <a:schemeClr val="bg1">
              <a:lumMod val="95000"/>
            </a:schemeClr>
          </a:solidFill>
          <a:ln w="19050" algn="ctr">
            <a:noFill/>
            <a:round/>
            <a:headEnd/>
            <a:tailEn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mn-ea"/>
                <a:cs typeface="+mn-cs"/>
              </a:rPr>
              <a:t> </a:t>
            </a:r>
          </a:p>
        </p:txBody>
      </p:sp>
      <p:sp>
        <p:nvSpPr>
          <p:cNvPr id="27" name="Rectangle 26"/>
          <p:cNvSpPr/>
          <p:nvPr/>
        </p:nvSpPr>
        <p:spPr>
          <a:xfrm>
            <a:off x="0" y="0"/>
            <a:ext cx="10160000" cy="68005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 name="Title 1"/>
          <p:cNvSpPr>
            <a:spLocks noGrp="1"/>
          </p:cNvSpPr>
          <p:nvPr>
            <p:ph type="title"/>
          </p:nvPr>
        </p:nvSpPr>
        <p:spPr/>
        <p:txBody>
          <a:bodyPr/>
          <a:lstStyle/>
          <a:p>
            <a:r>
              <a:rPr lang="en-US" b="0" dirty="0"/>
              <a:t>Start-Stop-Start Strategy</a:t>
            </a:r>
          </a:p>
        </p:txBody>
      </p:sp>
      <p:sp>
        <p:nvSpPr>
          <p:cNvPr id="21" name="Content Placeholder 15"/>
          <p:cNvSpPr txBox="1">
            <a:spLocks/>
          </p:cNvSpPr>
          <p:nvPr/>
        </p:nvSpPr>
        <p:spPr bwMode="auto">
          <a:xfrm>
            <a:off x="360036" y="1347190"/>
            <a:ext cx="4130218" cy="36220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177800" indent="-177800" algn="l" rtl="0" eaLnBrk="1" fontAlgn="base" hangingPunct="1">
              <a:lnSpc>
                <a:spcPct val="95000"/>
              </a:lnSpc>
              <a:spcBef>
                <a:spcPct val="20000"/>
              </a:spcBef>
              <a:spcAft>
                <a:spcPct val="0"/>
              </a:spcAft>
              <a:buClr>
                <a:schemeClr val="accent1"/>
              </a:buClr>
              <a:buChar char="•"/>
              <a:defRPr sz="2000">
                <a:solidFill>
                  <a:schemeClr val="tx1"/>
                </a:solidFill>
                <a:latin typeface="+mn-lt"/>
                <a:ea typeface="+mn-ea"/>
                <a:cs typeface="+mn-cs"/>
              </a:defRPr>
            </a:lvl1pPr>
            <a:lvl2pPr marL="400050" indent="-204788" algn="l" rtl="0" eaLnBrk="1" fontAlgn="base" hangingPunct="1">
              <a:lnSpc>
                <a:spcPct val="95000"/>
              </a:lnSpc>
              <a:spcBef>
                <a:spcPct val="20000"/>
              </a:spcBef>
              <a:spcAft>
                <a:spcPct val="0"/>
              </a:spcAft>
              <a:buClr>
                <a:schemeClr val="accent1"/>
              </a:buClr>
              <a:buFont typeface="Arial" charset="0"/>
              <a:buChar char="–"/>
              <a:defRPr>
                <a:solidFill>
                  <a:schemeClr val="tx1"/>
                </a:solidFill>
                <a:latin typeface="+mn-lt"/>
              </a:defRPr>
            </a:lvl2pPr>
            <a:lvl3pPr marL="606425" indent="-171450" algn="l" rtl="0" eaLnBrk="1" fontAlgn="base" hangingPunct="1">
              <a:lnSpc>
                <a:spcPct val="95000"/>
              </a:lnSpc>
              <a:spcBef>
                <a:spcPct val="20000"/>
              </a:spcBef>
              <a:spcAft>
                <a:spcPct val="0"/>
              </a:spcAft>
              <a:buClr>
                <a:schemeClr val="accent1"/>
              </a:buClr>
              <a:buChar char="•"/>
              <a:defRPr sz="1600">
                <a:solidFill>
                  <a:schemeClr val="tx1"/>
                </a:solidFill>
                <a:latin typeface="+mn-lt"/>
              </a:defRPr>
            </a:lvl3pPr>
            <a:lvl4pPr marL="823913" indent="-207963" algn="l" rtl="0" eaLnBrk="1" fontAlgn="base" hangingPunct="1">
              <a:lnSpc>
                <a:spcPct val="95000"/>
              </a:lnSpc>
              <a:spcBef>
                <a:spcPct val="20000"/>
              </a:spcBef>
              <a:spcAft>
                <a:spcPct val="0"/>
              </a:spcAft>
              <a:buClr>
                <a:schemeClr val="accent1"/>
              </a:buClr>
              <a:buFont typeface="Arial" charset="0"/>
              <a:buChar char="–"/>
              <a:defRPr sz="1400">
                <a:solidFill>
                  <a:schemeClr val="tx1"/>
                </a:solidFill>
                <a:latin typeface="+mn-lt"/>
              </a:defRPr>
            </a:lvl4pPr>
            <a:lvl5pPr marL="1031875" indent="-190500" algn="l" rtl="0" eaLnBrk="1" fontAlgn="base" hangingPunct="1">
              <a:lnSpc>
                <a:spcPct val="95000"/>
              </a:lnSpc>
              <a:spcBef>
                <a:spcPct val="20000"/>
              </a:spcBef>
              <a:spcAft>
                <a:spcPct val="0"/>
              </a:spcAft>
              <a:buClr>
                <a:schemeClr val="accent1"/>
              </a:buClr>
              <a:buFont typeface="Arial" charset="0"/>
              <a:buChar char="»"/>
              <a:defRPr sz="1400">
                <a:solidFill>
                  <a:schemeClr val="tx1"/>
                </a:solidFill>
                <a:latin typeface="+mn-lt"/>
              </a:defRPr>
            </a:lvl5pPr>
            <a:lvl6pPr marL="1489075" indent="-190500" algn="l" rtl="0" eaLnBrk="1" fontAlgn="base" hangingPunct="1">
              <a:lnSpc>
                <a:spcPct val="95000"/>
              </a:lnSpc>
              <a:spcBef>
                <a:spcPct val="20000"/>
              </a:spcBef>
              <a:spcAft>
                <a:spcPct val="0"/>
              </a:spcAft>
              <a:buClr>
                <a:schemeClr val="accent1"/>
              </a:buClr>
              <a:buFont typeface="Arial" pitchFamily="34" charset="0"/>
              <a:buChar char="»"/>
              <a:defRPr sz="1400">
                <a:solidFill>
                  <a:schemeClr val="tx1"/>
                </a:solidFill>
                <a:latin typeface="+mn-lt"/>
              </a:defRPr>
            </a:lvl6pPr>
            <a:lvl7pPr marL="1946275" indent="-190500" algn="l" rtl="0" eaLnBrk="1" fontAlgn="base" hangingPunct="1">
              <a:lnSpc>
                <a:spcPct val="95000"/>
              </a:lnSpc>
              <a:spcBef>
                <a:spcPct val="20000"/>
              </a:spcBef>
              <a:spcAft>
                <a:spcPct val="0"/>
              </a:spcAft>
              <a:buClr>
                <a:schemeClr val="accent1"/>
              </a:buClr>
              <a:buFont typeface="Arial" pitchFamily="34" charset="0"/>
              <a:buChar char="»"/>
              <a:defRPr sz="1400">
                <a:solidFill>
                  <a:schemeClr val="tx1"/>
                </a:solidFill>
                <a:latin typeface="+mn-lt"/>
              </a:defRPr>
            </a:lvl7pPr>
            <a:lvl8pPr marL="2403475" indent="-190500" algn="l" rtl="0" eaLnBrk="1" fontAlgn="base" hangingPunct="1">
              <a:lnSpc>
                <a:spcPct val="95000"/>
              </a:lnSpc>
              <a:spcBef>
                <a:spcPct val="20000"/>
              </a:spcBef>
              <a:spcAft>
                <a:spcPct val="0"/>
              </a:spcAft>
              <a:buClr>
                <a:schemeClr val="accent1"/>
              </a:buClr>
              <a:buFont typeface="Arial" pitchFamily="34" charset="0"/>
              <a:buChar char="»"/>
              <a:defRPr sz="1400">
                <a:solidFill>
                  <a:schemeClr val="tx1"/>
                </a:solidFill>
                <a:latin typeface="+mn-lt"/>
              </a:defRPr>
            </a:lvl8pPr>
            <a:lvl9pPr marL="2860675" indent="-190500" algn="l" rtl="0" eaLnBrk="1" fontAlgn="base" hangingPunct="1">
              <a:lnSpc>
                <a:spcPct val="95000"/>
              </a:lnSpc>
              <a:spcBef>
                <a:spcPct val="20000"/>
              </a:spcBef>
              <a:spcAft>
                <a:spcPct val="0"/>
              </a:spcAft>
              <a:buClr>
                <a:schemeClr val="accent1"/>
              </a:buClr>
              <a:buFont typeface="Arial" pitchFamily="34" charset="0"/>
              <a:buChar char="»"/>
              <a:defRPr sz="1400">
                <a:solidFill>
                  <a:schemeClr val="tx1"/>
                </a:solidFill>
                <a:latin typeface="+mn-lt"/>
              </a:defRPr>
            </a:lvl9pPr>
          </a:lstStyle>
          <a:p>
            <a:pPr marL="0" indent="0">
              <a:buNone/>
            </a:pPr>
            <a:r>
              <a:rPr kumimoji="0" lang="en-US" sz="2400" b="1" i="0" u="none" strike="noStrike" kern="1200" cap="none" spc="0" normalizeH="0" baseline="0" noProof="0" dirty="0">
                <a:ln>
                  <a:noFill/>
                </a:ln>
                <a:solidFill>
                  <a:srgbClr val="013A94"/>
                </a:solidFill>
                <a:effectLst/>
                <a:uLnTx/>
                <a:uFillTx/>
                <a:latin typeface="Rockwell" panose="02060603020205020403" pitchFamily="18" charset="0"/>
                <a:ea typeface="+mn-ea"/>
                <a:cs typeface="+mn-cs"/>
              </a:rPr>
              <a:t>If you started benefits early and are beyond 12 months, you can suspend benefits at FRA and earn delayed </a:t>
            </a:r>
            <a:r>
              <a:rPr kumimoji="0" lang="en-US" sz="2400" b="1" i="1" u="none" strike="noStrike" kern="1200" cap="none" spc="0" normalizeH="0" baseline="0" noProof="0" dirty="0">
                <a:ln>
                  <a:noFill/>
                </a:ln>
                <a:solidFill>
                  <a:srgbClr val="013A94"/>
                </a:solidFill>
                <a:effectLst/>
                <a:uLnTx/>
                <a:uFillTx/>
                <a:latin typeface="Rockwell" panose="02060603020205020403" pitchFamily="18" charset="0"/>
                <a:ea typeface="+mn-ea"/>
                <a:cs typeface="+mn-cs"/>
              </a:rPr>
              <a:t>retirement</a:t>
            </a:r>
            <a:r>
              <a:rPr kumimoji="0" lang="en-US" sz="2400" b="1" i="0" u="none" strike="noStrike" kern="1200" cap="none" spc="0" normalizeH="0" baseline="0" noProof="0" dirty="0">
                <a:ln>
                  <a:noFill/>
                </a:ln>
                <a:solidFill>
                  <a:srgbClr val="013A94"/>
                </a:solidFill>
                <a:effectLst/>
                <a:uLnTx/>
                <a:uFillTx/>
                <a:latin typeface="Rockwell" panose="02060603020205020403" pitchFamily="18" charset="0"/>
                <a:ea typeface="+mn-ea"/>
                <a:cs typeface="+mn-cs"/>
              </a:rPr>
              <a:t> credits on your current amount. </a:t>
            </a:r>
            <a:r>
              <a:rPr lang="en-US" sz="2400" b="1" dirty="0">
                <a:solidFill>
                  <a:srgbClr val="013A94"/>
                </a:solidFill>
                <a:latin typeface="Rockwell" panose="02060603020205020403" pitchFamily="18" charset="0"/>
              </a:rPr>
              <a:t>Your benefit payments will automatically start again the month you reach age 70.</a:t>
            </a:r>
            <a:r>
              <a:rPr kumimoji="0" lang="en-US" sz="2400" i="0" u="none" strike="noStrike" kern="1200" cap="none" spc="0" normalizeH="0" baseline="30000" noProof="0" dirty="0">
                <a:ln>
                  <a:noFill/>
                </a:ln>
                <a:solidFill>
                  <a:srgbClr val="013A94"/>
                </a:solidFill>
                <a:effectLst/>
                <a:uLnTx/>
                <a:uFillTx/>
                <a:latin typeface="Rockwell" panose="02060603020205020403" pitchFamily="18" charset="0"/>
                <a:ea typeface="+mn-ea"/>
                <a:cs typeface="+mn-cs"/>
              </a:rPr>
              <a:t>1</a:t>
            </a:r>
            <a:endParaRPr lang="en-US" sz="2400" b="1" dirty="0">
              <a:solidFill>
                <a:srgbClr val="013A94"/>
              </a:solidFill>
              <a:latin typeface="Rockwell" panose="02060603020205020403" pitchFamily="18" charset="0"/>
            </a:endParaRPr>
          </a:p>
        </p:txBody>
      </p:sp>
      <p:sp>
        <p:nvSpPr>
          <p:cNvPr id="15" name="Content Placeholder 5"/>
          <p:cNvSpPr txBox="1">
            <a:spLocks/>
          </p:cNvSpPr>
          <p:nvPr/>
        </p:nvSpPr>
        <p:spPr bwMode="auto">
          <a:xfrm>
            <a:off x="4940809" y="851596"/>
            <a:ext cx="4778926" cy="41052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6200" tIns="38100" rIns="76200" bIns="38100" numCol="1" anchor="t" anchorCtr="0" compatLnSpc="1">
            <a:prstTxWarp prst="textNoShape">
              <a:avLst/>
            </a:prstTxWarp>
            <a:noAutofit/>
          </a:bodyPr>
          <a:lstStyle>
            <a:lvl1pPr marL="166688" indent="-166688" algn="l" rtl="0" fontAlgn="base">
              <a:lnSpc>
                <a:spcPct val="90000"/>
              </a:lnSpc>
              <a:spcBef>
                <a:spcPct val="40000"/>
              </a:spcBef>
              <a:spcAft>
                <a:spcPct val="0"/>
              </a:spcAft>
              <a:buClr>
                <a:srgbClr val="418CD0"/>
              </a:buClr>
              <a:buChar char="•"/>
              <a:defRPr sz="2000">
                <a:solidFill>
                  <a:schemeClr val="hlink"/>
                </a:solidFill>
                <a:latin typeface="+mn-lt"/>
                <a:ea typeface="+mn-ea"/>
                <a:cs typeface="+mn-cs"/>
              </a:defRPr>
            </a:lvl1pPr>
            <a:lvl2pPr marL="525463" indent="-244475" algn="l" rtl="0" fontAlgn="base">
              <a:lnSpc>
                <a:spcPct val="90000"/>
              </a:lnSpc>
              <a:spcBef>
                <a:spcPct val="15000"/>
              </a:spcBef>
              <a:spcAft>
                <a:spcPct val="0"/>
              </a:spcAft>
              <a:buClr>
                <a:srgbClr val="418CD0"/>
              </a:buClr>
              <a:buFont typeface="Arial Narrow" pitchFamily="34" charset="0"/>
              <a:buChar char="&gt;"/>
              <a:defRPr>
                <a:solidFill>
                  <a:schemeClr val="hlink"/>
                </a:solidFill>
                <a:latin typeface="+mn-lt"/>
              </a:defRPr>
            </a:lvl2pPr>
            <a:lvl3pPr marL="793750" indent="-153988" algn="l" rtl="0" fontAlgn="base">
              <a:lnSpc>
                <a:spcPct val="90000"/>
              </a:lnSpc>
              <a:spcBef>
                <a:spcPct val="15000"/>
              </a:spcBef>
              <a:spcAft>
                <a:spcPct val="0"/>
              </a:spcAft>
              <a:buClr>
                <a:srgbClr val="418CD0"/>
              </a:buClr>
              <a:buChar char="•"/>
              <a:defRPr sz="1600">
                <a:solidFill>
                  <a:schemeClr val="hlink"/>
                </a:solidFill>
                <a:latin typeface="+mn-lt"/>
              </a:defRPr>
            </a:lvl3pPr>
            <a:lvl4pPr marL="1106488" indent="-198438" algn="l" rtl="0" fontAlgn="base">
              <a:lnSpc>
                <a:spcPct val="90000"/>
              </a:lnSpc>
              <a:spcBef>
                <a:spcPct val="20000"/>
              </a:spcBef>
              <a:spcAft>
                <a:spcPct val="0"/>
              </a:spcAft>
              <a:buClr>
                <a:srgbClr val="418CD0"/>
              </a:buClr>
              <a:buFont typeface="Arial" charset="0"/>
              <a:buChar char="–"/>
              <a:defRPr sz="1200">
                <a:solidFill>
                  <a:schemeClr val="hlink"/>
                </a:solidFill>
                <a:latin typeface="+mn-lt"/>
              </a:defRPr>
            </a:lvl4pPr>
            <a:lvl5pPr marL="1355725" indent="-134938" algn="l" rtl="0" fontAlgn="base">
              <a:lnSpc>
                <a:spcPct val="90000"/>
              </a:lnSpc>
              <a:spcBef>
                <a:spcPct val="20000"/>
              </a:spcBef>
              <a:spcAft>
                <a:spcPct val="0"/>
              </a:spcAft>
              <a:buClr>
                <a:srgbClr val="418CD0"/>
              </a:buClr>
              <a:buFont typeface="Arial" charset="0"/>
              <a:buChar char="»"/>
              <a:defRPr sz="1200">
                <a:solidFill>
                  <a:schemeClr val="hlink"/>
                </a:solidFill>
                <a:latin typeface="+mn-lt"/>
              </a:defRPr>
            </a:lvl5pPr>
            <a:lvl6pPr marL="1812925" indent="-134938" algn="l" rtl="0" fontAlgn="base">
              <a:lnSpc>
                <a:spcPct val="90000"/>
              </a:lnSpc>
              <a:spcBef>
                <a:spcPct val="20000"/>
              </a:spcBef>
              <a:spcAft>
                <a:spcPct val="0"/>
              </a:spcAft>
              <a:buClr>
                <a:srgbClr val="418CD0"/>
              </a:buClr>
              <a:buFont typeface="Arial" charset="0"/>
              <a:buChar char="»"/>
              <a:defRPr sz="1200">
                <a:solidFill>
                  <a:schemeClr val="hlink"/>
                </a:solidFill>
                <a:latin typeface="+mn-lt"/>
              </a:defRPr>
            </a:lvl6pPr>
            <a:lvl7pPr marL="2270125" indent="-134938" algn="l" rtl="0" fontAlgn="base">
              <a:lnSpc>
                <a:spcPct val="90000"/>
              </a:lnSpc>
              <a:spcBef>
                <a:spcPct val="20000"/>
              </a:spcBef>
              <a:spcAft>
                <a:spcPct val="0"/>
              </a:spcAft>
              <a:buClr>
                <a:srgbClr val="418CD0"/>
              </a:buClr>
              <a:buFont typeface="Arial" charset="0"/>
              <a:buChar char="»"/>
              <a:defRPr sz="1200">
                <a:solidFill>
                  <a:schemeClr val="hlink"/>
                </a:solidFill>
                <a:latin typeface="+mn-lt"/>
              </a:defRPr>
            </a:lvl7pPr>
            <a:lvl8pPr marL="2727325" indent="-134938" algn="l" rtl="0" fontAlgn="base">
              <a:lnSpc>
                <a:spcPct val="90000"/>
              </a:lnSpc>
              <a:spcBef>
                <a:spcPct val="20000"/>
              </a:spcBef>
              <a:spcAft>
                <a:spcPct val="0"/>
              </a:spcAft>
              <a:buClr>
                <a:srgbClr val="418CD0"/>
              </a:buClr>
              <a:buFont typeface="Arial" charset="0"/>
              <a:buChar char="»"/>
              <a:defRPr sz="1200">
                <a:solidFill>
                  <a:schemeClr val="hlink"/>
                </a:solidFill>
                <a:latin typeface="+mn-lt"/>
              </a:defRPr>
            </a:lvl8pPr>
            <a:lvl9pPr marL="3184525" indent="-134938" algn="l" rtl="0" fontAlgn="base">
              <a:lnSpc>
                <a:spcPct val="90000"/>
              </a:lnSpc>
              <a:spcBef>
                <a:spcPct val="20000"/>
              </a:spcBef>
              <a:spcAft>
                <a:spcPct val="0"/>
              </a:spcAft>
              <a:buClr>
                <a:srgbClr val="418CD0"/>
              </a:buClr>
              <a:buFont typeface="Arial" charset="0"/>
              <a:buChar char="»"/>
              <a:defRPr sz="1200">
                <a:solidFill>
                  <a:schemeClr val="hlink"/>
                </a:solidFill>
                <a:latin typeface="+mn-lt"/>
              </a:defRPr>
            </a:lvl9pPr>
          </a:lstStyle>
          <a:p>
            <a:pPr marL="58738" marR="0" lvl="0" indent="0" algn="l" defTabSz="914400" rtl="0" eaLnBrk="1" fontAlgn="base" latinLnBrk="0" hangingPunct="1">
              <a:lnSpc>
                <a:spcPct val="95000"/>
              </a:lnSpc>
              <a:spcBef>
                <a:spcPts val="1800"/>
              </a:spcBef>
              <a:spcAft>
                <a:spcPct val="0"/>
              </a:spcAft>
              <a:buClr>
                <a:srgbClr val="007AC2"/>
              </a:buClr>
              <a:buSzTx/>
              <a:buFontTx/>
              <a:buNone/>
              <a:tabLst/>
              <a:defRPr/>
            </a:pPr>
            <a:r>
              <a:rPr kumimoji="0" lang="en-US" sz="2000" b="0" i="0" u="none" strike="noStrike" kern="1200" cap="none" spc="0" normalizeH="0" baseline="0" noProof="0" dirty="0">
                <a:ln>
                  <a:noFill/>
                </a:ln>
                <a:solidFill>
                  <a:srgbClr val="000000"/>
                </a:solidFill>
                <a:effectLst/>
                <a:uLnTx/>
                <a:uFillTx/>
                <a:latin typeface="Arial"/>
                <a:ea typeface="+mn-ea"/>
                <a:cs typeface="+mn-cs"/>
              </a:rPr>
              <a:t>Gives another option for those </a:t>
            </a:r>
            <a:br>
              <a:rPr kumimoji="0" lang="en-US" sz="2000" b="0" i="0" u="none" strike="noStrike" kern="1200" cap="none" spc="0" normalizeH="0" baseline="0" noProof="0" dirty="0">
                <a:ln>
                  <a:noFill/>
                </a:ln>
                <a:solidFill>
                  <a:srgbClr val="000000"/>
                </a:solidFill>
                <a:effectLst/>
                <a:uLnTx/>
                <a:uFillTx/>
                <a:latin typeface="Arial"/>
                <a:ea typeface="+mn-ea"/>
                <a:cs typeface="+mn-cs"/>
              </a:rPr>
            </a:br>
            <a:r>
              <a:rPr kumimoji="0" lang="en-US" sz="2000" b="0" i="0" u="none" strike="noStrike" kern="1200" cap="none" spc="0" normalizeH="0" baseline="0" noProof="0" dirty="0">
                <a:ln>
                  <a:noFill/>
                </a:ln>
                <a:solidFill>
                  <a:srgbClr val="000000"/>
                </a:solidFill>
                <a:effectLst/>
                <a:uLnTx/>
                <a:uFillTx/>
                <a:latin typeface="Arial"/>
                <a:ea typeface="+mn-ea"/>
                <a:cs typeface="+mn-cs"/>
              </a:rPr>
              <a:t>beyond the 12-month “U-turn” </a:t>
            </a:r>
          </a:p>
          <a:p>
            <a:pPr marL="58738" marR="0" lvl="0" indent="0" algn="l" defTabSz="914400" rtl="0" eaLnBrk="1" fontAlgn="base" latinLnBrk="0" hangingPunct="1">
              <a:lnSpc>
                <a:spcPct val="95000"/>
              </a:lnSpc>
              <a:spcBef>
                <a:spcPts val="1800"/>
              </a:spcBef>
              <a:spcAft>
                <a:spcPct val="0"/>
              </a:spcAft>
              <a:buClr>
                <a:srgbClr val="007AC2"/>
              </a:buClr>
              <a:buSzTx/>
              <a:buFontTx/>
              <a:buNone/>
              <a:tabLst/>
              <a:defRPr/>
            </a:pPr>
            <a:r>
              <a:rPr kumimoji="0" lang="en-US" sz="2000" b="0" i="0" u="none" strike="noStrike" kern="1200" cap="none" spc="0" normalizeH="0" baseline="0" noProof="0" dirty="0">
                <a:ln>
                  <a:noFill/>
                </a:ln>
                <a:solidFill>
                  <a:srgbClr val="000000"/>
                </a:solidFill>
                <a:effectLst/>
                <a:uLnTx/>
                <a:uFillTx/>
                <a:latin typeface="Arial"/>
                <a:ea typeface="+mn-ea"/>
                <a:cs typeface="+mn-cs"/>
              </a:rPr>
              <a:t>An example*:</a:t>
            </a:r>
          </a:p>
          <a:p>
            <a:pPr marL="525463" marR="0" lvl="1" indent="-244475" algn="l" defTabSz="914400" rtl="0" eaLnBrk="1" fontAlgn="base" latinLnBrk="0" hangingPunct="1">
              <a:lnSpc>
                <a:spcPct val="90000"/>
              </a:lnSpc>
              <a:spcBef>
                <a:spcPct val="15000"/>
              </a:spcBef>
              <a:spcAft>
                <a:spcPct val="0"/>
              </a:spcAft>
              <a:buClr>
                <a:srgbClr val="418CD0"/>
              </a:buClr>
              <a:buSzTx/>
              <a:buFont typeface="Arial" panose="020B0604020202020204" pitchFamily="34" charset="0"/>
              <a:buChar char="•"/>
              <a:tabLst/>
              <a:defRPr/>
            </a:pPr>
            <a:r>
              <a:rPr kumimoji="0" lang="en-US" sz="1800" b="0" i="0" u="none" strike="noStrike" kern="0" cap="none" spc="0" normalizeH="0" baseline="0" noProof="0" dirty="0">
                <a:ln>
                  <a:noFill/>
                </a:ln>
                <a:solidFill>
                  <a:srgbClr val="000000"/>
                </a:solidFill>
                <a:effectLst/>
                <a:uLnTx/>
                <a:uFillTx/>
                <a:latin typeface="Arial"/>
                <a:ea typeface="+mn-ea"/>
                <a:cs typeface="+mn-cs"/>
              </a:rPr>
              <a:t>Assume PIA would be $2,000 at 66 and </a:t>
            </a:r>
            <a:r>
              <a:rPr lang="en-US" kern="0" dirty="0">
                <a:solidFill>
                  <a:srgbClr val="000000"/>
                </a:solidFill>
                <a:latin typeface="Arial"/>
              </a:rPr>
              <a:t>6</a:t>
            </a:r>
            <a:r>
              <a:rPr kumimoji="0" lang="en-US" sz="1800" b="0" i="0" u="none" strike="noStrike" kern="0" cap="none" spc="0" normalizeH="0" baseline="0" noProof="0" dirty="0">
                <a:ln>
                  <a:noFill/>
                </a:ln>
                <a:solidFill>
                  <a:srgbClr val="000000"/>
                </a:solidFill>
                <a:effectLst/>
                <a:uLnTx/>
                <a:uFillTx/>
                <a:latin typeface="Arial"/>
                <a:ea typeface="+mn-ea"/>
                <a:cs typeface="+mn-cs"/>
              </a:rPr>
              <a:t> months</a:t>
            </a:r>
          </a:p>
          <a:p>
            <a:pPr marL="525463" marR="0" lvl="1" indent="-244475" algn="l" defTabSz="914400" rtl="0" eaLnBrk="1" fontAlgn="base" latinLnBrk="0" hangingPunct="1">
              <a:lnSpc>
                <a:spcPct val="90000"/>
              </a:lnSpc>
              <a:spcBef>
                <a:spcPct val="15000"/>
              </a:spcBef>
              <a:spcAft>
                <a:spcPct val="0"/>
              </a:spcAft>
              <a:buClr>
                <a:srgbClr val="418CD0"/>
              </a:buClr>
              <a:buSzTx/>
              <a:buFont typeface="Arial" panose="020B0604020202020204" pitchFamily="34" charset="0"/>
              <a:buChar char="•"/>
              <a:tabLst/>
              <a:defRPr/>
            </a:pPr>
            <a:r>
              <a:rPr kumimoji="0" lang="en-US" sz="1800" b="0" i="0" u="none" strike="noStrike" kern="0" cap="none" spc="0" normalizeH="0" baseline="0" noProof="0" dirty="0">
                <a:ln>
                  <a:noFill/>
                </a:ln>
                <a:solidFill>
                  <a:srgbClr val="000000"/>
                </a:solidFill>
                <a:effectLst/>
                <a:uLnTx/>
                <a:uFillTx/>
                <a:latin typeface="Arial"/>
                <a:ea typeface="+mn-ea"/>
                <a:cs typeface="+mn-cs"/>
              </a:rPr>
              <a:t>You start at 62, though, and begin receiving $1,434</a:t>
            </a:r>
          </a:p>
          <a:p>
            <a:pPr marL="525463" marR="0" lvl="1" indent="-244475" algn="l" defTabSz="914400" rtl="0" eaLnBrk="1" fontAlgn="base" latinLnBrk="0" hangingPunct="1">
              <a:lnSpc>
                <a:spcPct val="90000"/>
              </a:lnSpc>
              <a:spcBef>
                <a:spcPct val="15000"/>
              </a:spcBef>
              <a:spcAft>
                <a:spcPct val="0"/>
              </a:spcAft>
              <a:buClr>
                <a:srgbClr val="418CD0"/>
              </a:buClr>
              <a:buSzTx/>
              <a:buFont typeface="Arial" panose="020B0604020202020204" pitchFamily="34" charset="0"/>
              <a:buChar char="•"/>
              <a:tabLst/>
              <a:defRPr/>
            </a:pPr>
            <a:r>
              <a:rPr kumimoji="0" lang="en-US" sz="1800" b="0" i="0" u="none" strike="noStrike" kern="0" cap="none" spc="0" normalizeH="0" baseline="0" noProof="0" dirty="0">
                <a:ln>
                  <a:noFill/>
                </a:ln>
                <a:solidFill>
                  <a:srgbClr val="000000"/>
                </a:solidFill>
                <a:effectLst/>
                <a:uLnTx/>
                <a:uFillTx/>
                <a:latin typeface="Arial"/>
                <a:ea typeface="+mn-ea"/>
                <a:cs typeface="+mn-cs"/>
              </a:rPr>
              <a:t>Can suspend at 66 and </a:t>
            </a:r>
            <a:r>
              <a:rPr lang="en-US" kern="0" dirty="0">
                <a:solidFill>
                  <a:srgbClr val="000000"/>
                </a:solidFill>
                <a:latin typeface="Arial"/>
              </a:rPr>
              <a:t>6</a:t>
            </a:r>
            <a:r>
              <a:rPr kumimoji="0" lang="en-US" sz="1800" b="0" i="0" u="none" strike="noStrike" kern="0" cap="none" spc="0" normalizeH="0" baseline="0" noProof="0" dirty="0">
                <a:ln>
                  <a:noFill/>
                </a:ln>
                <a:solidFill>
                  <a:srgbClr val="000000"/>
                </a:solidFill>
                <a:effectLst/>
                <a:uLnTx/>
                <a:uFillTx/>
                <a:latin typeface="Arial"/>
                <a:ea typeface="+mn-ea"/>
                <a:cs typeface="+mn-cs"/>
              </a:rPr>
              <a:t> months (FRA) and receive a max rate of 8% delayed credit by waiting 3.5 years to age 70 (28%</a:t>
            </a:r>
            <a:r>
              <a:rPr kumimoji="0" lang="en-US" sz="1800" b="0" i="0" u="none" strike="noStrike" kern="0" cap="none" spc="0" normalizeH="0" noProof="0" dirty="0">
                <a:ln>
                  <a:noFill/>
                </a:ln>
                <a:solidFill>
                  <a:srgbClr val="000000"/>
                </a:solidFill>
                <a:effectLst/>
                <a:uLnTx/>
                <a:uFillTx/>
                <a:latin typeface="Arial"/>
                <a:ea typeface="+mn-ea"/>
                <a:cs typeface="+mn-cs"/>
              </a:rPr>
              <a:t> increase)</a:t>
            </a:r>
            <a:endParaRPr kumimoji="0" lang="en-US" sz="1800" b="0" i="0" u="none" strike="noStrike" kern="0" cap="none" spc="0" normalizeH="0" baseline="0" noProof="0" dirty="0">
              <a:ln>
                <a:noFill/>
              </a:ln>
              <a:solidFill>
                <a:srgbClr val="000000"/>
              </a:solidFill>
              <a:effectLst/>
              <a:uLnTx/>
              <a:uFillTx/>
              <a:latin typeface="Arial"/>
              <a:ea typeface="+mn-ea"/>
              <a:cs typeface="+mn-cs"/>
            </a:endParaRPr>
          </a:p>
          <a:p>
            <a:pPr marL="639762" marR="0" lvl="2" indent="0" algn="l" defTabSz="914400" rtl="0" eaLnBrk="1" fontAlgn="base" latinLnBrk="0" hangingPunct="1">
              <a:lnSpc>
                <a:spcPct val="90000"/>
              </a:lnSpc>
              <a:spcBef>
                <a:spcPct val="15000"/>
              </a:spcBef>
              <a:spcAft>
                <a:spcPct val="0"/>
              </a:spcAft>
              <a:buClr>
                <a:srgbClr val="418CD0"/>
              </a:buClr>
              <a:buSzTx/>
              <a:buNone/>
              <a:tabLst/>
              <a:defRPr/>
            </a:pPr>
            <a:r>
              <a:rPr kumimoji="0" lang="en-US" sz="1600" b="1" i="0" u="none" strike="noStrike" kern="0" cap="none" spc="0" normalizeH="0" baseline="0" noProof="0" dirty="0">
                <a:ln>
                  <a:noFill/>
                </a:ln>
                <a:solidFill>
                  <a:schemeClr val="accent1"/>
                </a:solidFill>
                <a:effectLst/>
                <a:uLnTx/>
                <a:uFillTx/>
                <a:latin typeface="Arial"/>
                <a:ea typeface="+mn-ea"/>
                <a:cs typeface="+mn-cs"/>
              </a:rPr>
              <a:t>$1,434 x 128% = $1,835.52</a:t>
            </a:r>
          </a:p>
          <a:p>
            <a:pPr marL="525463" marR="0" lvl="1" indent="-244475" algn="l" defTabSz="914400" rtl="0" eaLnBrk="1" fontAlgn="base" latinLnBrk="0" hangingPunct="1">
              <a:lnSpc>
                <a:spcPct val="90000"/>
              </a:lnSpc>
              <a:spcBef>
                <a:spcPct val="15000"/>
              </a:spcBef>
              <a:spcAft>
                <a:spcPct val="0"/>
              </a:spcAft>
              <a:buClr>
                <a:srgbClr val="418CD0"/>
              </a:buClr>
              <a:buSzTx/>
              <a:buFont typeface="Arial" panose="020B0604020202020204" pitchFamily="34" charset="0"/>
              <a:buChar char="•"/>
              <a:tabLst/>
              <a:defRPr/>
            </a:pPr>
            <a:r>
              <a:rPr kumimoji="0" lang="en-US" sz="1800" b="0" i="0" u="none" strike="noStrike" kern="0" cap="none" spc="0" normalizeH="0" baseline="0" noProof="0" dirty="0">
                <a:ln>
                  <a:noFill/>
                </a:ln>
                <a:solidFill>
                  <a:srgbClr val="000000"/>
                </a:solidFill>
                <a:effectLst/>
                <a:uLnTx/>
                <a:uFillTx/>
                <a:latin typeface="Arial"/>
                <a:ea typeface="+mn-ea"/>
                <a:cs typeface="+mn-cs"/>
              </a:rPr>
              <a:t>Can then resume benefits at 70 at the increased amount</a:t>
            </a:r>
            <a:endParaRPr kumimoji="0" lang="en-US" sz="1600" b="1" i="0" u="none" strike="noStrike" kern="0" cap="none" spc="0" normalizeH="0" baseline="0" noProof="0" dirty="0">
              <a:ln>
                <a:noFill/>
              </a:ln>
              <a:solidFill>
                <a:schemeClr val="accent3"/>
              </a:solidFill>
              <a:effectLst/>
              <a:uLnTx/>
              <a:uFillTx/>
              <a:latin typeface="Arial"/>
              <a:ea typeface="+mn-ea"/>
              <a:cs typeface="+mn-cs"/>
            </a:endParaRPr>
          </a:p>
        </p:txBody>
      </p:sp>
      <p:cxnSp>
        <p:nvCxnSpPr>
          <p:cNvPr id="36" name="Straight Connector 35"/>
          <p:cNvCxnSpPr>
            <a:cxnSpLocks/>
          </p:cNvCxnSpPr>
          <p:nvPr/>
        </p:nvCxnSpPr>
        <p:spPr>
          <a:xfrm>
            <a:off x="5045482" y="1566140"/>
            <a:ext cx="4682718" cy="0"/>
          </a:xfrm>
          <a:prstGeom prst="line">
            <a:avLst/>
          </a:prstGeom>
          <a:ln>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1" name="Slide Number Placeholder 2"/>
          <p:cNvSpPr>
            <a:spLocks noGrp="1"/>
          </p:cNvSpPr>
          <p:nvPr>
            <p:ph type="sldNum" sz="quarter" idx="4"/>
          </p:nvPr>
        </p:nvSpPr>
        <p:spPr>
          <a:xfrm>
            <a:off x="405892" y="5343266"/>
            <a:ext cx="217488" cy="303212"/>
          </a:xfrm>
        </p:spPr>
        <p:txBody>
          <a:bodyPr/>
          <a:lstStyle>
            <a:lvl1pPr>
              <a:defRPr lang="en-US" sz="1050" smtClean="0"/>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B086DA8C-2EC5-4397-8842-B74E3AC9ED83}" type="slidenum">
              <a:rPr kumimoji="0" lang="en-US" sz="1050" b="1" i="0" u="none" strike="noStrike" kern="1200" cap="none" spc="0" normalizeH="0" baseline="0" noProof="0" smtClean="0">
                <a:ln>
                  <a:noFill/>
                </a:ln>
                <a:solidFill>
                  <a:srgbClr val="000000"/>
                </a:solidFill>
                <a:effectLst/>
                <a:uLnTx/>
                <a:uFillTx/>
                <a:latin typeface="Arial"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49</a:t>
            </a:fld>
            <a:endParaRPr kumimoji="0" lang="en-US" sz="1050" b="1" i="0" u="none" strike="noStrike" kern="1200" cap="none" spc="0" normalizeH="0" baseline="0" noProof="0" dirty="0">
              <a:ln>
                <a:noFill/>
              </a:ln>
              <a:solidFill>
                <a:srgbClr val="000000"/>
              </a:solidFill>
              <a:effectLst/>
              <a:uLnTx/>
              <a:uFillTx/>
              <a:latin typeface="Arial" charset="0"/>
              <a:ea typeface="+mn-ea"/>
              <a:cs typeface="+mn-cs"/>
            </a:endParaRPr>
          </a:p>
        </p:txBody>
      </p:sp>
      <p:pic>
        <p:nvPicPr>
          <p:cNvPr id="13" name="Picture 12">
            <a:extLst>
              <a:ext uri="{FF2B5EF4-FFF2-40B4-BE49-F238E27FC236}">
                <a16:creationId xmlns:a16="http://schemas.microsoft.com/office/drawing/2014/main" id="{AA56C25D-A97C-4F4B-B993-F73273BA2D92}"/>
              </a:ext>
            </a:extLst>
          </p:cNvPr>
          <p:cNvPicPr>
            <a:picLocks noChangeAspect="1"/>
          </p:cNvPicPr>
          <p:nvPr/>
        </p:nvPicPr>
        <p:blipFill>
          <a:blip r:embed="rId3"/>
          <a:stretch>
            <a:fillRect/>
          </a:stretch>
        </p:blipFill>
        <p:spPr>
          <a:xfrm>
            <a:off x="8612371" y="5318964"/>
            <a:ext cx="1223373" cy="164851"/>
          </a:xfrm>
          <a:prstGeom prst="rect">
            <a:avLst/>
          </a:prstGeom>
        </p:spPr>
      </p:pic>
      <p:sp>
        <p:nvSpPr>
          <p:cNvPr id="12" name="Text Box 50"/>
          <p:cNvSpPr txBox="1">
            <a:spLocks noChangeArrowheads="1"/>
          </p:cNvSpPr>
          <p:nvPr/>
        </p:nvSpPr>
        <p:spPr bwMode="auto">
          <a:xfrm>
            <a:off x="5461999" y="5279428"/>
            <a:ext cx="4027482"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tabLst>
                <a:tab pos="512763" algn="l"/>
              </a:tabLst>
              <a:defRPr sz="800">
                <a:latin typeface="Arial Narrow" panose="020B0606020202030204" pitchFamily="34" charset="0"/>
              </a:defRPr>
            </a:lvl1pPr>
            <a:lvl2pPr marL="571500">
              <a:tabLst>
                <a:tab pos="512763" algn="l"/>
              </a:tabLst>
            </a:lvl2pPr>
            <a:lvl3pPr>
              <a:tabLst>
                <a:tab pos="512763" algn="l"/>
              </a:tabLst>
            </a:lvl3pPr>
            <a:lvl4pPr>
              <a:tabLst>
                <a:tab pos="512763" algn="l"/>
              </a:tabLst>
            </a:lvl4pPr>
            <a:lvl5pPr>
              <a:tabLst>
                <a:tab pos="512763" algn="l"/>
              </a:tabLst>
            </a:lvl5pPr>
            <a:lvl6pPr fontAlgn="base">
              <a:spcBef>
                <a:spcPct val="0"/>
              </a:spcBef>
              <a:spcAft>
                <a:spcPct val="0"/>
              </a:spcAft>
              <a:tabLst>
                <a:tab pos="512763" algn="l"/>
              </a:tabLst>
            </a:lvl6pPr>
            <a:lvl7pPr fontAlgn="base">
              <a:spcBef>
                <a:spcPct val="0"/>
              </a:spcBef>
              <a:spcAft>
                <a:spcPct val="0"/>
              </a:spcAft>
              <a:tabLst>
                <a:tab pos="512763" algn="l"/>
              </a:tabLst>
            </a:lvl7pPr>
            <a:lvl8pPr fontAlgn="base">
              <a:spcBef>
                <a:spcPct val="0"/>
              </a:spcBef>
              <a:spcAft>
                <a:spcPct val="0"/>
              </a:spcAft>
              <a:tabLst>
                <a:tab pos="512763" algn="l"/>
              </a:tabLst>
            </a:lvl8pPr>
            <a:lvl9pPr fontAlgn="base">
              <a:spcBef>
                <a:spcPct val="0"/>
              </a:spcBef>
              <a:spcAft>
                <a:spcPct val="0"/>
              </a:spcAft>
              <a:tabLst>
                <a:tab pos="512763" algn="l"/>
              </a:tabLst>
            </a:lvl9pPr>
          </a:lstStyle>
          <a:p>
            <a:r>
              <a:rPr lang="en-US" dirty="0">
                <a:solidFill>
                  <a:schemeClr val="tx1">
                    <a:lumMod val="75000"/>
                    <a:lumOff val="25000"/>
                  </a:schemeClr>
                </a:solidFill>
              </a:rPr>
              <a:t>*Hypothetical example for illustrative purposes only.</a:t>
            </a:r>
          </a:p>
        </p:txBody>
      </p:sp>
      <p:sp>
        <p:nvSpPr>
          <p:cNvPr id="3" name="Rectangle 2">
            <a:extLst>
              <a:ext uri="{FF2B5EF4-FFF2-40B4-BE49-F238E27FC236}">
                <a16:creationId xmlns:a16="http://schemas.microsoft.com/office/drawing/2014/main" id="{1E214B8E-F3EB-BC46-9057-423D83FA9CEB}"/>
              </a:ext>
            </a:extLst>
          </p:cNvPr>
          <p:cNvSpPr/>
          <p:nvPr/>
        </p:nvSpPr>
        <p:spPr>
          <a:xfrm>
            <a:off x="830502" y="5241881"/>
            <a:ext cx="3580133" cy="215444"/>
          </a:xfrm>
          <a:prstGeom prst="rect">
            <a:avLst/>
          </a:prstGeom>
        </p:spPr>
        <p:txBody>
          <a:bodyPr wrap="square">
            <a:spAutoFit/>
          </a:bodyPr>
          <a:lstStyle/>
          <a:p>
            <a:pPr lvl="0">
              <a:tabLst>
                <a:tab pos="511175" algn="l"/>
              </a:tabLst>
              <a:defRPr/>
            </a:pPr>
            <a:r>
              <a:rPr lang="en-US" sz="800" dirty="0">
                <a:solidFill>
                  <a:schemeClr val="tx1">
                    <a:lumMod val="75000"/>
                    <a:lumOff val="25000"/>
                  </a:schemeClr>
                </a:solidFill>
                <a:latin typeface="Arial Narrow" panose="020B0604020202020204" pitchFamily="34" charset="0"/>
                <a:cs typeface="Arial Narrow" panose="020B0604020202020204" pitchFamily="34" charset="0"/>
              </a:rPr>
              <a:t>SOURCE | </a:t>
            </a:r>
            <a:r>
              <a:rPr lang="en-US" sz="800" baseline="30000" dirty="0">
                <a:solidFill>
                  <a:schemeClr val="tx1">
                    <a:lumMod val="75000"/>
                    <a:lumOff val="25000"/>
                  </a:schemeClr>
                </a:solidFill>
                <a:latin typeface="Arial Narrow" panose="020B0604020202020204" pitchFamily="34" charset="0"/>
                <a:cs typeface="Arial Narrow" panose="020B0604020202020204" pitchFamily="34" charset="0"/>
              </a:rPr>
              <a:t>1</a:t>
            </a:r>
            <a:r>
              <a:rPr lang="en-US" sz="800" dirty="0">
                <a:solidFill>
                  <a:schemeClr val="tx1">
                    <a:lumMod val="75000"/>
                    <a:lumOff val="25000"/>
                  </a:schemeClr>
                </a:solidFill>
                <a:latin typeface="Arial Narrow" panose="020B0604020202020204" pitchFamily="34" charset="0"/>
                <a:cs typeface="Arial Narrow" panose="020B0604020202020204" pitchFamily="34" charset="0"/>
              </a:rPr>
              <a:t>Social Security Administration, </a:t>
            </a:r>
            <a:r>
              <a:rPr lang="en-US" sz="800" dirty="0">
                <a:solidFill>
                  <a:schemeClr val="tx1">
                    <a:lumMod val="75000"/>
                    <a:lumOff val="25000"/>
                  </a:schemeClr>
                </a:solidFill>
                <a:latin typeface="Arial Narrow" panose="020B0604020202020204" pitchFamily="34" charset="0"/>
                <a:cs typeface="Arial Narrow" panose="020B0604020202020204" pitchFamily="34" charset="0"/>
                <a:hlinkClick r:id="rId4"/>
              </a:rPr>
              <a:t>Suspending Your Retirement Benefits</a:t>
            </a:r>
            <a:r>
              <a:rPr lang="en-US" sz="800" dirty="0">
                <a:solidFill>
                  <a:schemeClr val="tx1">
                    <a:lumMod val="75000"/>
                    <a:lumOff val="25000"/>
                  </a:schemeClr>
                </a:solidFill>
                <a:latin typeface="Arial Narrow" panose="020B0604020202020204" pitchFamily="34" charset="0"/>
                <a:cs typeface="Arial Narrow" panose="020B0604020202020204" pitchFamily="34" charset="0"/>
              </a:rPr>
              <a:t>, undated.</a:t>
            </a:r>
            <a:endParaRPr lang="en-US" sz="800" dirty="0">
              <a:solidFill>
                <a:srgbClr val="000000"/>
              </a:solidFill>
              <a:latin typeface="Arial Narrow" panose="020B0604020202020204" pitchFamily="34" charset="0"/>
              <a:cs typeface="Arial Narrow" panose="020B0604020202020204" pitchFamily="34" charset="0"/>
            </a:endParaRPr>
          </a:p>
        </p:txBody>
      </p:sp>
    </p:spTree>
    <p:extLst>
      <p:ext uri="{BB962C8B-B14F-4D97-AF65-F5344CB8AC3E}">
        <p14:creationId xmlns:p14="http://schemas.microsoft.com/office/powerpoint/2010/main" val="4164241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fade">
                                      <p:cBhvr>
                                        <p:cTn id="7" dur="5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xEl>
                                              <p:pRg st="1" end="1"/>
                                            </p:txEl>
                                          </p:spTgt>
                                        </p:tgtEl>
                                        <p:attrNameLst>
                                          <p:attrName>style.visibility</p:attrName>
                                        </p:attrNameLst>
                                      </p:cBhvr>
                                      <p:to>
                                        <p:strVal val="visible"/>
                                      </p:to>
                                    </p:set>
                                    <p:animEffect transition="in" filter="fade">
                                      <p:cBhvr>
                                        <p:cTn id="12" dur="500"/>
                                        <p:tgtEl>
                                          <p:spTgt spid="15">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15">
                                            <p:txEl>
                                              <p:pRg st="2" end="2"/>
                                            </p:txEl>
                                          </p:spTgt>
                                        </p:tgtEl>
                                        <p:attrNameLst>
                                          <p:attrName>style.visibility</p:attrName>
                                        </p:attrNameLst>
                                      </p:cBhvr>
                                      <p:to>
                                        <p:strVal val="visible"/>
                                      </p:to>
                                    </p:set>
                                    <p:animEffect transition="in" filter="fade">
                                      <p:cBhvr>
                                        <p:cTn id="15" dur="500"/>
                                        <p:tgtEl>
                                          <p:spTgt spid="15">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15">
                                            <p:txEl>
                                              <p:pRg st="3" end="3"/>
                                            </p:txEl>
                                          </p:spTgt>
                                        </p:tgtEl>
                                        <p:attrNameLst>
                                          <p:attrName>style.visibility</p:attrName>
                                        </p:attrNameLst>
                                      </p:cBhvr>
                                      <p:to>
                                        <p:strVal val="visible"/>
                                      </p:to>
                                    </p:set>
                                    <p:animEffect transition="in" filter="fade">
                                      <p:cBhvr>
                                        <p:cTn id="18" dur="500"/>
                                        <p:tgtEl>
                                          <p:spTgt spid="15">
                                            <p:txEl>
                                              <p:pRg st="3" end="3"/>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15">
                                            <p:txEl>
                                              <p:pRg st="4" end="4"/>
                                            </p:txEl>
                                          </p:spTgt>
                                        </p:tgtEl>
                                        <p:attrNameLst>
                                          <p:attrName>style.visibility</p:attrName>
                                        </p:attrNameLst>
                                      </p:cBhvr>
                                      <p:to>
                                        <p:strVal val="visible"/>
                                      </p:to>
                                    </p:set>
                                    <p:animEffect transition="in" filter="fade">
                                      <p:cBhvr>
                                        <p:cTn id="21" dur="500"/>
                                        <p:tgtEl>
                                          <p:spTgt spid="15">
                                            <p:txEl>
                                              <p:pRg st="4" end="4"/>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15">
                                            <p:txEl>
                                              <p:pRg st="5" end="5"/>
                                            </p:txEl>
                                          </p:spTgt>
                                        </p:tgtEl>
                                        <p:attrNameLst>
                                          <p:attrName>style.visibility</p:attrName>
                                        </p:attrNameLst>
                                      </p:cBhvr>
                                      <p:to>
                                        <p:strVal val="visible"/>
                                      </p:to>
                                    </p:set>
                                    <p:animEffect transition="in" filter="fade">
                                      <p:cBhvr>
                                        <p:cTn id="24" dur="500"/>
                                        <p:tgtEl>
                                          <p:spTgt spid="15">
                                            <p:txEl>
                                              <p:pRg st="5" end="5"/>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15">
                                            <p:txEl>
                                              <p:pRg st="6" end="6"/>
                                            </p:txEl>
                                          </p:spTgt>
                                        </p:tgtEl>
                                        <p:attrNameLst>
                                          <p:attrName>style.visibility</p:attrName>
                                        </p:attrNameLst>
                                      </p:cBhvr>
                                      <p:to>
                                        <p:strVal val="visible"/>
                                      </p:to>
                                    </p:set>
                                    <p:animEffect transition="in" filter="fade">
                                      <p:cBhvr>
                                        <p:cTn id="27" dur="500"/>
                                        <p:tgtEl>
                                          <p:spTgt spid="15">
                                            <p:txEl>
                                              <p:pRg st="6" end="6"/>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36"/>
                                        </p:tgtEl>
                                        <p:attrNameLst>
                                          <p:attrName>style.visibility</p:attrName>
                                        </p:attrNameLst>
                                      </p:cBhvr>
                                      <p:to>
                                        <p:strVal val="visible"/>
                                      </p:to>
                                    </p:set>
                                    <p:animEffect transition="in" filter="fade">
                                      <p:cBhvr>
                                        <p:cTn id="30"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Qr code&#10;&#10;Description automatically generated">
            <a:extLst>
              <a:ext uri="{FF2B5EF4-FFF2-40B4-BE49-F238E27FC236}">
                <a16:creationId xmlns:a16="http://schemas.microsoft.com/office/drawing/2014/main" id="{4961726A-A3EA-4DBA-8143-2F34869A9A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34916" y="1479878"/>
            <a:ext cx="2428115" cy="2428115"/>
          </a:xfrm>
          <a:prstGeom prst="rect">
            <a:avLst/>
          </a:prstGeom>
        </p:spPr>
      </p:pic>
      <p:sp>
        <p:nvSpPr>
          <p:cNvPr id="13" name="TextBox 12">
            <a:extLst>
              <a:ext uri="{FF2B5EF4-FFF2-40B4-BE49-F238E27FC236}">
                <a16:creationId xmlns:a16="http://schemas.microsoft.com/office/drawing/2014/main" id="{3F322AE8-097D-403D-9D25-8FF1454C4D1F}"/>
              </a:ext>
            </a:extLst>
          </p:cNvPr>
          <p:cNvSpPr txBox="1"/>
          <p:nvPr/>
        </p:nvSpPr>
        <p:spPr>
          <a:xfrm>
            <a:off x="5817095" y="1617071"/>
            <a:ext cx="4342905" cy="2401235"/>
          </a:xfrm>
          <a:prstGeom prst="rect">
            <a:avLst/>
          </a:prstGeom>
          <a:noFill/>
        </p:spPr>
        <p:txBody>
          <a:bodyPr wrap="square">
            <a:spAutoFit/>
          </a:bodyPr>
          <a:lstStyle/>
          <a:p>
            <a:pPr defTabSz="761970" fontAlgn="auto">
              <a:spcBef>
                <a:spcPts val="0"/>
              </a:spcBef>
              <a:spcAft>
                <a:spcPts val="0"/>
              </a:spcAft>
              <a:defRPr/>
            </a:pPr>
            <a:r>
              <a:rPr lang="en-US" sz="1667" b="1" dirty="0">
                <a:solidFill>
                  <a:srgbClr val="1A2F59"/>
                </a:solidFill>
                <a:latin typeface="Avenir LT Std 65 Medium"/>
              </a:rPr>
              <a:t>Website: </a:t>
            </a:r>
            <a:r>
              <a:rPr lang="en-US" sz="1667" dirty="0">
                <a:solidFill>
                  <a:srgbClr val="1A2F59"/>
                </a:solidFill>
                <a:latin typeface="Avenir LT Std 65 Medium"/>
              </a:rPr>
              <a:t>OneAZWealth.com</a:t>
            </a:r>
          </a:p>
          <a:p>
            <a:pPr defTabSz="761970" fontAlgn="auto">
              <a:spcBef>
                <a:spcPts val="0"/>
              </a:spcBef>
              <a:spcAft>
                <a:spcPts val="0"/>
              </a:spcAft>
              <a:defRPr/>
            </a:pPr>
            <a:endParaRPr lang="en-US" sz="1667" b="1" dirty="0">
              <a:solidFill>
                <a:srgbClr val="1A2F59"/>
              </a:solidFill>
              <a:latin typeface="Avenir LT Std 65 Medium"/>
            </a:endParaRPr>
          </a:p>
          <a:p>
            <a:pPr defTabSz="761970" fontAlgn="auto">
              <a:spcBef>
                <a:spcPts val="0"/>
              </a:spcBef>
              <a:spcAft>
                <a:spcPts val="0"/>
              </a:spcAft>
              <a:defRPr/>
            </a:pPr>
            <a:r>
              <a:rPr lang="en-US" sz="1667" b="1" dirty="0">
                <a:solidFill>
                  <a:srgbClr val="1A2F59"/>
                </a:solidFill>
                <a:latin typeface="Avenir LT Std 65 Medium"/>
              </a:rPr>
              <a:t>Email: </a:t>
            </a:r>
            <a:r>
              <a:rPr lang="en-US" sz="1667" dirty="0">
                <a:solidFill>
                  <a:srgbClr val="1A2F59"/>
                </a:solidFill>
                <a:latin typeface="Avenir LT Std 65 Medium"/>
              </a:rPr>
              <a:t>OneAZWealth@OneAZCU.com</a:t>
            </a:r>
          </a:p>
          <a:p>
            <a:pPr defTabSz="761970" fontAlgn="auto">
              <a:spcBef>
                <a:spcPts val="0"/>
              </a:spcBef>
              <a:spcAft>
                <a:spcPts val="0"/>
              </a:spcAft>
              <a:defRPr/>
            </a:pPr>
            <a:endParaRPr lang="en-US" sz="1667" dirty="0">
              <a:solidFill>
                <a:srgbClr val="1A2F59"/>
              </a:solidFill>
              <a:latin typeface="Avenir LT Std 65 Medium"/>
            </a:endParaRPr>
          </a:p>
          <a:p>
            <a:pPr defTabSz="761970" fontAlgn="auto">
              <a:spcBef>
                <a:spcPts val="0"/>
              </a:spcBef>
              <a:spcAft>
                <a:spcPts val="0"/>
              </a:spcAft>
              <a:defRPr/>
            </a:pPr>
            <a:r>
              <a:rPr lang="en-US" sz="1667" b="1" dirty="0">
                <a:solidFill>
                  <a:srgbClr val="1A2F59"/>
                </a:solidFill>
                <a:latin typeface="Avenir LT Std 65 Medium"/>
              </a:rPr>
              <a:t>24/7 Online Appointment Scheduler:</a:t>
            </a:r>
          </a:p>
          <a:p>
            <a:pPr defTabSz="761970" fontAlgn="auto">
              <a:spcBef>
                <a:spcPts val="0"/>
              </a:spcBef>
              <a:spcAft>
                <a:spcPts val="0"/>
              </a:spcAft>
              <a:defRPr/>
            </a:pPr>
            <a:r>
              <a:rPr lang="en-US" sz="1667" dirty="0">
                <a:solidFill>
                  <a:srgbClr val="1A2F59"/>
                </a:solidFill>
                <a:latin typeface="Avenir LT Std 65 Medium"/>
              </a:rPr>
              <a:t>OneAZWealth.com</a:t>
            </a:r>
          </a:p>
          <a:p>
            <a:pPr defTabSz="761970" fontAlgn="auto">
              <a:spcBef>
                <a:spcPts val="0"/>
              </a:spcBef>
              <a:spcAft>
                <a:spcPts val="0"/>
              </a:spcAft>
              <a:defRPr/>
            </a:pPr>
            <a:endParaRPr lang="en-US" sz="1667" dirty="0">
              <a:solidFill>
                <a:srgbClr val="1A2F59"/>
              </a:solidFill>
              <a:latin typeface="Avenir LT Std 65 Medium"/>
            </a:endParaRPr>
          </a:p>
          <a:p>
            <a:pPr defTabSz="761970" fontAlgn="auto">
              <a:spcBef>
                <a:spcPts val="0"/>
              </a:spcBef>
              <a:spcAft>
                <a:spcPts val="0"/>
              </a:spcAft>
              <a:defRPr/>
            </a:pPr>
            <a:r>
              <a:rPr lang="en-US" sz="1667" b="1" dirty="0">
                <a:solidFill>
                  <a:srgbClr val="1A2F59"/>
                </a:solidFill>
                <a:latin typeface="Avenir LT Std 65 Medium"/>
              </a:rPr>
              <a:t>Phone: </a:t>
            </a:r>
            <a:r>
              <a:rPr lang="en-US" sz="1667" dirty="0">
                <a:solidFill>
                  <a:srgbClr val="1A2F59"/>
                </a:solidFill>
                <a:latin typeface="Avenir LT Std 65 Medium"/>
              </a:rPr>
              <a:t>(877) 566-0517</a:t>
            </a:r>
          </a:p>
          <a:p>
            <a:pPr defTabSz="761970" fontAlgn="auto">
              <a:spcBef>
                <a:spcPts val="0"/>
              </a:spcBef>
              <a:spcAft>
                <a:spcPts val="0"/>
              </a:spcAft>
              <a:defRPr/>
            </a:pPr>
            <a:r>
              <a:rPr lang="en-US" sz="1667" dirty="0">
                <a:solidFill>
                  <a:srgbClr val="1A2F59"/>
                </a:solidFill>
                <a:latin typeface="Avenir LT Std 65 Medium"/>
              </a:rPr>
              <a:t>Call Monday-Friday, 9:00 am – 5:00 pm</a:t>
            </a:r>
          </a:p>
        </p:txBody>
      </p:sp>
      <p:pic>
        <p:nvPicPr>
          <p:cNvPr id="15" name="Picture 14" descr="Icon&#10;&#10;Description automatically generated">
            <a:extLst>
              <a:ext uri="{FF2B5EF4-FFF2-40B4-BE49-F238E27FC236}">
                <a16:creationId xmlns:a16="http://schemas.microsoft.com/office/drawing/2014/main" id="{2BE4CA34-8C49-4B03-B76B-8E3B7C053E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04713" y="4781163"/>
            <a:ext cx="510291" cy="510291"/>
          </a:xfrm>
          <a:prstGeom prst="rect">
            <a:avLst/>
          </a:prstGeom>
        </p:spPr>
      </p:pic>
      <p:pic>
        <p:nvPicPr>
          <p:cNvPr id="16" name="Picture 15" descr="Logo, icon&#10;&#10;Description automatically generated">
            <a:extLst>
              <a:ext uri="{FF2B5EF4-FFF2-40B4-BE49-F238E27FC236}">
                <a16:creationId xmlns:a16="http://schemas.microsoft.com/office/drawing/2014/main" id="{A457E42C-5771-4C6B-9717-0974DECE2F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12005" y="4781163"/>
            <a:ext cx="510291" cy="510291"/>
          </a:xfrm>
          <a:prstGeom prst="rect">
            <a:avLst/>
          </a:prstGeom>
        </p:spPr>
      </p:pic>
      <p:pic>
        <p:nvPicPr>
          <p:cNvPr id="17" name="Picture 16" descr="Logo, icon&#10;&#10;Description automatically generated">
            <a:extLst>
              <a:ext uri="{FF2B5EF4-FFF2-40B4-BE49-F238E27FC236}">
                <a16:creationId xmlns:a16="http://schemas.microsoft.com/office/drawing/2014/main" id="{ABB3418B-8F77-4144-835E-418DD3F8280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97420" y="4781163"/>
            <a:ext cx="510291" cy="510291"/>
          </a:xfrm>
          <a:prstGeom prst="rect">
            <a:avLst/>
          </a:prstGeom>
        </p:spPr>
      </p:pic>
      <p:sp>
        <p:nvSpPr>
          <p:cNvPr id="20" name="Title 1">
            <a:extLst>
              <a:ext uri="{FF2B5EF4-FFF2-40B4-BE49-F238E27FC236}">
                <a16:creationId xmlns:a16="http://schemas.microsoft.com/office/drawing/2014/main" id="{F841E73F-5EF2-41ED-83AE-8581E22BD3FD}"/>
              </a:ext>
            </a:extLst>
          </p:cNvPr>
          <p:cNvSpPr txBox="1">
            <a:spLocks/>
          </p:cNvSpPr>
          <p:nvPr/>
        </p:nvSpPr>
        <p:spPr>
          <a:xfrm>
            <a:off x="2627087" y="423556"/>
            <a:ext cx="6380018" cy="673399"/>
          </a:xfrm>
          <a:prstGeom prst="rect">
            <a:avLst/>
          </a:prstGeom>
        </p:spPr>
        <p:txBody>
          <a:bodyPr anchor="b"/>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761970" fontAlgn="auto">
              <a:spcAft>
                <a:spcPts val="0"/>
              </a:spcAft>
              <a:defRPr/>
            </a:pPr>
            <a:r>
              <a:rPr lang="en-US" sz="4000" dirty="0">
                <a:solidFill>
                  <a:srgbClr val="1A2F59"/>
                </a:solidFill>
                <a:latin typeface="Clarendon LT Std"/>
              </a:rPr>
              <a:t>Connect With Us!</a:t>
            </a:r>
          </a:p>
        </p:txBody>
      </p:sp>
      <p:sp>
        <p:nvSpPr>
          <p:cNvPr id="21" name="TextBox 20">
            <a:extLst>
              <a:ext uri="{FF2B5EF4-FFF2-40B4-BE49-F238E27FC236}">
                <a16:creationId xmlns:a16="http://schemas.microsoft.com/office/drawing/2014/main" id="{C286157C-D2D4-4B56-8098-C8EAAD6771A8}"/>
              </a:ext>
            </a:extLst>
          </p:cNvPr>
          <p:cNvSpPr txBox="1"/>
          <p:nvPr/>
        </p:nvSpPr>
        <p:spPr>
          <a:xfrm>
            <a:off x="2796273" y="3896227"/>
            <a:ext cx="2705400" cy="502573"/>
          </a:xfrm>
          <a:prstGeom prst="rect">
            <a:avLst/>
          </a:prstGeom>
          <a:noFill/>
        </p:spPr>
        <p:txBody>
          <a:bodyPr wrap="square">
            <a:spAutoFit/>
          </a:bodyPr>
          <a:lstStyle/>
          <a:p>
            <a:pPr algn="ctr" defTabSz="761970" fontAlgn="auto">
              <a:spcBef>
                <a:spcPts val="0"/>
              </a:spcBef>
              <a:spcAft>
                <a:spcPts val="0"/>
              </a:spcAft>
              <a:defRPr/>
            </a:pPr>
            <a:r>
              <a:rPr lang="en-US" sz="1333" b="1" dirty="0">
                <a:solidFill>
                  <a:srgbClr val="1A2F59"/>
                </a:solidFill>
                <a:latin typeface="Avenir LT Std 65 Medium"/>
              </a:rPr>
              <a:t>Scan to visit OneAZWealth.com</a:t>
            </a:r>
            <a:endParaRPr lang="en-US" sz="1333" dirty="0">
              <a:solidFill>
                <a:srgbClr val="1A2F59"/>
              </a:solidFill>
              <a:latin typeface="Avenir LT Std 65 Medium"/>
            </a:endParaRPr>
          </a:p>
        </p:txBody>
      </p:sp>
      <p:sp>
        <p:nvSpPr>
          <p:cNvPr id="2" name="TextBox 1">
            <a:extLst>
              <a:ext uri="{FF2B5EF4-FFF2-40B4-BE49-F238E27FC236}">
                <a16:creationId xmlns:a16="http://schemas.microsoft.com/office/drawing/2014/main" id="{214939C6-0B89-FDB0-4DF3-DC207A851821}"/>
              </a:ext>
            </a:extLst>
          </p:cNvPr>
          <p:cNvSpPr txBox="1"/>
          <p:nvPr/>
        </p:nvSpPr>
        <p:spPr>
          <a:xfrm>
            <a:off x="3705152" y="5554322"/>
            <a:ext cx="5022670" cy="194990"/>
          </a:xfrm>
          <a:prstGeom prst="rect">
            <a:avLst/>
          </a:prstGeom>
          <a:noFill/>
        </p:spPr>
        <p:txBody>
          <a:bodyPr wrap="square" rtlCol="0">
            <a:spAutoFit/>
          </a:bodyPr>
          <a:lstStyle/>
          <a:p>
            <a:pPr defTabSz="761970" fontAlgn="auto">
              <a:spcBef>
                <a:spcPts val="0"/>
              </a:spcBef>
              <a:spcAft>
                <a:spcPts val="0"/>
              </a:spcAft>
              <a:defRPr/>
            </a:pPr>
            <a:r>
              <a:rPr lang="en-US" sz="667" b="1" dirty="0">
                <a:solidFill>
                  <a:srgbClr val="A5A5A5">
                    <a:lumMod val="25000"/>
                  </a:srgbClr>
                </a:solidFill>
                <a:latin typeface="Avenir LT Std 35 Light" panose="020B0402020203020204" pitchFamily="34" charset="0"/>
              </a:rPr>
              <a:t>OneAZ Wealth Management | (877) 566-0517 | </a:t>
            </a:r>
            <a:r>
              <a:rPr lang="en-US" sz="667" b="1" dirty="0">
                <a:solidFill>
                  <a:srgbClr val="A5A5A5">
                    <a:lumMod val="25000"/>
                  </a:srgbClr>
                </a:solidFill>
                <a:latin typeface="Avenir LT Std 35 Light" panose="020B0402020203020204" pitchFamily="34" charset="0"/>
                <a:hlinkClick r:id="rId7"/>
              </a:rPr>
              <a:t>www.OneAZWealth.com</a:t>
            </a:r>
            <a:r>
              <a:rPr lang="en-US" sz="667" b="1" dirty="0">
                <a:solidFill>
                  <a:srgbClr val="A5A5A5">
                    <a:lumMod val="25000"/>
                  </a:srgbClr>
                </a:solidFill>
                <a:latin typeface="Avenir LT Std 35 Light" panose="020B0402020203020204" pitchFamily="34" charset="0"/>
              </a:rPr>
              <a:t> | Safe For Public Distribution.</a:t>
            </a:r>
          </a:p>
        </p:txBody>
      </p:sp>
    </p:spTree>
    <p:extLst>
      <p:ext uri="{BB962C8B-B14F-4D97-AF65-F5344CB8AC3E}">
        <p14:creationId xmlns:p14="http://schemas.microsoft.com/office/powerpoint/2010/main" val="2386353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dirty="0"/>
              <a:t>Will Social Security Be Around?</a:t>
            </a:r>
          </a:p>
        </p:txBody>
      </p:sp>
      <p:sp>
        <p:nvSpPr>
          <p:cNvPr id="17" name="AutoShape 130"/>
          <p:cNvSpPr>
            <a:spLocks noChangeArrowheads="1"/>
          </p:cNvSpPr>
          <p:nvPr/>
        </p:nvSpPr>
        <p:spPr bwMode="auto">
          <a:xfrm>
            <a:off x="378325" y="1057335"/>
            <a:ext cx="6860675" cy="431052"/>
          </a:xfrm>
          <a:prstGeom prst="roundRect">
            <a:avLst>
              <a:gd name="adj" fmla="val 12312"/>
            </a:avLst>
          </a:prstGeom>
          <a:noFill/>
          <a:ln w="38100" algn="ctr">
            <a:noFill/>
            <a:round/>
            <a:headEnd/>
            <a:tailEnd/>
          </a:ln>
          <a:effectLst/>
        </p:spPr>
        <p:txBody>
          <a:bodyPr lIns="38100" tIns="22860" rIns="38100" bIns="22860" anchor="ctr"/>
          <a:lstStyle/>
          <a:p>
            <a:pPr marL="0" marR="0" lvl="0" indent="0" algn="l" defTabSz="914400" rtl="0" eaLnBrk="1" fontAlgn="base" latinLnBrk="0" hangingPunct="1">
              <a:lnSpc>
                <a:spcPct val="85000"/>
              </a:lnSpc>
              <a:spcBef>
                <a:spcPct val="0"/>
              </a:spcBef>
              <a:spcAft>
                <a:spcPct val="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Arial"/>
                <a:ea typeface="+mn-ea"/>
                <a:cs typeface="+mn-cs"/>
              </a:rPr>
              <a:t>Income, costs and expenditures as a percentage of taxable payroll</a:t>
            </a:r>
          </a:p>
        </p:txBody>
      </p:sp>
      <p:sp>
        <p:nvSpPr>
          <p:cNvPr id="8" name="Oval 7"/>
          <p:cNvSpPr/>
          <p:nvPr/>
        </p:nvSpPr>
        <p:spPr>
          <a:xfrm>
            <a:off x="5829301" y="1133476"/>
            <a:ext cx="2238374" cy="2238374"/>
          </a:xfrm>
          <a:prstGeom prst="ellipse">
            <a:avLst/>
          </a:prstGeom>
          <a:solidFill>
            <a:schemeClr val="accent3">
              <a:alpha val="8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a:ea typeface="+mn-ea"/>
                <a:cs typeface="+mn-cs"/>
              </a:rPr>
              <a:t>In the long-term</a:t>
            </a:r>
            <a:r>
              <a:rPr kumimoji="0" lang="en-US" sz="1200" b="1" i="0" u="none" strike="noStrike" kern="1200" cap="none" spc="0" normalizeH="0" baseline="0" noProof="0" dirty="0">
                <a:ln>
                  <a:noFill/>
                </a:ln>
                <a:solidFill>
                  <a:srgbClr val="FFFFFF"/>
                </a:solidFill>
                <a:effectLst/>
                <a:uLnTx/>
                <a:uFillTx/>
                <a:latin typeface="Arial"/>
                <a:ea typeface="+mn-ea"/>
                <a:cs typeface="+mn-cs"/>
              </a:rPr>
              <a:t>, </a:t>
            </a:r>
            <a:r>
              <a:rPr kumimoji="0" lang="en-US" sz="1400" b="0" i="0" u="none" strike="noStrike" kern="1200" cap="none" spc="0" normalizeH="0" baseline="0" noProof="0" dirty="0">
                <a:ln>
                  <a:noFill/>
                </a:ln>
                <a:solidFill>
                  <a:srgbClr val="FFFFFF"/>
                </a:solidFill>
                <a:effectLst/>
                <a:uLnTx/>
                <a:uFillTx/>
                <a:latin typeface="Arial"/>
                <a:ea typeface="+mn-ea"/>
                <a:cs typeface="+mn-cs"/>
              </a:rPr>
              <a:t>though, the picture becomes more complicated </a:t>
            </a:r>
            <a:br>
              <a:rPr kumimoji="0" lang="en-US" sz="1400" b="0" i="0" u="none" strike="noStrike" kern="1200" cap="none" spc="0" normalizeH="0" baseline="0" noProof="0" dirty="0">
                <a:ln>
                  <a:noFill/>
                </a:ln>
                <a:solidFill>
                  <a:srgbClr val="FFFFFF"/>
                </a:solidFill>
                <a:effectLst/>
                <a:uLnTx/>
                <a:uFillTx/>
                <a:latin typeface="Arial"/>
                <a:ea typeface="+mn-ea"/>
                <a:cs typeface="+mn-cs"/>
              </a:rPr>
            </a:br>
            <a:r>
              <a:rPr kumimoji="0" lang="en-US" sz="1400" b="0" i="0" u="none" strike="noStrike" kern="1200" cap="none" spc="0" normalizeH="0" baseline="0" noProof="0" dirty="0">
                <a:ln>
                  <a:noFill/>
                </a:ln>
                <a:solidFill>
                  <a:srgbClr val="FFFFFF"/>
                </a:solidFill>
                <a:effectLst/>
                <a:uLnTx/>
                <a:uFillTx/>
                <a:latin typeface="Arial"/>
                <a:ea typeface="+mn-ea"/>
                <a:cs typeface="+mn-cs"/>
              </a:rPr>
              <a:t>as more </a:t>
            </a:r>
            <a:br>
              <a:rPr kumimoji="0" lang="en-US" sz="1400" b="0" i="0" u="none" strike="noStrike" kern="1200" cap="none" spc="0" normalizeH="0" baseline="0" noProof="0" dirty="0">
                <a:ln>
                  <a:noFill/>
                </a:ln>
                <a:solidFill>
                  <a:srgbClr val="FFFFFF"/>
                </a:solidFill>
                <a:effectLst/>
                <a:uLnTx/>
                <a:uFillTx/>
                <a:latin typeface="Arial"/>
                <a:ea typeface="+mn-ea"/>
                <a:cs typeface="+mn-cs"/>
              </a:rPr>
            </a:br>
            <a:r>
              <a:rPr kumimoji="0" lang="en-US" sz="1400" b="0" i="0" u="none" strike="noStrike" kern="1200" cap="none" spc="0" normalizeH="0" baseline="0" noProof="0" dirty="0">
                <a:ln>
                  <a:noFill/>
                </a:ln>
                <a:solidFill>
                  <a:srgbClr val="FFFFFF"/>
                </a:solidFill>
                <a:effectLst/>
                <a:uLnTx/>
                <a:uFillTx/>
                <a:latin typeface="Arial"/>
                <a:ea typeface="+mn-ea"/>
                <a:cs typeface="+mn-cs"/>
              </a:rPr>
              <a:t>boomers retire</a:t>
            </a:r>
            <a:endParaRPr kumimoji="0" lang="en-US" sz="1200" b="0" i="0" u="none" strike="noStrike" kern="1200" cap="none" spc="0" normalizeH="0" baseline="0" noProof="0" dirty="0">
              <a:ln>
                <a:noFill/>
              </a:ln>
              <a:solidFill>
                <a:srgbClr val="FFFFFF"/>
              </a:solidFill>
              <a:effectLst/>
              <a:uLnTx/>
              <a:uFillTx/>
              <a:latin typeface="Arial"/>
              <a:ea typeface="+mn-ea"/>
              <a:cs typeface="+mn-cs"/>
            </a:endParaRPr>
          </a:p>
        </p:txBody>
      </p:sp>
      <p:sp>
        <p:nvSpPr>
          <p:cNvPr id="21" name="Oval 20"/>
          <p:cNvSpPr/>
          <p:nvPr/>
        </p:nvSpPr>
        <p:spPr>
          <a:xfrm>
            <a:off x="7305676" y="2438401"/>
            <a:ext cx="2486024" cy="2486024"/>
          </a:xfrm>
          <a:prstGeom prst="ellipse">
            <a:avLst/>
          </a:prstGeom>
          <a:solidFill>
            <a:schemeClr val="accent3">
              <a:alpha val="8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a:ea typeface="+mn-ea"/>
                <a:cs typeface="+mn-cs"/>
              </a:rPr>
              <a:t>The fund can pay promised benefits </a:t>
            </a:r>
            <a:r>
              <a:rPr kumimoji="0" lang="en-US" sz="1400" b="0" i="0" u="none" strike="noStrike" kern="1200" cap="none" spc="0" normalizeH="0" baseline="0" noProof="0" dirty="0">
                <a:ln>
                  <a:noFill/>
                </a:ln>
                <a:solidFill>
                  <a:srgbClr val="FFFFFF"/>
                </a:solidFill>
                <a:effectLst/>
                <a:uLnTx/>
                <a:uFillTx/>
                <a:latin typeface="Arial"/>
                <a:ea typeface="+mn-ea"/>
                <a:cs typeface="+mn-cs"/>
              </a:rPr>
              <a:t>until 2034 – after that, income will only </a:t>
            </a:r>
            <a:br>
              <a:rPr kumimoji="0" lang="en-US" sz="1400" b="0" i="0" u="none" strike="noStrike" kern="1200" cap="none" spc="0" normalizeH="0" baseline="0" noProof="0" dirty="0">
                <a:ln>
                  <a:noFill/>
                </a:ln>
                <a:solidFill>
                  <a:srgbClr val="FFFFFF"/>
                </a:solidFill>
                <a:effectLst/>
                <a:uLnTx/>
                <a:uFillTx/>
                <a:latin typeface="Arial"/>
                <a:ea typeface="+mn-ea"/>
                <a:cs typeface="+mn-cs"/>
              </a:rPr>
            </a:br>
            <a:r>
              <a:rPr kumimoji="0" lang="en-US" sz="1400" b="0" i="0" u="none" strike="noStrike" kern="1200" cap="none" spc="0" normalizeH="0" baseline="0" noProof="0" dirty="0">
                <a:ln>
                  <a:noFill/>
                </a:ln>
                <a:solidFill>
                  <a:srgbClr val="FFFFFF"/>
                </a:solidFill>
                <a:effectLst/>
                <a:uLnTx/>
                <a:uFillTx/>
                <a:latin typeface="Arial"/>
                <a:ea typeface="+mn-ea"/>
                <a:cs typeface="+mn-cs"/>
              </a:rPr>
              <a:t>cover </a:t>
            </a:r>
            <a:r>
              <a:rPr lang="en-US" sz="1400" dirty="0">
                <a:solidFill>
                  <a:srgbClr val="FFFFFF"/>
                </a:solidFill>
                <a:latin typeface="Arial"/>
              </a:rPr>
              <a:t>77</a:t>
            </a:r>
            <a:r>
              <a:rPr kumimoji="0" lang="en-US" sz="1400" b="0" i="0" u="none" strike="noStrike" kern="1200" cap="none" spc="0" normalizeH="0" baseline="0" noProof="0" dirty="0">
                <a:ln>
                  <a:noFill/>
                </a:ln>
                <a:solidFill>
                  <a:srgbClr val="FFFFFF"/>
                </a:solidFill>
                <a:effectLst/>
                <a:uLnTx/>
                <a:uFillTx/>
                <a:latin typeface="Arial"/>
                <a:ea typeface="+mn-ea"/>
                <a:cs typeface="+mn-cs"/>
              </a:rPr>
              <a:t>% of benefits unless changes </a:t>
            </a:r>
            <a:br>
              <a:rPr kumimoji="0" lang="en-US" sz="1400" b="0" i="0" u="none" strike="noStrike" kern="1200" cap="none" spc="0" normalizeH="0" baseline="0" noProof="0" dirty="0">
                <a:ln>
                  <a:noFill/>
                </a:ln>
                <a:solidFill>
                  <a:srgbClr val="FFFFFF"/>
                </a:solidFill>
                <a:effectLst/>
                <a:uLnTx/>
                <a:uFillTx/>
                <a:latin typeface="Arial"/>
                <a:ea typeface="+mn-ea"/>
                <a:cs typeface="+mn-cs"/>
              </a:rPr>
            </a:br>
            <a:r>
              <a:rPr kumimoji="0" lang="en-US" sz="1400" b="0" i="0" u="none" strike="noStrike" kern="1200" cap="none" spc="0" normalizeH="0" baseline="0" noProof="0" dirty="0">
                <a:ln>
                  <a:noFill/>
                </a:ln>
                <a:solidFill>
                  <a:srgbClr val="FFFFFF"/>
                </a:solidFill>
                <a:effectLst/>
                <a:uLnTx/>
                <a:uFillTx/>
                <a:latin typeface="Arial"/>
                <a:ea typeface="+mn-ea"/>
                <a:cs typeface="+mn-cs"/>
              </a:rPr>
              <a:t>are made</a:t>
            </a:r>
            <a:endParaRPr kumimoji="0" lang="en-US" sz="1400" b="0" i="0" u="none" strike="noStrike" kern="1200" cap="none" spc="0" normalizeH="0" baseline="30000" noProof="0" dirty="0">
              <a:ln>
                <a:noFill/>
              </a:ln>
              <a:solidFill>
                <a:srgbClr val="FFFFFF"/>
              </a:solidFill>
              <a:effectLst/>
              <a:uLnTx/>
              <a:uFillTx/>
              <a:latin typeface="Arial"/>
              <a:ea typeface="+mn-ea"/>
              <a:cs typeface="+mn-cs"/>
            </a:endParaRPr>
          </a:p>
        </p:txBody>
      </p:sp>
      <p:sp>
        <p:nvSpPr>
          <p:cNvPr id="9" name="Rectangle 8"/>
          <p:cNvSpPr/>
          <p:nvPr/>
        </p:nvSpPr>
        <p:spPr>
          <a:xfrm>
            <a:off x="361300" y="824984"/>
            <a:ext cx="5531964"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charset="0"/>
                <a:ea typeface="+mn-ea"/>
                <a:cs typeface="+mn-cs"/>
              </a:rPr>
              <a:t>LONG RANGE SOCIAL SECURITY TRUST FUND</a:t>
            </a:r>
            <a:r>
              <a:rPr kumimoji="0" lang="en-US" sz="1800" b="1" i="0" u="none" strike="noStrike" kern="1200" cap="none" spc="0" normalizeH="0" baseline="30000" noProof="0" dirty="0">
                <a:ln>
                  <a:noFill/>
                </a:ln>
                <a:solidFill>
                  <a:srgbClr val="000000"/>
                </a:solidFill>
                <a:effectLst/>
                <a:uLnTx/>
                <a:uFillTx/>
                <a:latin typeface="Arial" charset="0"/>
                <a:ea typeface="+mn-ea"/>
                <a:cs typeface="+mn-cs"/>
              </a:rPr>
              <a:t>1</a:t>
            </a:r>
            <a:endParaRPr kumimoji="0" lang="en-US" sz="1800" b="1"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7" name="Isosceles Triangle 26"/>
          <p:cNvSpPr/>
          <p:nvPr/>
        </p:nvSpPr>
        <p:spPr>
          <a:xfrm rot="5400000">
            <a:off x="5467350" y="3143250"/>
            <a:ext cx="514350" cy="342900"/>
          </a:xfrm>
          <a:prstGeom prst="triangle">
            <a:avLst/>
          </a:prstGeom>
          <a:solidFill>
            <a:srgbClr val="007A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5" name="Slide Number Placeholder 2"/>
          <p:cNvSpPr>
            <a:spLocks noGrp="1"/>
          </p:cNvSpPr>
          <p:nvPr>
            <p:ph type="sldNum" sz="quarter" idx="4"/>
          </p:nvPr>
        </p:nvSpPr>
        <p:spPr>
          <a:xfrm>
            <a:off x="405892" y="5343266"/>
            <a:ext cx="217488" cy="303212"/>
          </a:xfrm>
        </p:spPr>
        <p:txBody>
          <a:bodyPr/>
          <a:lstStyle>
            <a:lvl1pPr>
              <a:defRPr lang="en-US" sz="1050" smtClean="0"/>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B086DA8C-2EC5-4397-8842-B74E3AC9ED83}" type="slidenum">
              <a:rPr kumimoji="0" lang="en-US" sz="1050" b="1" i="0" u="none" strike="noStrike" kern="1200" cap="none" spc="0" normalizeH="0" baseline="0" noProof="0" smtClean="0">
                <a:ln>
                  <a:noFill/>
                </a:ln>
                <a:solidFill>
                  <a:srgbClr val="000000"/>
                </a:solidFill>
                <a:effectLst/>
                <a:uLnTx/>
                <a:uFillTx/>
                <a:latin typeface="Arial"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50</a:t>
            </a:fld>
            <a:endParaRPr kumimoji="0" lang="en-US" sz="1050" b="1"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6" name="Text Box 5"/>
          <p:cNvSpPr txBox="1">
            <a:spLocks noChangeArrowheads="1"/>
          </p:cNvSpPr>
          <p:nvPr/>
        </p:nvSpPr>
        <p:spPr bwMode="auto">
          <a:xfrm>
            <a:off x="948600" y="5318581"/>
            <a:ext cx="6887988" cy="215444"/>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lvl="0">
              <a:defRPr sz="800">
                <a:latin typeface="Arial Narrow" panose="020B0606020202030204" pitchFamily="34" charset="0"/>
              </a:defRPr>
            </a:lvl1pPr>
            <a:lvl2pPr marL="571500" algn="l">
              <a:tabLst>
                <a:tab pos="512763" algn="l"/>
              </a:tabLst>
              <a:defRPr>
                <a:solidFill>
                  <a:schemeClr val="tx1"/>
                </a:solidFill>
                <a:latin typeface="Arial" charset="0"/>
              </a:defRPr>
            </a:lvl2pPr>
            <a:lvl3pPr algn="l">
              <a:tabLst>
                <a:tab pos="512763" algn="l"/>
              </a:tabLst>
              <a:defRPr>
                <a:solidFill>
                  <a:schemeClr val="tx1"/>
                </a:solidFill>
                <a:latin typeface="Arial" charset="0"/>
              </a:defRPr>
            </a:lvl3pPr>
            <a:lvl4pPr algn="l">
              <a:tabLst>
                <a:tab pos="512763" algn="l"/>
              </a:tabLst>
              <a:defRPr>
                <a:solidFill>
                  <a:schemeClr val="tx1"/>
                </a:solidFill>
                <a:latin typeface="Arial" charset="0"/>
              </a:defRPr>
            </a:lvl4pPr>
            <a:lvl5pPr algn="l">
              <a:tabLst>
                <a:tab pos="512763" algn="l"/>
              </a:tabLst>
              <a:defRPr>
                <a:solidFill>
                  <a:schemeClr val="tx1"/>
                </a:solidFill>
                <a:latin typeface="Arial" charset="0"/>
              </a:defRPr>
            </a:lvl5pPr>
            <a:lvl6pPr fontAlgn="base">
              <a:spcBef>
                <a:spcPct val="0"/>
              </a:spcBef>
              <a:spcAft>
                <a:spcPct val="0"/>
              </a:spcAft>
              <a:tabLst>
                <a:tab pos="512763" algn="l"/>
              </a:tabLst>
              <a:defRPr>
                <a:solidFill>
                  <a:schemeClr val="tx1"/>
                </a:solidFill>
                <a:latin typeface="Arial" charset="0"/>
              </a:defRPr>
            </a:lvl6pPr>
            <a:lvl7pPr fontAlgn="base">
              <a:spcBef>
                <a:spcPct val="0"/>
              </a:spcBef>
              <a:spcAft>
                <a:spcPct val="0"/>
              </a:spcAft>
              <a:tabLst>
                <a:tab pos="512763" algn="l"/>
              </a:tabLst>
              <a:defRPr>
                <a:solidFill>
                  <a:schemeClr val="tx1"/>
                </a:solidFill>
                <a:latin typeface="Arial" charset="0"/>
              </a:defRPr>
            </a:lvl7pPr>
            <a:lvl8pPr fontAlgn="base">
              <a:spcBef>
                <a:spcPct val="0"/>
              </a:spcBef>
              <a:spcAft>
                <a:spcPct val="0"/>
              </a:spcAft>
              <a:tabLst>
                <a:tab pos="512763" algn="l"/>
              </a:tabLst>
              <a:defRPr>
                <a:solidFill>
                  <a:schemeClr val="tx1"/>
                </a:solidFill>
                <a:latin typeface="Arial" charset="0"/>
              </a:defRPr>
            </a:lvl8pPr>
            <a:lvl9pPr fontAlgn="base">
              <a:spcBef>
                <a:spcPct val="0"/>
              </a:spcBef>
              <a:spcAft>
                <a:spcPct val="0"/>
              </a:spcAft>
              <a:tabLst>
                <a:tab pos="512763" algn="l"/>
              </a:tabLst>
              <a:defRPr>
                <a:solidFill>
                  <a:schemeClr val="tx1"/>
                </a:solidFill>
                <a:latin typeface="Arial" charset="0"/>
              </a:defRPr>
            </a:lvl9pPr>
          </a:lstStyle>
          <a:p>
            <a:pPr lvl="0">
              <a:defRPr/>
            </a:pPr>
            <a:r>
              <a:rPr lang="en-US" dirty="0">
                <a:solidFill>
                  <a:schemeClr val="tx1">
                    <a:lumMod val="75000"/>
                    <a:lumOff val="25000"/>
                  </a:schemeClr>
                </a:solidFill>
                <a:latin typeface="Arial Narrow" panose="020B0604020202020204" pitchFamily="34" charset="0"/>
                <a:cs typeface="Arial Narrow" panose="020B0604020202020204" pitchFamily="34" charset="0"/>
              </a:rPr>
              <a:t>SOURCE | </a:t>
            </a:r>
            <a:r>
              <a:rPr lang="en-US" baseline="30000" dirty="0">
                <a:solidFill>
                  <a:schemeClr val="tx1">
                    <a:lumMod val="75000"/>
                    <a:lumOff val="25000"/>
                  </a:schemeClr>
                </a:solidFill>
                <a:latin typeface="Arial Narrow" panose="020B0604020202020204" pitchFamily="34" charset="0"/>
                <a:cs typeface="Arial Narrow" panose="020B0604020202020204" pitchFamily="34" charset="0"/>
              </a:rPr>
              <a:t>1</a:t>
            </a:r>
            <a:r>
              <a:rPr lang="en-US" dirty="0">
                <a:solidFill>
                  <a:schemeClr val="tx1">
                    <a:lumMod val="75000"/>
                    <a:lumOff val="25000"/>
                  </a:schemeClr>
                </a:solidFill>
                <a:latin typeface="Arial Narrow" panose="020B0604020202020204" pitchFamily="34" charset="0"/>
                <a:cs typeface="Arial Narrow" panose="020B0604020202020204" pitchFamily="34" charset="0"/>
              </a:rPr>
              <a:t>Social Security Administration, </a:t>
            </a:r>
            <a:r>
              <a:rPr lang="en-US" dirty="0">
                <a:solidFill>
                  <a:schemeClr val="tx1">
                    <a:lumMod val="75000"/>
                    <a:lumOff val="25000"/>
                  </a:schemeClr>
                </a:solidFill>
                <a:latin typeface="Arial Narrow" panose="020B0604020202020204" pitchFamily="34" charset="0"/>
                <a:cs typeface="Arial Narrow" panose="020B0604020202020204" pitchFamily="34" charset="0"/>
                <a:hlinkClick r:id="rId3"/>
              </a:rPr>
              <a:t>A Summary of the 2022 Annual Reports</a:t>
            </a:r>
            <a:r>
              <a:rPr lang="en-US" dirty="0">
                <a:solidFill>
                  <a:schemeClr val="tx1">
                    <a:lumMod val="75000"/>
                    <a:lumOff val="25000"/>
                  </a:schemeClr>
                </a:solidFill>
                <a:latin typeface="Arial Narrow" panose="020B0604020202020204" pitchFamily="34" charset="0"/>
                <a:cs typeface="Arial Narrow" panose="020B0604020202020204" pitchFamily="34" charset="0"/>
              </a:rPr>
              <a:t>, undated.</a:t>
            </a:r>
            <a:endParaRPr kumimoji="0" lang="en-US" sz="800" u="none" strike="noStrike" kern="1200" cap="none" spc="0" normalizeH="0" baseline="0" noProof="0" dirty="0">
              <a:ln>
                <a:noFill/>
              </a:ln>
              <a:solidFill>
                <a:srgbClr val="000000"/>
              </a:solidFill>
              <a:effectLst/>
              <a:uLnTx/>
              <a:uFillTx/>
              <a:latin typeface="Arial Narrow" panose="020B0604020202020204" pitchFamily="34" charset="0"/>
              <a:cs typeface="Arial Narrow" panose="020B0604020202020204" pitchFamily="34" charset="0"/>
            </a:endParaRPr>
          </a:p>
        </p:txBody>
      </p:sp>
      <p:sp>
        <p:nvSpPr>
          <p:cNvPr id="3" name="Rectangle 2">
            <a:extLst>
              <a:ext uri="{FF2B5EF4-FFF2-40B4-BE49-F238E27FC236}">
                <a16:creationId xmlns:a16="http://schemas.microsoft.com/office/drawing/2014/main" id="{46ABDA20-E410-884E-BE58-AE64D6F548A9}"/>
              </a:ext>
            </a:extLst>
          </p:cNvPr>
          <p:cNvSpPr/>
          <p:nvPr/>
        </p:nvSpPr>
        <p:spPr>
          <a:xfrm>
            <a:off x="8568813" y="5088195"/>
            <a:ext cx="1591187" cy="6268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6" name="Picture 55">
            <a:extLst>
              <a:ext uri="{FF2B5EF4-FFF2-40B4-BE49-F238E27FC236}">
                <a16:creationId xmlns:a16="http://schemas.microsoft.com/office/drawing/2014/main" id="{B09CC1F4-FB02-F149-B0B6-4B62DD408B5B}"/>
              </a:ext>
            </a:extLst>
          </p:cNvPr>
          <p:cNvPicPr>
            <a:picLocks noChangeAspect="1"/>
          </p:cNvPicPr>
          <p:nvPr/>
        </p:nvPicPr>
        <p:blipFill>
          <a:blip r:embed="rId4"/>
          <a:stretch>
            <a:fillRect/>
          </a:stretch>
        </p:blipFill>
        <p:spPr>
          <a:xfrm>
            <a:off x="8612371" y="5318964"/>
            <a:ext cx="1223373" cy="164851"/>
          </a:xfrm>
          <a:prstGeom prst="rect">
            <a:avLst/>
          </a:prstGeom>
        </p:spPr>
      </p:pic>
      <p:graphicFrame>
        <p:nvGraphicFramePr>
          <p:cNvPr id="7" name="Chart 6">
            <a:extLst>
              <a:ext uri="{FF2B5EF4-FFF2-40B4-BE49-F238E27FC236}">
                <a16:creationId xmlns:a16="http://schemas.microsoft.com/office/drawing/2014/main" id="{70BBE0A7-1CC3-F0F8-A677-CEEB6F39B025}"/>
              </a:ext>
            </a:extLst>
          </p:cNvPr>
          <p:cNvGraphicFramePr>
            <a:graphicFrameLocks/>
          </p:cNvGraphicFramePr>
          <p:nvPr>
            <p:extLst>
              <p:ext uri="{D42A27DB-BD31-4B8C-83A1-F6EECF244321}">
                <p14:modId xmlns:p14="http://schemas.microsoft.com/office/powerpoint/2010/main" val="3364774019"/>
              </p:ext>
            </p:extLst>
          </p:nvPr>
        </p:nvGraphicFramePr>
        <p:xfrm>
          <a:off x="430388" y="1600689"/>
          <a:ext cx="5203825" cy="3542322"/>
        </p:xfrm>
        <a:graphic>
          <a:graphicData uri="http://schemas.openxmlformats.org/drawingml/2006/chart">
            <c:chart xmlns:c="http://schemas.openxmlformats.org/drawingml/2006/chart" xmlns:r="http://schemas.openxmlformats.org/officeDocument/2006/relationships" r:id="rId5"/>
          </a:graphicData>
        </a:graphic>
      </p:graphicFrame>
      <p:sp>
        <p:nvSpPr>
          <p:cNvPr id="11" name="TextBox 10">
            <a:extLst>
              <a:ext uri="{FF2B5EF4-FFF2-40B4-BE49-F238E27FC236}">
                <a16:creationId xmlns:a16="http://schemas.microsoft.com/office/drawing/2014/main" id="{95B89D4B-6907-B197-F52A-E0D0188E1C91}"/>
              </a:ext>
            </a:extLst>
          </p:cNvPr>
          <p:cNvSpPr txBox="1"/>
          <p:nvPr/>
        </p:nvSpPr>
        <p:spPr>
          <a:xfrm>
            <a:off x="2756588" y="1720738"/>
            <a:ext cx="996262" cy="246221"/>
          </a:xfrm>
          <a:prstGeom prst="rect">
            <a:avLst/>
          </a:prstGeom>
          <a:noFill/>
        </p:spPr>
        <p:txBody>
          <a:bodyPr wrap="square">
            <a:spAutoFit/>
          </a:bodyPr>
          <a:lstStyle/>
          <a:p>
            <a:r>
              <a:rPr lang="en-US" sz="1000" dirty="0"/>
              <a:t>Projected</a:t>
            </a:r>
          </a:p>
        </p:txBody>
      </p:sp>
      <p:cxnSp>
        <p:nvCxnSpPr>
          <p:cNvPr id="14" name="Straight Connector 13">
            <a:extLst>
              <a:ext uri="{FF2B5EF4-FFF2-40B4-BE49-F238E27FC236}">
                <a16:creationId xmlns:a16="http://schemas.microsoft.com/office/drawing/2014/main" id="{575530B2-236E-E753-DA75-FAB6B48A0AB8}"/>
              </a:ext>
            </a:extLst>
          </p:cNvPr>
          <p:cNvCxnSpPr>
            <a:cxnSpLocks/>
          </p:cNvCxnSpPr>
          <p:nvPr/>
        </p:nvCxnSpPr>
        <p:spPr>
          <a:xfrm>
            <a:off x="2662135" y="1746250"/>
            <a:ext cx="0" cy="283464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81233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500"/>
                                        <p:tgtEl>
                                          <p:spTgt spid="2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wipe(left)">
                                      <p:cBhvr>
                                        <p:cTn id="1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1" grpId="0" animBg="1"/>
      <p:bldP spid="27"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Parallelogram 7">
            <a:extLst>
              <a:ext uri="{FF2B5EF4-FFF2-40B4-BE49-F238E27FC236}">
                <a16:creationId xmlns:a16="http://schemas.microsoft.com/office/drawing/2014/main" id="{0B50ECEF-0E55-5A71-0409-7F7CBDE2833A}"/>
              </a:ext>
            </a:extLst>
          </p:cNvPr>
          <p:cNvSpPr/>
          <p:nvPr/>
        </p:nvSpPr>
        <p:spPr>
          <a:xfrm flipH="1">
            <a:off x="6846745" y="-30491"/>
            <a:ext cx="3459554" cy="5767857"/>
          </a:xfrm>
          <a:custGeom>
            <a:avLst/>
            <a:gdLst>
              <a:gd name="connsiteX0" fmla="*/ 0 w 4794148"/>
              <a:gd name="connsiteY0" fmla="*/ 5734090 h 5734090"/>
              <a:gd name="connsiteX1" fmla="*/ 1706525 w 4794148"/>
              <a:gd name="connsiteY1" fmla="*/ 0 h 5734090"/>
              <a:gd name="connsiteX2" fmla="*/ 4794148 w 4794148"/>
              <a:gd name="connsiteY2" fmla="*/ 0 h 5734090"/>
              <a:gd name="connsiteX3" fmla="*/ 3087623 w 4794148"/>
              <a:gd name="connsiteY3" fmla="*/ 5734090 h 5734090"/>
              <a:gd name="connsiteX4" fmla="*/ 0 w 4794148"/>
              <a:gd name="connsiteY4" fmla="*/ 5734090 h 5734090"/>
              <a:gd name="connsiteX0" fmla="*/ 0 w 4794148"/>
              <a:gd name="connsiteY0" fmla="*/ 5734090 h 5744250"/>
              <a:gd name="connsiteX1" fmla="*/ 1706525 w 4794148"/>
              <a:gd name="connsiteY1" fmla="*/ 0 h 5744250"/>
              <a:gd name="connsiteX2" fmla="*/ 4794148 w 4794148"/>
              <a:gd name="connsiteY2" fmla="*/ 0 h 5744250"/>
              <a:gd name="connsiteX3" fmla="*/ 3199383 w 4794148"/>
              <a:gd name="connsiteY3" fmla="*/ 5744250 h 5744250"/>
              <a:gd name="connsiteX4" fmla="*/ 0 w 4794148"/>
              <a:gd name="connsiteY4" fmla="*/ 5734090 h 5744250"/>
              <a:gd name="connsiteX0" fmla="*/ 599795 w 3087623"/>
              <a:gd name="connsiteY0" fmla="*/ 5703610 h 5744250"/>
              <a:gd name="connsiteX1" fmla="*/ 0 w 3087623"/>
              <a:gd name="connsiteY1" fmla="*/ 0 h 5744250"/>
              <a:gd name="connsiteX2" fmla="*/ 3087623 w 3087623"/>
              <a:gd name="connsiteY2" fmla="*/ 0 h 5744250"/>
              <a:gd name="connsiteX3" fmla="*/ 1492858 w 3087623"/>
              <a:gd name="connsiteY3" fmla="*/ 5744250 h 5744250"/>
              <a:gd name="connsiteX4" fmla="*/ 599795 w 3087623"/>
              <a:gd name="connsiteY4" fmla="*/ 5703610 h 5744250"/>
              <a:gd name="connsiteX0" fmla="*/ 10515 w 3087623"/>
              <a:gd name="connsiteY0" fmla="*/ 5754410 h 5754410"/>
              <a:gd name="connsiteX1" fmla="*/ 0 w 3087623"/>
              <a:gd name="connsiteY1" fmla="*/ 0 h 5754410"/>
              <a:gd name="connsiteX2" fmla="*/ 3087623 w 3087623"/>
              <a:gd name="connsiteY2" fmla="*/ 0 h 5754410"/>
              <a:gd name="connsiteX3" fmla="*/ 1492858 w 3087623"/>
              <a:gd name="connsiteY3" fmla="*/ 5744250 h 5754410"/>
              <a:gd name="connsiteX4" fmla="*/ 10515 w 3087623"/>
              <a:gd name="connsiteY4" fmla="*/ 5754410 h 5754410"/>
              <a:gd name="connsiteX0" fmla="*/ 409004 w 3486112"/>
              <a:gd name="connsiteY0" fmla="*/ 5754410 h 5754410"/>
              <a:gd name="connsiteX1" fmla="*/ 0 w 3486112"/>
              <a:gd name="connsiteY1" fmla="*/ 40341 h 5754410"/>
              <a:gd name="connsiteX2" fmla="*/ 3486112 w 3486112"/>
              <a:gd name="connsiteY2" fmla="*/ 0 h 5754410"/>
              <a:gd name="connsiteX3" fmla="*/ 1891347 w 3486112"/>
              <a:gd name="connsiteY3" fmla="*/ 5744250 h 5754410"/>
              <a:gd name="connsiteX4" fmla="*/ 409004 w 3486112"/>
              <a:gd name="connsiteY4" fmla="*/ 5754410 h 5754410"/>
              <a:gd name="connsiteX0" fmla="*/ 0 w 3528729"/>
              <a:gd name="connsiteY0" fmla="*/ 5754410 h 5754410"/>
              <a:gd name="connsiteX1" fmla="*/ 42617 w 3528729"/>
              <a:gd name="connsiteY1" fmla="*/ 40341 h 5754410"/>
              <a:gd name="connsiteX2" fmla="*/ 3528729 w 3528729"/>
              <a:gd name="connsiteY2" fmla="*/ 0 h 5754410"/>
              <a:gd name="connsiteX3" fmla="*/ 1933964 w 3528729"/>
              <a:gd name="connsiteY3" fmla="*/ 5744250 h 5754410"/>
              <a:gd name="connsiteX4" fmla="*/ 0 w 3528729"/>
              <a:gd name="connsiteY4" fmla="*/ 5754410 h 5754410"/>
              <a:gd name="connsiteX0" fmla="*/ 0 w 3528729"/>
              <a:gd name="connsiteY0" fmla="*/ 5767857 h 5767857"/>
              <a:gd name="connsiteX1" fmla="*/ 16051 w 3528729"/>
              <a:gd name="connsiteY1" fmla="*/ 0 h 5767857"/>
              <a:gd name="connsiteX2" fmla="*/ 3528729 w 3528729"/>
              <a:gd name="connsiteY2" fmla="*/ 13447 h 5767857"/>
              <a:gd name="connsiteX3" fmla="*/ 1933964 w 3528729"/>
              <a:gd name="connsiteY3" fmla="*/ 5757697 h 5767857"/>
              <a:gd name="connsiteX4" fmla="*/ 0 w 3528729"/>
              <a:gd name="connsiteY4" fmla="*/ 5767857 h 5767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8729" h="5767857">
                <a:moveTo>
                  <a:pt x="0" y="5767857"/>
                </a:moveTo>
                <a:cubicBezTo>
                  <a:pt x="5350" y="3845238"/>
                  <a:pt x="10701" y="1922619"/>
                  <a:pt x="16051" y="0"/>
                </a:cubicBezTo>
                <a:lnTo>
                  <a:pt x="3528729" y="13447"/>
                </a:lnTo>
                <a:lnTo>
                  <a:pt x="1933964" y="5757697"/>
                </a:lnTo>
                <a:lnTo>
                  <a:pt x="0" y="576785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99778" name="Rectangle 2"/>
          <p:cNvSpPr>
            <a:spLocks noGrp="1" noChangeArrowheads="1"/>
          </p:cNvSpPr>
          <p:nvPr>
            <p:ph type="title"/>
          </p:nvPr>
        </p:nvSpPr>
        <p:spPr>
          <a:xfrm>
            <a:off x="430389" y="108984"/>
            <a:ext cx="4217812" cy="1434066"/>
          </a:xfrm>
        </p:spPr>
        <p:txBody>
          <a:bodyPr/>
          <a:lstStyle/>
          <a:p>
            <a:r>
              <a:rPr lang="en-US" dirty="0"/>
              <a:t>Don’t Start Early Because You’re Worried</a:t>
            </a:r>
          </a:p>
        </p:txBody>
      </p:sp>
      <p:sp>
        <p:nvSpPr>
          <p:cNvPr id="1099838" name="Rectangle 62"/>
          <p:cNvSpPr>
            <a:spLocks noChangeArrowheads="1"/>
          </p:cNvSpPr>
          <p:nvPr/>
        </p:nvSpPr>
        <p:spPr bwMode="auto">
          <a:xfrm>
            <a:off x="1881337" y="2157867"/>
            <a:ext cx="4482317" cy="400110"/>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chemeClr val="accent3"/>
                </a:solidFill>
                <a:effectLst/>
                <a:uLnTx/>
                <a:uFillTx/>
                <a:latin typeface="Rockwell" panose="02060603020205020403" pitchFamily="18" charset="0"/>
              </a:rPr>
              <a:t>MOST PROMINENT PROPOSALS</a:t>
            </a:r>
          </a:p>
        </p:txBody>
      </p:sp>
      <p:sp>
        <p:nvSpPr>
          <p:cNvPr id="25" name="AutoShape 4"/>
          <p:cNvSpPr>
            <a:spLocks noChangeArrowheads="1"/>
          </p:cNvSpPr>
          <p:nvPr/>
        </p:nvSpPr>
        <p:spPr bwMode="auto">
          <a:xfrm>
            <a:off x="430388" y="1035781"/>
            <a:ext cx="9151761" cy="1023938"/>
          </a:xfrm>
          <a:prstGeom prst="rect">
            <a:avLst/>
          </a:prstGeom>
          <a:noFill/>
          <a:ln w="63500" algn="ctr">
            <a:noFill/>
            <a:round/>
            <a:headEnd/>
            <a:tailEnd/>
          </a:ln>
          <a:effectLst/>
        </p:spPr>
        <p:txBody>
          <a:bodyPr lIns="0" anchor="t" anchorCtr="0"/>
          <a:lstStyle/>
          <a:p>
            <a:pPr marL="0" marR="0" lvl="0" indent="0" algn="l" defTabSz="914400" rtl="0" eaLnBrk="1" fontAlgn="base" latinLnBrk="0" hangingPunct="1">
              <a:lnSpc>
                <a:spcPct val="9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007AC2"/>
              </a:solidFill>
              <a:effectLst/>
              <a:uLnTx/>
              <a:uFillTx/>
              <a:latin typeface="Arial" charset="0"/>
              <a:ea typeface="+mn-ea"/>
              <a:cs typeface="+mn-cs"/>
            </a:endParaRPr>
          </a:p>
        </p:txBody>
      </p:sp>
      <p:sp>
        <p:nvSpPr>
          <p:cNvPr id="24" name="Rectangle 7"/>
          <p:cNvSpPr>
            <a:spLocks noChangeArrowheads="1"/>
          </p:cNvSpPr>
          <p:nvPr/>
        </p:nvSpPr>
        <p:spPr bwMode="auto">
          <a:xfrm>
            <a:off x="7775575" y="1237385"/>
            <a:ext cx="2032000" cy="132352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lvl="0" algn="r">
              <a:defRPr/>
            </a:pPr>
            <a:r>
              <a:rPr lang="en-US" sz="2000" i="1" dirty="0">
                <a:solidFill>
                  <a:srgbClr val="FFFFFF"/>
                </a:solidFill>
                <a:latin typeface="Arial"/>
              </a:rPr>
              <a:t>Proposals to fix Social Security often aim to protect those 55 and older</a:t>
            </a:r>
          </a:p>
          <a:p>
            <a:pPr lvl="0" algn="r">
              <a:defRPr/>
            </a:pPr>
            <a:endParaRPr lang="en-US" sz="2000" i="1" dirty="0">
              <a:solidFill>
                <a:srgbClr val="FFFFFF"/>
              </a:solidFill>
              <a:latin typeface="Arial"/>
            </a:endParaRPr>
          </a:p>
        </p:txBody>
      </p:sp>
      <p:sp>
        <p:nvSpPr>
          <p:cNvPr id="3" name="Rectangle 2"/>
          <p:cNvSpPr/>
          <p:nvPr/>
        </p:nvSpPr>
        <p:spPr>
          <a:xfrm>
            <a:off x="430389" y="1052810"/>
            <a:ext cx="6630811" cy="646331"/>
          </a:xfrm>
          <a:prstGeom prst="rect">
            <a:avLst/>
          </a:prstGeom>
        </p:spPr>
        <p:txBody>
          <a:bodyPr wrap="square" lIns="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Slow down before you decide to start benefits early just because the Social Security Trust Fund has money problems </a:t>
            </a:r>
            <a:endParaRPr kumimoji="0" lang="en-US" sz="1800" b="0" i="0" u="none" strike="noStrike" kern="1200" cap="none" spc="0" normalizeH="0" baseline="0" noProof="0" dirty="0">
              <a:ln>
                <a:noFill/>
              </a:ln>
              <a:solidFill>
                <a:srgbClr val="000000"/>
              </a:solidFill>
              <a:effectLst/>
              <a:uLnTx/>
              <a:uFillTx/>
              <a:latin typeface="Arial" charset="0"/>
              <a:ea typeface="+mn-ea"/>
              <a:cs typeface="+mn-cs"/>
            </a:endParaRPr>
          </a:p>
        </p:txBody>
      </p:sp>
      <p:grpSp>
        <p:nvGrpSpPr>
          <p:cNvPr id="1099781" name="Group 5"/>
          <p:cNvGrpSpPr>
            <a:grpSpLocks/>
          </p:cNvGrpSpPr>
          <p:nvPr/>
        </p:nvGrpSpPr>
        <p:grpSpPr bwMode="auto">
          <a:xfrm>
            <a:off x="8964612" y="411508"/>
            <a:ext cx="832115" cy="724958"/>
            <a:chOff x="3164" y="1070"/>
            <a:chExt cx="266" cy="230"/>
          </a:xfrm>
        </p:grpSpPr>
        <p:grpSp>
          <p:nvGrpSpPr>
            <p:cNvPr id="1099782" name="Group 6"/>
            <p:cNvGrpSpPr>
              <a:grpSpLocks/>
            </p:cNvGrpSpPr>
            <p:nvPr/>
          </p:nvGrpSpPr>
          <p:grpSpPr bwMode="auto">
            <a:xfrm>
              <a:off x="3164" y="1073"/>
              <a:ext cx="266" cy="227"/>
              <a:chOff x="3636" y="914"/>
              <a:chExt cx="930" cy="794"/>
            </a:xfrm>
          </p:grpSpPr>
          <p:sp>
            <p:nvSpPr>
              <p:cNvPr id="1099783" name="Freeform 7"/>
              <p:cNvSpPr>
                <a:spLocks/>
              </p:cNvSpPr>
              <p:nvPr/>
            </p:nvSpPr>
            <p:spPr bwMode="auto">
              <a:xfrm>
                <a:off x="3636" y="914"/>
                <a:ext cx="930" cy="794"/>
              </a:xfrm>
              <a:custGeom>
                <a:avLst/>
                <a:gdLst>
                  <a:gd name="T0" fmla="*/ 1326 w 2790"/>
                  <a:gd name="T1" fmla="*/ 2315 h 2381"/>
                  <a:gd name="T2" fmla="*/ 1335 w 2790"/>
                  <a:gd name="T3" fmla="*/ 2325 h 2381"/>
                  <a:gd name="T4" fmla="*/ 1344 w 2790"/>
                  <a:gd name="T5" fmla="*/ 2335 h 2381"/>
                  <a:gd name="T6" fmla="*/ 1353 w 2790"/>
                  <a:gd name="T7" fmla="*/ 2343 h 2381"/>
                  <a:gd name="T8" fmla="*/ 1366 w 2790"/>
                  <a:gd name="T9" fmla="*/ 2355 h 2381"/>
                  <a:gd name="T10" fmla="*/ 1382 w 2790"/>
                  <a:gd name="T11" fmla="*/ 2367 h 2381"/>
                  <a:gd name="T12" fmla="*/ 1398 w 2790"/>
                  <a:gd name="T13" fmla="*/ 2374 h 2381"/>
                  <a:gd name="T14" fmla="*/ 1414 w 2790"/>
                  <a:gd name="T15" fmla="*/ 2379 h 2381"/>
                  <a:gd name="T16" fmla="*/ 1429 w 2790"/>
                  <a:gd name="T17" fmla="*/ 2381 h 2381"/>
                  <a:gd name="T18" fmla="*/ 1444 w 2790"/>
                  <a:gd name="T19" fmla="*/ 2380 h 2381"/>
                  <a:gd name="T20" fmla="*/ 1457 w 2790"/>
                  <a:gd name="T21" fmla="*/ 2375 h 2381"/>
                  <a:gd name="T22" fmla="*/ 1470 w 2790"/>
                  <a:gd name="T23" fmla="*/ 2369 h 2381"/>
                  <a:gd name="T24" fmla="*/ 1481 w 2790"/>
                  <a:gd name="T25" fmla="*/ 2364 h 2381"/>
                  <a:gd name="T26" fmla="*/ 1492 w 2790"/>
                  <a:gd name="T27" fmla="*/ 2355 h 2381"/>
                  <a:gd name="T28" fmla="*/ 1501 w 2790"/>
                  <a:gd name="T29" fmla="*/ 2345 h 2381"/>
                  <a:gd name="T30" fmla="*/ 1509 w 2790"/>
                  <a:gd name="T31" fmla="*/ 2336 h 2381"/>
                  <a:gd name="T32" fmla="*/ 1520 w 2790"/>
                  <a:gd name="T33" fmla="*/ 2322 h 2381"/>
                  <a:gd name="T34" fmla="*/ 2788 w 2790"/>
                  <a:gd name="T35" fmla="*/ 139 h 2381"/>
                  <a:gd name="T36" fmla="*/ 2788 w 2790"/>
                  <a:gd name="T37" fmla="*/ 132 h 2381"/>
                  <a:gd name="T38" fmla="*/ 2790 w 2790"/>
                  <a:gd name="T39" fmla="*/ 120 h 2381"/>
                  <a:gd name="T40" fmla="*/ 2790 w 2790"/>
                  <a:gd name="T41" fmla="*/ 98 h 2381"/>
                  <a:gd name="T42" fmla="*/ 2789 w 2790"/>
                  <a:gd name="T43" fmla="*/ 86 h 2381"/>
                  <a:gd name="T44" fmla="*/ 2788 w 2790"/>
                  <a:gd name="T45" fmla="*/ 75 h 2381"/>
                  <a:gd name="T46" fmla="*/ 2785 w 2790"/>
                  <a:gd name="T47" fmla="*/ 62 h 2381"/>
                  <a:gd name="T48" fmla="*/ 2780 w 2790"/>
                  <a:gd name="T49" fmla="*/ 48 h 2381"/>
                  <a:gd name="T50" fmla="*/ 2773 w 2790"/>
                  <a:gd name="T51" fmla="*/ 36 h 2381"/>
                  <a:gd name="T52" fmla="*/ 2764 w 2790"/>
                  <a:gd name="T53" fmla="*/ 26 h 2381"/>
                  <a:gd name="T54" fmla="*/ 2752 w 2790"/>
                  <a:gd name="T55" fmla="*/ 15 h 2381"/>
                  <a:gd name="T56" fmla="*/ 2737 w 2790"/>
                  <a:gd name="T57" fmla="*/ 6 h 2381"/>
                  <a:gd name="T58" fmla="*/ 2718 w 2790"/>
                  <a:gd name="T59" fmla="*/ 0 h 2381"/>
                  <a:gd name="T60" fmla="*/ 2697 w 2790"/>
                  <a:gd name="T61" fmla="*/ 0 h 2381"/>
                  <a:gd name="T62" fmla="*/ 77 w 2790"/>
                  <a:gd name="T63" fmla="*/ 23 h 2381"/>
                  <a:gd name="T64" fmla="*/ 67 w 2790"/>
                  <a:gd name="T65" fmla="*/ 26 h 2381"/>
                  <a:gd name="T66" fmla="*/ 52 w 2790"/>
                  <a:gd name="T67" fmla="*/ 33 h 2381"/>
                  <a:gd name="T68" fmla="*/ 34 w 2790"/>
                  <a:gd name="T69" fmla="*/ 46 h 2381"/>
                  <a:gd name="T70" fmla="*/ 22 w 2790"/>
                  <a:gd name="T71" fmla="*/ 59 h 2381"/>
                  <a:gd name="T72" fmla="*/ 14 w 2790"/>
                  <a:gd name="T73" fmla="*/ 70 h 2381"/>
                  <a:gd name="T74" fmla="*/ 7 w 2790"/>
                  <a:gd name="T75" fmla="*/ 82 h 2381"/>
                  <a:gd name="T76" fmla="*/ 2 w 2790"/>
                  <a:gd name="T77" fmla="*/ 96 h 2381"/>
                  <a:gd name="T78" fmla="*/ 0 w 2790"/>
                  <a:gd name="T79" fmla="*/ 111 h 2381"/>
                  <a:gd name="T80" fmla="*/ 0 w 2790"/>
                  <a:gd name="T81" fmla="*/ 128 h 2381"/>
                  <a:gd name="T82" fmla="*/ 4 w 2790"/>
                  <a:gd name="T83" fmla="*/ 148 h 2381"/>
                  <a:gd name="T84" fmla="*/ 8 w 2790"/>
                  <a:gd name="T85" fmla="*/ 164 h 2381"/>
                  <a:gd name="T86" fmla="*/ 13 w 2790"/>
                  <a:gd name="T87" fmla="*/ 176 h 2381"/>
                  <a:gd name="T88" fmla="*/ 1323 w 2790"/>
                  <a:gd name="T89" fmla="*/ 2309 h 23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790" h="2381">
                    <a:moveTo>
                      <a:pt x="1323" y="2309"/>
                    </a:moveTo>
                    <a:lnTo>
                      <a:pt x="1326" y="2315"/>
                    </a:lnTo>
                    <a:lnTo>
                      <a:pt x="1331" y="2320"/>
                    </a:lnTo>
                    <a:lnTo>
                      <a:pt x="1335" y="2325"/>
                    </a:lnTo>
                    <a:lnTo>
                      <a:pt x="1341" y="2331"/>
                    </a:lnTo>
                    <a:lnTo>
                      <a:pt x="1344" y="2335"/>
                    </a:lnTo>
                    <a:lnTo>
                      <a:pt x="1348" y="2340"/>
                    </a:lnTo>
                    <a:lnTo>
                      <a:pt x="1353" y="2343"/>
                    </a:lnTo>
                    <a:lnTo>
                      <a:pt x="1358" y="2349"/>
                    </a:lnTo>
                    <a:lnTo>
                      <a:pt x="1366" y="2355"/>
                    </a:lnTo>
                    <a:lnTo>
                      <a:pt x="1374" y="2363"/>
                    </a:lnTo>
                    <a:lnTo>
                      <a:pt x="1382" y="2367"/>
                    </a:lnTo>
                    <a:lnTo>
                      <a:pt x="1392" y="2372"/>
                    </a:lnTo>
                    <a:lnTo>
                      <a:pt x="1398" y="2374"/>
                    </a:lnTo>
                    <a:lnTo>
                      <a:pt x="1407" y="2378"/>
                    </a:lnTo>
                    <a:lnTo>
                      <a:pt x="1414" y="2379"/>
                    </a:lnTo>
                    <a:lnTo>
                      <a:pt x="1423" y="2381"/>
                    </a:lnTo>
                    <a:lnTo>
                      <a:pt x="1429" y="2381"/>
                    </a:lnTo>
                    <a:lnTo>
                      <a:pt x="1437" y="2381"/>
                    </a:lnTo>
                    <a:lnTo>
                      <a:pt x="1444" y="2380"/>
                    </a:lnTo>
                    <a:lnTo>
                      <a:pt x="1452" y="2379"/>
                    </a:lnTo>
                    <a:lnTo>
                      <a:pt x="1457" y="2375"/>
                    </a:lnTo>
                    <a:lnTo>
                      <a:pt x="1464" y="2372"/>
                    </a:lnTo>
                    <a:lnTo>
                      <a:pt x="1470" y="2369"/>
                    </a:lnTo>
                    <a:lnTo>
                      <a:pt x="1475" y="2367"/>
                    </a:lnTo>
                    <a:lnTo>
                      <a:pt x="1481" y="2364"/>
                    </a:lnTo>
                    <a:lnTo>
                      <a:pt x="1487" y="2359"/>
                    </a:lnTo>
                    <a:lnTo>
                      <a:pt x="1492" y="2355"/>
                    </a:lnTo>
                    <a:lnTo>
                      <a:pt x="1498" y="2351"/>
                    </a:lnTo>
                    <a:lnTo>
                      <a:pt x="1501" y="2345"/>
                    </a:lnTo>
                    <a:lnTo>
                      <a:pt x="1505" y="2340"/>
                    </a:lnTo>
                    <a:lnTo>
                      <a:pt x="1509" y="2336"/>
                    </a:lnTo>
                    <a:lnTo>
                      <a:pt x="1514" y="2332"/>
                    </a:lnTo>
                    <a:lnTo>
                      <a:pt x="1520" y="2322"/>
                    </a:lnTo>
                    <a:lnTo>
                      <a:pt x="1525" y="2312"/>
                    </a:lnTo>
                    <a:lnTo>
                      <a:pt x="2788" y="139"/>
                    </a:lnTo>
                    <a:lnTo>
                      <a:pt x="2788" y="137"/>
                    </a:lnTo>
                    <a:lnTo>
                      <a:pt x="2788" y="132"/>
                    </a:lnTo>
                    <a:lnTo>
                      <a:pt x="2788" y="126"/>
                    </a:lnTo>
                    <a:lnTo>
                      <a:pt x="2790" y="120"/>
                    </a:lnTo>
                    <a:lnTo>
                      <a:pt x="2790" y="109"/>
                    </a:lnTo>
                    <a:lnTo>
                      <a:pt x="2790" y="98"/>
                    </a:lnTo>
                    <a:lnTo>
                      <a:pt x="2789" y="93"/>
                    </a:lnTo>
                    <a:lnTo>
                      <a:pt x="2789" y="86"/>
                    </a:lnTo>
                    <a:lnTo>
                      <a:pt x="2788" y="80"/>
                    </a:lnTo>
                    <a:lnTo>
                      <a:pt x="2788" y="75"/>
                    </a:lnTo>
                    <a:lnTo>
                      <a:pt x="2787" y="68"/>
                    </a:lnTo>
                    <a:lnTo>
                      <a:pt x="2785" y="62"/>
                    </a:lnTo>
                    <a:lnTo>
                      <a:pt x="2783" y="54"/>
                    </a:lnTo>
                    <a:lnTo>
                      <a:pt x="2780" y="48"/>
                    </a:lnTo>
                    <a:lnTo>
                      <a:pt x="2776" y="43"/>
                    </a:lnTo>
                    <a:lnTo>
                      <a:pt x="2773" y="36"/>
                    </a:lnTo>
                    <a:lnTo>
                      <a:pt x="2768" y="31"/>
                    </a:lnTo>
                    <a:lnTo>
                      <a:pt x="2764" y="26"/>
                    </a:lnTo>
                    <a:lnTo>
                      <a:pt x="2758" y="19"/>
                    </a:lnTo>
                    <a:lnTo>
                      <a:pt x="2752" y="15"/>
                    </a:lnTo>
                    <a:lnTo>
                      <a:pt x="2743" y="10"/>
                    </a:lnTo>
                    <a:lnTo>
                      <a:pt x="2737" y="6"/>
                    </a:lnTo>
                    <a:lnTo>
                      <a:pt x="2727" y="1"/>
                    </a:lnTo>
                    <a:lnTo>
                      <a:pt x="2718" y="0"/>
                    </a:lnTo>
                    <a:lnTo>
                      <a:pt x="2708" y="0"/>
                    </a:lnTo>
                    <a:lnTo>
                      <a:pt x="2697" y="0"/>
                    </a:lnTo>
                    <a:lnTo>
                      <a:pt x="79" y="23"/>
                    </a:lnTo>
                    <a:lnTo>
                      <a:pt x="77" y="23"/>
                    </a:lnTo>
                    <a:lnTo>
                      <a:pt x="73" y="25"/>
                    </a:lnTo>
                    <a:lnTo>
                      <a:pt x="67" y="26"/>
                    </a:lnTo>
                    <a:lnTo>
                      <a:pt x="60" y="30"/>
                    </a:lnTo>
                    <a:lnTo>
                      <a:pt x="52" y="33"/>
                    </a:lnTo>
                    <a:lnTo>
                      <a:pt x="43" y="39"/>
                    </a:lnTo>
                    <a:lnTo>
                      <a:pt x="34" y="46"/>
                    </a:lnTo>
                    <a:lnTo>
                      <a:pt x="27" y="55"/>
                    </a:lnTo>
                    <a:lnTo>
                      <a:pt x="22" y="59"/>
                    </a:lnTo>
                    <a:lnTo>
                      <a:pt x="17" y="64"/>
                    </a:lnTo>
                    <a:lnTo>
                      <a:pt x="14" y="70"/>
                    </a:lnTo>
                    <a:lnTo>
                      <a:pt x="11" y="76"/>
                    </a:lnTo>
                    <a:lnTo>
                      <a:pt x="7" y="82"/>
                    </a:lnTo>
                    <a:lnTo>
                      <a:pt x="6" y="89"/>
                    </a:lnTo>
                    <a:lnTo>
                      <a:pt x="2" y="96"/>
                    </a:lnTo>
                    <a:lnTo>
                      <a:pt x="2" y="104"/>
                    </a:lnTo>
                    <a:lnTo>
                      <a:pt x="0" y="111"/>
                    </a:lnTo>
                    <a:lnTo>
                      <a:pt x="0" y="120"/>
                    </a:lnTo>
                    <a:lnTo>
                      <a:pt x="0" y="128"/>
                    </a:lnTo>
                    <a:lnTo>
                      <a:pt x="2" y="139"/>
                    </a:lnTo>
                    <a:lnTo>
                      <a:pt x="4" y="148"/>
                    </a:lnTo>
                    <a:lnTo>
                      <a:pt x="7" y="159"/>
                    </a:lnTo>
                    <a:lnTo>
                      <a:pt x="8" y="164"/>
                    </a:lnTo>
                    <a:lnTo>
                      <a:pt x="10" y="171"/>
                    </a:lnTo>
                    <a:lnTo>
                      <a:pt x="13" y="176"/>
                    </a:lnTo>
                    <a:lnTo>
                      <a:pt x="16" y="182"/>
                    </a:lnTo>
                    <a:lnTo>
                      <a:pt x="1323" y="2309"/>
                    </a:lnTo>
                    <a:lnTo>
                      <a:pt x="1323" y="2309"/>
                    </a:lnTo>
                    <a:close/>
                  </a:path>
                </a:pathLst>
              </a:custGeom>
              <a:noFill/>
              <a:ln w="28575">
                <a:solidFill>
                  <a:schemeClr val="tx2"/>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099784" name="Freeform 8"/>
              <p:cNvSpPr>
                <a:spLocks/>
              </p:cNvSpPr>
              <p:nvPr/>
            </p:nvSpPr>
            <p:spPr bwMode="auto">
              <a:xfrm>
                <a:off x="3741" y="981"/>
                <a:ext cx="726" cy="618"/>
              </a:xfrm>
              <a:custGeom>
                <a:avLst/>
                <a:gdLst>
                  <a:gd name="T0" fmla="*/ 1016 w 2177"/>
                  <a:gd name="T1" fmla="*/ 1760 h 1854"/>
                  <a:gd name="T2" fmla="*/ 989 w 2177"/>
                  <a:gd name="T3" fmla="*/ 1717 h 1854"/>
                  <a:gd name="T4" fmla="*/ 944 w 2177"/>
                  <a:gd name="T5" fmla="*/ 1642 h 1854"/>
                  <a:gd name="T6" fmla="*/ 883 w 2177"/>
                  <a:gd name="T7" fmla="*/ 1540 h 1854"/>
                  <a:gd name="T8" fmla="*/ 809 w 2177"/>
                  <a:gd name="T9" fmla="*/ 1419 h 1854"/>
                  <a:gd name="T10" fmla="*/ 726 w 2177"/>
                  <a:gd name="T11" fmla="*/ 1281 h 1854"/>
                  <a:gd name="T12" fmla="*/ 639 w 2177"/>
                  <a:gd name="T13" fmla="*/ 1135 h 1854"/>
                  <a:gd name="T14" fmla="*/ 545 w 2177"/>
                  <a:gd name="T15" fmla="*/ 981 h 1854"/>
                  <a:gd name="T16" fmla="*/ 451 w 2177"/>
                  <a:gd name="T17" fmla="*/ 825 h 1854"/>
                  <a:gd name="T18" fmla="*/ 359 w 2177"/>
                  <a:gd name="T19" fmla="*/ 674 h 1854"/>
                  <a:gd name="T20" fmla="*/ 271 w 2177"/>
                  <a:gd name="T21" fmla="*/ 530 h 1854"/>
                  <a:gd name="T22" fmla="*/ 193 w 2177"/>
                  <a:gd name="T23" fmla="*/ 401 h 1854"/>
                  <a:gd name="T24" fmla="*/ 125 w 2177"/>
                  <a:gd name="T25" fmla="*/ 288 h 1854"/>
                  <a:gd name="T26" fmla="*/ 72 w 2177"/>
                  <a:gd name="T27" fmla="*/ 200 h 1854"/>
                  <a:gd name="T28" fmla="*/ 34 w 2177"/>
                  <a:gd name="T29" fmla="*/ 137 h 1854"/>
                  <a:gd name="T30" fmla="*/ 18 w 2177"/>
                  <a:gd name="T31" fmla="*/ 109 h 1854"/>
                  <a:gd name="T32" fmla="*/ 8 w 2177"/>
                  <a:gd name="T33" fmla="*/ 91 h 1854"/>
                  <a:gd name="T34" fmla="*/ 0 w 2177"/>
                  <a:gd name="T35" fmla="*/ 58 h 1854"/>
                  <a:gd name="T36" fmla="*/ 15 w 2177"/>
                  <a:gd name="T37" fmla="*/ 36 h 1854"/>
                  <a:gd name="T38" fmla="*/ 43 w 2177"/>
                  <a:gd name="T39" fmla="*/ 25 h 1854"/>
                  <a:gd name="T40" fmla="*/ 70 w 2177"/>
                  <a:gd name="T41" fmla="*/ 24 h 1854"/>
                  <a:gd name="T42" fmla="*/ 103 w 2177"/>
                  <a:gd name="T43" fmla="*/ 23 h 1854"/>
                  <a:gd name="T44" fmla="*/ 175 w 2177"/>
                  <a:gd name="T45" fmla="*/ 22 h 1854"/>
                  <a:gd name="T46" fmla="*/ 279 w 2177"/>
                  <a:gd name="T47" fmla="*/ 20 h 1854"/>
                  <a:gd name="T48" fmla="*/ 411 w 2177"/>
                  <a:gd name="T49" fmla="*/ 19 h 1854"/>
                  <a:gd name="T50" fmla="*/ 564 w 2177"/>
                  <a:gd name="T51" fmla="*/ 17 h 1854"/>
                  <a:gd name="T52" fmla="*/ 733 w 2177"/>
                  <a:gd name="T53" fmla="*/ 14 h 1854"/>
                  <a:gd name="T54" fmla="*/ 913 w 2177"/>
                  <a:gd name="T55" fmla="*/ 12 h 1854"/>
                  <a:gd name="T56" fmla="*/ 1096 w 2177"/>
                  <a:gd name="T57" fmla="*/ 10 h 1854"/>
                  <a:gd name="T58" fmla="*/ 1279 w 2177"/>
                  <a:gd name="T59" fmla="*/ 7 h 1854"/>
                  <a:gd name="T60" fmla="*/ 1455 w 2177"/>
                  <a:gd name="T61" fmla="*/ 5 h 1854"/>
                  <a:gd name="T62" fmla="*/ 1620 w 2177"/>
                  <a:gd name="T63" fmla="*/ 3 h 1854"/>
                  <a:gd name="T64" fmla="*/ 1769 w 2177"/>
                  <a:gd name="T65" fmla="*/ 1 h 1854"/>
                  <a:gd name="T66" fmla="*/ 1894 w 2177"/>
                  <a:gd name="T67" fmla="*/ 0 h 1854"/>
                  <a:gd name="T68" fmla="*/ 1990 w 2177"/>
                  <a:gd name="T69" fmla="*/ 0 h 1854"/>
                  <a:gd name="T70" fmla="*/ 2053 w 2177"/>
                  <a:gd name="T71" fmla="*/ 0 h 1854"/>
                  <a:gd name="T72" fmla="*/ 2080 w 2177"/>
                  <a:gd name="T73" fmla="*/ 1 h 1854"/>
                  <a:gd name="T74" fmla="*/ 2107 w 2177"/>
                  <a:gd name="T75" fmla="*/ 1 h 1854"/>
                  <a:gd name="T76" fmla="*/ 2140 w 2177"/>
                  <a:gd name="T77" fmla="*/ 3 h 1854"/>
                  <a:gd name="T78" fmla="*/ 2163 w 2177"/>
                  <a:gd name="T79" fmla="*/ 11 h 1854"/>
                  <a:gd name="T80" fmla="*/ 2177 w 2177"/>
                  <a:gd name="T81" fmla="*/ 35 h 1854"/>
                  <a:gd name="T82" fmla="*/ 2171 w 2177"/>
                  <a:gd name="T83" fmla="*/ 61 h 1854"/>
                  <a:gd name="T84" fmla="*/ 2158 w 2177"/>
                  <a:gd name="T85" fmla="*/ 88 h 1854"/>
                  <a:gd name="T86" fmla="*/ 2139 w 2177"/>
                  <a:gd name="T87" fmla="*/ 123 h 1854"/>
                  <a:gd name="T88" fmla="*/ 1163 w 2177"/>
                  <a:gd name="T89" fmla="*/ 1793 h 1854"/>
                  <a:gd name="T90" fmla="*/ 1143 w 2177"/>
                  <a:gd name="T91" fmla="*/ 1822 h 1854"/>
                  <a:gd name="T92" fmla="*/ 1125 w 2177"/>
                  <a:gd name="T93" fmla="*/ 1842 h 1854"/>
                  <a:gd name="T94" fmla="*/ 1101 w 2177"/>
                  <a:gd name="T95" fmla="*/ 1854 h 1854"/>
                  <a:gd name="T96" fmla="*/ 1074 w 2177"/>
                  <a:gd name="T97" fmla="*/ 1842 h 1854"/>
                  <a:gd name="T98" fmla="*/ 1055 w 2177"/>
                  <a:gd name="T99" fmla="*/ 1821 h 1854"/>
                  <a:gd name="T100" fmla="*/ 1034 w 2177"/>
                  <a:gd name="T101" fmla="*/ 1791 h 18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177" h="1854">
                    <a:moveTo>
                      <a:pt x="1023" y="1773"/>
                    </a:moveTo>
                    <a:lnTo>
                      <a:pt x="1022" y="1771"/>
                    </a:lnTo>
                    <a:lnTo>
                      <a:pt x="1020" y="1768"/>
                    </a:lnTo>
                    <a:lnTo>
                      <a:pt x="1016" y="1760"/>
                    </a:lnTo>
                    <a:lnTo>
                      <a:pt x="1011" y="1753"/>
                    </a:lnTo>
                    <a:lnTo>
                      <a:pt x="1003" y="1742"/>
                    </a:lnTo>
                    <a:lnTo>
                      <a:pt x="997" y="1730"/>
                    </a:lnTo>
                    <a:lnTo>
                      <a:pt x="989" y="1717"/>
                    </a:lnTo>
                    <a:lnTo>
                      <a:pt x="980" y="1701"/>
                    </a:lnTo>
                    <a:lnTo>
                      <a:pt x="968" y="1682"/>
                    </a:lnTo>
                    <a:lnTo>
                      <a:pt x="957" y="1663"/>
                    </a:lnTo>
                    <a:lnTo>
                      <a:pt x="944" y="1642"/>
                    </a:lnTo>
                    <a:lnTo>
                      <a:pt x="930" y="1618"/>
                    </a:lnTo>
                    <a:lnTo>
                      <a:pt x="915" y="1593"/>
                    </a:lnTo>
                    <a:lnTo>
                      <a:pt x="899" y="1568"/>
                    </a:lnTo>
                    <a:lnTo>
                      <a:pt x="883" y="1540"/>
                    </a:lnTo>
                    <a:lnTo>
                      <a:pt x="867" y="1514"/>
                    </a:lnTo>
                    <a:lnTo>
                      <a:pt x="848" y="1483"/>
                    </a:lnTo>
                    <a:lnTo>
                      <a:pt x="830" y="1452"/>
                    </a:lnTo>
                    <a:lnTo>
                      <a:pt x="809" y="1419"/>
                    </a:lnTo>
                    <a:lnTo>
                      <a:pt x="790" y="1387"/>
                    </a:lnTo>
                    <a:lnTo>
                      <a:pt x="768" y="1353"/>
                    </a:lnTo>
                    <a:lnTo>
                      <a:pt x="747" y="1317"/>
                    </a:lnTo>
                    <a:lnTo>
                      <a:pt x="726" y="1281"/>
                    </a:lnTo>
                    <a:lnTo>
                      <a:pt x="706" y="1247"/>
                    </a:lnTo>
                    <a:lnTo>
                      <a:pt x="683" y="1210"/>
                    </a:lnTo>
                    <a:lnTo>
                      <a:pt x="661" y="1173"/>
                    </a:lnTo>
                    <a:lnTo>
                      <a:pt x="639" y="1135"/>
                    </a:lnTo>
                    <a:lnTo>
                      <a:pt x="615" y="1097"/>
                    </a:lnTo>
                    <a:lnTo>
                      <a:pt x="592" y="1058"/>
                    </a:lnTo>
                    <a:lnTo>
                      <a:pt x="568" y="1020"/>
                    </a:lnTo>
                    <a:lnTo>
                      <a:pt x="545" y="981"/>
                    </a:lnTo>
                    <a:lnTo>
                      <a:pt x="522" y="943"/>
                    </a:lnTo>
                    <a:lnTo>
                      <a:pt x="498" y="903"/>
                    </a:lnTo>
                    <a:lnTo>
                      <a:pt x="474" y="864"/>
                    </a:lnTo>
                    <a:lnTo>
                      <a:pt x="451" y="825"/>
                    </a:lnTo>
                    <a:lnTo>
                      <a:pt x="428" y="787"/>
                    </a:lnTo>
                    <a:lnTo>
                      <a:pt x="404" y="749"/>
                    </a:lnTo>
                    <a:lnTo>
                      <a:pt x="381" y="710"/>
                    </a:lnTo>
                    <a:lnTo>
                      <a:pt x="359" y="674"/>
                    </a:lnTo>
                    <a:lnTo>
                      <a:pt x="338" y="638"/>
                    </a:lnTo>
                    <a:lnTo>
                      <a:pt x="314" y="600"/>
                    </a:lnTo>
                    <a:lnTo>
                      <a:pt x="293" y="565"/>
                    </a:lnTo>
                    <a:lnTo>
                      <a:pt x="271" y="530"/>
                    </a:lnTo>
                    <a:lnTo>
                      <a:pt x="252" y="497"/>
                    </a:lnTo>
                    <a:lnTo>
                      <a:pt x="232" y="464"/>
                    </a:lnTo>
                    <a:lnTo>
                      <a:pt x="212" y="433"/>
                    </a:lnTo>
                    <a:lnTo>
                      <a:pt x="193" y="401"/>
                    </a:lnTo>
                    <a:lnTo>
                      <a:pt x="176" y="372"/>
                    </a:lnTo>
                    <a:lnTo>
                      <a:pt x="158" y="342"/>
                    </a:lnTo>
                    <a:lnTo>
                      <a:pt x="141" y="314"/>
                    </a:lnTo>
                    <a:lnTo>
                      <a:pt x="125" y="288"/>
                    </a:lnTo>
                    <a:lnTo>
                      <a:pt x="110" y="264"/>
                    </a:lnTo>
                    <a:lnTo>
                      <a:pt x="96" y="241"/>
                    </a:lnTo>
                    <a:lnTo>
                      <a:pt x="85" y="219"/>
                    </a:lnTo>
                    <a:lnTo>
                      <a:pt x="72" y="200"/>
                    </a:lnTo>
                    <a:lnTo>
                      <a:pt x="61" y="182"/>
                    </a:lnTo>
                    <a:lnTo>
                      <a:pt x="52" y="165"/>
                    </a:lnTo>
                    <a:lnTo>
                      <a:pt x="43" y="151"/>
                    </a:lnTo>
                    <a:lnTo>
                      <a:pt x="34" y="137"/>
                    </a:lnTo>
                    <a:lnTo>
                      <a:pt x="30" y="129"/>
                    </a:lnTo>
                    <a:lnTo>
                      <a:pt x="24" y="119"/>
                    </a:lnTo>
                    <a:lnTo>
                      <a:pt x="21" y="114"/>
                    </a:lnTo>
                    <a:lnTo>
                      <a:pt x="18" y="109"/>
                    </a:lnTo>
                    <a:lnTo>
                      <a:pt x="18" y="109"/>
                    </a:lnTo>
                    <a:lnTo>
                      <a:pt x="13" y="103"/>
                    </a:lnTo>
                    <a:lnTo>
                      <a:pt x="10" y="97"/>
                    </a:lnTo>
                    <a:lnTo>
                      <a:pt x="8" y="91"/>
                    </a:lnTo>
                    <a:lnTo>
                      <a:pt x="6" y="86"/>
                    </a:lnTo>
                    <a:lnTo>
                      <a:pt x="2" y="76"/>
                    </a:lnTo>
                    <a:lnTo>
                      <a:pt x="1" y="68"/>
                    </a:lnTo>
                    <a:lnTo>
                      <a:pt x="0" y="58"/>
                    </a:lnTo>
                    <a:lnTo>
                      <a:pt x="4" y="53"/>
                    </a:lnTo>
                    <a:lnTo>
                      <a:pt x="6" y="45"/>
                    </a:lnTo>
                    <a:lnTo>
                      <a:pt x="11" y="41"/>
                    </a:lnTo>
                    <a:lnTo>
                      <a:pt x="15" y="36"/>
                    </a:lnTo>
                    <a:lnTo>
                      <a:pt x="22" y="33"/>
                    </a:lnTo>
                    <a:lnTo>
                      <a:pt x="28" y="29"/>
                    </a:lnTo>
                    <a:lnTo>
                      <a:pt x="36" y="27"/>
                    </a:lnTo>
                    <a:lnTo>
                      <a:pt x="43" y="25"/>
                    </a:lnTo>
                    <a:lnTo>
                      <a:pt x="52" y="25"/>
                    </a:lnTo>
                    <a:lnTo>
                      <a:pt x="59" y="25"/>
                    </a:lnTo>
                    <a:lnTo>
                      <a:pt x="69" y="25"/>
                    </a:lnTo>
                    <a:lnTo>
                      <a:pt x="70" y="24"/>
                    </a:lnTo>
                    <a:lnTo>
                      <a:pt x="74" y="24"/>
                    </a:lnTo>
                    <a:lnTo>
                      <a:pt x="81" y="24"/>
                    </a:lnTo>
                    <a:lnTo>
                      <a:pt x="91" y="24"/>
                    </a:lnTo>
                    <a:lnTo>
                      <a:pt x="103" y="23"/>
                    </a:lnTo>
                    <a:lnTo>
                      <a:pt x="118" y="23"/>
                    </a:lnTo>
                    <a:lnTo>
                      <a:pt x="134" y="23"/>
                    </a:lnTo>
                    <a:lnTo>
                      <a:pt x="155" y="23"/>
                    </a:lnTo>
                    <a:lnTo>
                      <a:pt x="175" y="22"/>
                    </a:lnTo>
                    <a:lnTo>
                      <a:pt x="198" y="22"/>
                    </a:lnTo>
                    <a:lnTo>
                      <a:pt x="222" y="21"/>
                    </a:lnTo>
                    <a:lnTo>
                      <a:pt x="251" y="21"/>
                    </a:lnTo>
                    <a:lnTo>
                      <a:pt x="279" y="20"/>
                    </a:lnTo>
                    <a:lnTo>
                      <a:pt x="311" y="20"/>
                    </a:lnTo>
                    <a:lnTo>
                      <a:pt x="342" y="20"/>
                    </a:lnTo>
                    <a:lnTo>
                      <a:pt x="377" y="20"/>
                    </a:lnTo>
                    <a:lnTo>
                      <a:pt x="411" y="19"/>
                    </a:lnTo>
                    <a:lnTo>
                      <a:pt x="447" y="18"/>
                    </a:lnTo>
                    <a:lnTo>
                      <a:pt x="485" y="18"/>
                    </a:lnTo>
                    <a:lnTo>
                      <a:pt x="524" y="18"/>
                    </a:lnTo>
                    <a:lnTo>
                      <a:pt x="564" y="17"/>
                    </a:lnTo>
                    <a:lnTo>
                      <a:pt x="605" y="16"/>
                    </a:lnTo>
                    <a:lnTo>
                      <a:pt x="647" y="16"/>
                    </a:lnTo>
                    <a:lnTo>
                      <a:pt x="691" y="16"/>
                    </a:lnTo>
                    <a:lnTo>
                      <a:pt x="733" y="14"/>
                    </a:lnTo>
                    <a:lnTo>
                      <a:pt x="777" y="13"/>
                    </a:lnTo>
                    <a:lnTo>
                      <a:pt x="821" y="13"/>
                    </a:lnTo>
                    <a:lnTo>
                      <a:pt x="868" y="13"/>
                    </a:lnTo>
                    <a:lnTo>
                      <a:pt x="913" y="12"/>
                    </a:lnTo>
                    <a:lnTo>
                      <a:pt x="959" y="11"/>
                    </a:lnTo>
                    <a:lnTo>
                      <a:pt x="1005" y="11"/>
                    </a:lnTo>
                    <a:lnTo>
                      <a:pt x="1050" y="11"/>
                    </a:lnTo>
                    <a:lnTo>
                      <a:pt x="1096" y="10"/>
                    </a:lnTo>
                    <a:lnTo>
                      <a:pt x="1142" y="9"/>
                    </a:lnTo>
                    <a:lnTo>
                      <a:pt x="1188" y="8"/>
                    </a:lnTo>
                    <a:lnTo>
                      <a:pt x="1234" y="8"/>
                    </a:lnTo>
                    <a:lnTo>
                      <a:pt x="1279" y="7"/>
                    </a:lnTo>
                    <a:lnTo>
                      <a:pt x="1324" y="7"/>
                    </a:lnTo>
                    <a:lnTo>
                      <a:pt x="1368" y="6"/>
                    </a:lnTo>
                    <a:lnTo>
                      <a:pt x="1413" y="6"/>
                    </a:lnTo>
                    <a:lnTo>
                      <a:pt x="1455" y="5"/>
                    </a:lnTo>
                    <a:lnTo>
                      <a:pt x="1499" y="4"/>
                    </a:lnTo>
                    <a:lnTo>
                      <a:pt x="1540" y="4"/>
                    </a:lnTo>
                    <a:lnTo>
                      <a:pt x="1581" y="4"/>
                    </a:lnTo>
                    <a:lnTo>
                      <a:pt x="1620" y="3"/>
                    </a:lnTo>
                    <a:lnTo>
                      <a:pt x="1660" y="2"/>
                    </a:lnTo>
                    <a:lnTo>
                      <a:pt x="1697" y="2"/>
                    </a:lnTo>
                    <a:lnTo>
                      <a:pt x="1735" y="2"/>
                    </a:lnTo>
                    <a:lnTo>
                      <a:pt x="1769" y="1"/>
                    </a:lnTo>
                    <a:lnTo>
                      <a:pt x="1803" y="1"/>
                    </a:lnTo>
                    <a:lnTo>
                      <a:pt x="1834" y="1"/>
                    </a:lnTo>
                    <a:lnTo>
                      <a:pt x="1866" y="1"/>
                    </a:lnTo>
                    <a:lnTo>
                      <a:pt x="1894" y="0"/>
                    </a:lnTo>
                    <a:lnTo>
                      <a:pt x="1920" y="0"/>
                    </a:lnTo>
                    <a:lnTo>
                      <a:pt x="1945" y="0"/>
                    </a:lnTo>
                    <a:lnTo>
                      <a:pt x="1969" y="0"/>
                    </a:lnTo>
                    <a:lnTo>
                      <a:pt x="1990" y="0"/>
                    </a:lnTo>
                    <a:lnTo>
                      <a:pt x="2009" y="0"/>
                    </a:lnTo>
                    <a:lnTo>
                      <a:pt x="2026" y="0"/>
                    </a:lnTo>
                    <a:lnTo>
                      <a:pt x="2041" y="0"/>
                    </a:lnTo>
                    <a:lnTo>
                      <a:pt x="2053" y="0"/>
                    </a:lnTo>
                    <a:lnTo>
                      <a:pt x="2062" y="0"/>
                    </a:lnTo>
                    <a:lnTo>
                      <a:pt x="2070" y="0"/>
                    </a:lnTo>
                    <a:lnTo>
                      <a:pt x="2075" y="1"/>
                    </a:lnTo>
                    <a:lnTo>
                      <a:pt x="2080" y="1"/>
                    </a:lnTo>
                    <a:lnTo>
                      <a:pt x="2086" y="1"/>
                    </a:lnTo>
                    <a:lnTo>
                      <a:pt x="2091" y="1"/>
                    </a:lnTo>
                    <a:lnTo>
                      <a:pt x="2097" y="1"/>
                    </a:lnTo>
                    <a:lnTo>
                      <a:pt x="2107" y="1"/>
                    </a:lnTo>
                    <a:lnTo>
                      <a:pt x="2117" y="1"/>
                    </a:lnTo>
                    <a:lnTo>
                      <a:pt x="2125" y="1"/>
                    </a:lnTo>
                    <a:lnTo>
                      <a:pt x="2134" y="2"/>
                    </a:lnTo>
                    <a:lnTo>
                      <a:pt x="2140" y="3"/>
                    </a:lnTo>
                    <a:lnTo>
                      <a:pt x="2148" y="6"/>
                    </a:lnTo>
                    <a:lnTo>
                      <a:pt x="2153" y="7"/>
                    </a:lnTo>
                    <a:lnTo>
                      <a:pt x="2159" y="9"/>
                    </a:lnTo>
                    <a:lnTo>
                      <a:pt x="2163" y="11"/>
                    </a:lnTo>
                    <a:lnTo>
                      <a:pt x="2167" y="14"/>
                    </a:lnTo>
                    <a:lnTo>
                      <a:pt x="2173" y="20"/>
                    </a:lnTo>
                    <a:lnTo>
                      <a:pt x="2177" y="27"/>
                    </a:lnTo>
                    <a:lnTo>
                      <a:pt x="2177" y="35"/>
                    </a:lnTo>
                    <a:lnTo>
                      <a:pt x="2177" y="45"/>
                    </a:lnTo>
                    <a:lnTo>
                      <a:pt x="2175" y="50"/>
                    </a:lnTo>
                    <a:lnTo>
                      <a:pt x="2173" y="55"/>
                    </a:lnTo>
                    <a:lnTo>
                      <a:pt x="2171" y="61"/>
                    </a:lnTo>
                    <a:lnTo>
                      <a:pt x="2169" y="68"/>
                    </a:lnTo>
                    <a:lnTo>
                      <a:pt x="2165" y="74"/>
                    </a:lnTo>
                    <a:lnTo>
                      <a:pt x="2161" y="81"/>
                    </a:lnTo>
                    <a:lnTo>
                      <a:pt x="2158" y="88"/>
                    </a:lnTo>
                    <a:lnTo>
                      <a:pt x="2155" y="97"/>
                    </a:lnTo>
                    <a:lnTo>
                      <a:pt x="2150" y="104"/>
                    </a:lnTo>
                    <a:lnTo>
                      <a:pt x="2144" y="114"/>
                    </a:lnTo>
                    <a:lnTo>
                      <a:pt x="2139" y="123"/>
                    </a:lnTo>
                    <a:lnTo>
                      <a:pt x="2134" y="133"/>
                    </a:lnTo>
                    <a:lnTo>
                      <a:pt x="1173" y="1775"/>
                    </a:lnTo>
                    <a:lnTo>
                      <a:pt x="1168" y="1784"/>
                    </a:lnTo>
                    <a:lnTo>
                      <a:pt x="1163" y="1793"/>
                    </a:lnTo>
                    <a:lnTo>
                      <a:pt x="1157" y="1801"/>
                    </a:lnTo>
                    <a:lnTo>
                      <a:pt x="1152" y="1809"/>
                    </a:lnTo>
                    <a:lnTo>
                      <a:pt x="1148" y="1816"/>
                    </a:lnTo>
                    <a:lnTo>
                      <a:pt x="1143" y="1822"/>
                    </a:lnTo>
                    <a:lnTo>
                      <a:pt x="1138" y="1828"/>
                    </a:lnTo>
                    <a:lnTo>
                      <a:pt x="1135" y="1834"/>
                    </a:lnTo>
                    <a:lnTo>
                      <a:pt x="1129" y="1838"/>
                    </a:lnTo>
                    <a:lnTo>
                      <a:pt x="1125" y="1842"/>
                    </a:lnTo>
                    <a:lnTo>
                      <a:pt x="1121" y="1846"/>
                    </a:lnTo>
                    <a:lnTo>
                      <a:pt x="1118" y="1849"/>
                    </a:lnTo>
                    <a:lnTo>
                      <a:pt x="1108" y="1853"/>
                    </a:lnTo>
                    <a:lnTo>
                      <a:pt x="1101" y="1854"/>
                    </a:lnTo>
                    <a:lnTo>
                      <a:pt x="1092" y="1853"/>
                    </a:lnTo>
                    <a:lnTo>
                      <a:pt x="1084" y="1849"/>
                    </a:lnTo>
                    <a:lnTo>
                      <a:pt x="1078" y="1846"/>
                    </a:lnTo>
                    <a:lnTo>
                      <a:pt x="1074" y="1842"/>
                    </a:lnTo>
                    <a:lnTo>
                      <a:pt x="1070" y="1837"/>
                    </a:lnTo>
                    <a:lnTo>
                      <a:pt x="1065" y="1833"/>
                    </a:lnTo>
                    <a:lnTo>
                      <a:pt x="1060" y="1826"/>
                    </a:lnTo>
                    <a:lnTo>
                      <a:pt x="1055" y="1821"/>
                    </a:lnTo>
                    <a:lnTo>
                      <a:pt x="1049" y="1814"/>
                    </a:lnTo>
                    <a:lnTo>
                      <a:pt x="1045" y="1807"/>
                    </a:lnTo>
                    <a:lnTo>
                      <a:pt x="1040" y="1800"/>
                    </a:lnTo>
                    <a:lnTo>
                      <a:pt x="1034" y="1791"/>
                    </a:lnTo>
                    <a:lnTo>
                      <a:pt x="1028" y="1782"/>
                    </a:lnTo>
                    <a:lnTo>
                      <a:pt x="1023" y="1773"/>
                    </a:lnTo>
                    <a:lnTo>
                      <a:pt x="1023" y="1773"/>
                    </a:lnTo>
                    <a:close/>
                  </a:path>
                </a:pathLst>
              </a:custGeom>
              <a:no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mn-cs"/>
                </a:endParaRPr>
              </a:p>
            </p:txBody>
          </p:sp>
        </p:grpSp>
        <p:sp>
          <p:nvSpPr>
            <p:cNvPr id="1099785" name="Text Box 9"/>
            <p:cNvSpPr txBox="1">
              <a:spLocks noChangeArrowheads="1"/>
            </p:cNvSpPr>
            <p:nvPr/>
          </p:nvSpPr>
          <p:spPr bwMode="auto">
            <a:xfrm>
              <a:off x="3192" y="1070"/>
              <a:ext cx="210" cy="13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l" defTabSz="914400" rtl="0" eaLnBrk="1" fontAlgn="base" latinLnBrk="0" hangingPunct="1">
                <a:lnSpc>
                  <a:spcPct val="90000"/>
                </a:lnSpc>
                <a:spcBef>
                  <a:spcPct val="0"/>
                </a:spcBef>
                <a:spcAft>
                  <a:spcPct val="0"/>
                </a:spcAft>
                <a:buClrTx/>
                <a:buSzTx/>
                <a:buFontTx/>
                <a:buNone/>
                <a:tabLst/>
                <a:defRPr/>
              </a:pPr>
              <a:endParaRPr kumimoji="0" lang="en-US" sz="667" b="0" i="0" u="none" strike="noStrike" kern="1200" cap="none" spc="0" normalizeH="0" baseline="0" noProof="0" dirty="0">
                <a:ln>
                  <a:noFill/>
                </a:ln>
                <a:solidFill>
                  <a:srgbClr val="FFFFFF"/>
                </a:solidFill>
                <a:effectLst/>
                <a:uLnTx/>
                <a:uFillTx/>
                <a:latin typeface="Placard Condensed" pitchFamily="34" charset="0"/>
                <a:ea typeface="+mn-ea"/>
                <a:cs typeface="+mn-cs"/>
              </a:endParaRPr>
            </a:p>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1167" b="1" i="0" u="none" strike="noStrike" kern="1200" cap="none" spc="0" normalizeH="0" baseline="0" noProof="0" dirty="0">
                  <a:ln>
                    <a:noFill/>
                  </a:ln>
                  <a:solidFill>
                    <a:srgbClr val="FFFFFF"/>
                  </a:solidFill>
                  <a:effectLst/>
                  <a:uLnTx/>
                  <a:uFillTx/>
                  <a:latin typeface="Placard Condensed" pitchFamily="34" charset="0"/>
                  <a:ea typeface="+mn-ea"/>
                  <a:cs typeface="+mn-cs"/>
                </a:rPr>
                <a:t>YIELD</a:t>
              </a:r>
            </a:p>
          </p:txBody>
        </p:sp>
      </p:grpSp>
      <p:grpSp>
        <p:nvGrpSpPr>
          <p:cNvPr id="2" name="Group 1"/>
          <p:cNvGrpSpPr/>
          <p:nvPr/>
        </p:nvGrpSpPr>
        <p:grpSpPr>
          <a:xfrm>
            <a:off x="484269" y="2861628"/>
            <a:ext cx="1630902" cy="1526822"/>
            <a:chOff x="405892" y="2786420"/>
            <a:chExt cx="1787656" cy="1673570"/>
          </a:xfrm>
        </p:grpSpPr>
        <p:sp>
          <p:nvSpPr>
            <p:cNvPr id="1099827" name="AutoShape 51"/>
            <p:cNvSpPr>
              <a:spLocks noChangeArrowheads="1"/>
            </p:cNvSpPr>
            <p:nvPr/>
          </p:nvSpPr>
          <p:spPr bwMode="auto">
            <a:xfrm>
              <a:off x="405892" y="4086927"/>
              <a:ext cx="1787656" cy="373063"/>
            </a:xfrm>
            <a:prstGeom prst="roundRect">
              <a:avLst>
                <a:gd name="adj" fmla="val 50000"/>
              </a:avLst>
            </a:prstGeom>
            <a:noFill/>
            <a:ln w="50800" algn="ctr">
              <a:noFill/>
              <a:round/>
              <a:headEnd/>
              <a:tailEnd/>
            </a:ln>
            <a:effectLst/>
          </p:spPr>
          <p:txBody>
            <a:bodyPr anchor="ctr"/>
            <a:lstStyle/>
            <a:p>
              <a:pPr marL="0" marR="0" lvl="0" indent="0" algn="ctr" defTabSz="914400" rtl="0" eaLnBrk="1" fontAlgn="base" latinLnBrk="0" hangingPunct="1">
                <a:lnSpc>
                  <a:spcPct val="85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Increase full retirement age</a:t>
              </a:r>
            </a:p>
          </p:txBody>
        </p:sp>
        <p:grpSp>
          <p:nvGrpSpPr>
            <p:cNvPr id="12" name="Group 11"/>
            <p:cNvGrpSpPr/>
            <p:nvPr/>
          </p:nvGrpSpPr>
          <p:grpSpPr>
            <a:xfrm>
              <a:off x="431741" y="2786420"/>
              <a:ext cx="1670286" cy="1039812"/>
              <a:chOff x="-3671888" y="1441044"/>
              <a:chExt cx="3381375" cy="2105025"/>
            </a:xfrm>
          </p:grpSpPr>
          <p:sp>
            <p:nvSpPr>
              <p:cNvPr id="9" name="Freeform 5"/>
              <p:cNvSpPr>
                <a:spLocks/>
              </p:cNvSpPr>
              <p:nvPr/>
            </p:nvSpPr>
            <p:spPr bwMode="auto">
              <a:xfrm>
                <a:off x="-2406651" y="1441044"/>
                <a:ext cx="915988" cy="2105025"/>
              </a:xfrm>
              <a:custGeom>
                <a:avLst/>
                <a:gdLst>
                  <a:gd name="T0" fmla="*/ 327 w 422"/>
                  <a:gd name="T1" fmla="*/ 238 h 974"/>
                  <a:gd name="T2" fmla="*/ 254 w 422"/>
                  <a:gd name="T3" fmla="*/ 237 h 974"/>
                  <a:gd name="T4" fmla="*/ 422 w 422"/>
                  <a:gd name="T5" fmla="*/ 974 h 974"/>
                  <a:gd name="T6" fmla="*/ 0 w 422"/>
                  <a:gd name="T7" fmla="*/ 974 h 974"/>
                  <a:gd name="T8" fmla="*/ 126 w 422"/>
                  <a:gd name="T9" fmla="*/ 237 h 974"/>
                  <a:gd name="T10" fmla="*/ 55 w 422"/>
                  <a:gd name="T11" fmla="*/ 237 h 974"/>
                  <a:gd name="T12" fmla="*/ 191 w 422"/>
                  <a:gd name="T13" fmla="*/ 0 h 974"/>
                  <a:gd name="T14" fmla="*/ 327 w 422"/>
                  <a:gd name="T15" fmla="*/ 238 h 9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2" h="974">
                    <a:moveTo>
                      <a:pt x="327" y="238"/>
                    </a:moveTo>
                    <a:cubicBezTo>
                      <a:pt x="254" y="237"/>
                      <a:pt x="254" y="237"/>
                      <a:pt x="254" y="237"/>
                    </a:cubicBezTo>
                    <a:cubicBezTo>
                      <a:pt x="252" y="425"/>
                      <a:pt x="275" y="726"/>
                      <a:pt x="422" y="974"/>
                    </a:cubicBezTo>
                    <a:cubicBezTo>
                      <a:pt x="0" y="974"/>
                      <a:pt x="0" y="974"/>
                      <a:pt x="0" y="974"/>
                    </a:cubicBezTo>
                    <a:cubicBezTo>
                      <a:pt x="130" y="636"/>
                      <a:pt x="137" y="291"/>
                      <a:pt x="126" y="237"/>
                    </a:cubicBezTo>
                    <a:cubicBezTo>
                      <a:pt x="55" y="237"/>
                      <a:pt x="55" y="237"/>
                      <a:pt x="55" y="237"/>
                    </a:cubicBezTo>
                    <a:cubicBezTo>
                      <a:pt x="191" y="0"/>
                      <a:pt x="191" y="0"/>
                      <a:pt x="191" y="0"/>
                    </a:cubicBezTo>
                    <a:lnTo>
                      <a:pt x="327" y="238"/>
                    </a:lnTo>
                    <a:close/>
                  </a:path>
                </a:pathLst>
              </a:custGeom>
              <a:solidFill>
                <a:srgbClr val="013A94"/>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0" name="Freeform 6"/>
              <p:cNvSpPr>
                <a:spLocks/>
              </p:cNvSpPr>
              <p:nvPr/>
            </p:nvSpPr>
            <p:spPr bwMode="auto">
              <a:xfrm>
                <a:off x="-1627187" y="1745844"/>
                <a:ext cx="1336674" cy="1374775"/>
              </a:xfrm>
              <a:custGeom>
                <a:avLst/>
                <a:gdLst>
                  <a:gd name="T0" fmla="*/ 0 w 617"/>
                  <a:gd name="T1" fmla="*/ 256 h 636"/>
                  <a:gd name="T2" fmla="*/ 70 w 617"/>
                  <a:gd name="T3" fmla="*/ 244 h 636"/>
                  <a:gd name="T4" fmla="*/ 617 w 617"/>
                  <a:gd name="T5" fmla="*/ 631 h 636"/>
                  <a:gd name="T6" fmla="*/ 196 w 617"/>
                  <a:gd name="T7" fmla="*/ 222 h 636"/>
                  <a:gd name="T8" fmla="*/ 269 w 617"/>
                  <a:gd name="T9" fmla="*/ 210 h 636"/>
                  <a:gd name="T10" fmla="*/ 95 w 617"/>
                  <a:gd name="T11" fmla="*/ 0 h 636"/>
                  <a:gd name="T12" fmla="*/ 0 w 617"/>
                  <a:gd name="T13" fmla="*/ 256 h 636"/>
                </a:gdLst>
                <a:ahLst/>
                <a:cxnLst>
                  <a:cxn ang="0">
                    <a:pos x="T0" y="T1"/>
                  </a:cxn>
                  <a:cxn ang="0">
                    <a:pos x="T2" y="T3"/>
                  </a:cxn>
                  <a:cxn ang="0">
                    <a:pos x="T4" y="T5"/>
                  </a:cxn>
                  <a:cxn ang="0">
                    <a:pos x="T6" y="T7"/>
                  </a:cxn>
                  <a:cxn ang="0">
                    <a:pos x="T8" y="T9"/>
                  </a:cxn>
                  <a:cxn ang="0">
                    <a:pos x="T10" y="T11"/>
                  </a:cxn>
                  <a:cxn ang="0">
                    <a:pos x="T12" y="T13"/>
                  </a:cxn>
                </a:cxnLst>
                <a:rect l="0" t="0" r="r" b="b"/>
                <a:pathLst>
                  <a:path w="617" h="636">
                    <a:moveTo>
                      <a:pt x="0" y="256"/>
                    </a:moveTo>
                    <a:cubicBezTo>
                      <a:pt x="70" y="244"/>
                      <a:pt x="70" y="244"/>
                      <a:pt x="70" y="244"/>
                    </a:cubicBezTo>
                    <a:cubicBezTo>
                      <a:pt x="98" y="315"/>
                      <a:pt x="244" y="636"/>
                      <a:pt x="617" y="631"/>
                    </a:cubicBezTo>
                    <a:cubicBezTo>
                      <a:pt x="617" y="631"/>
                      <a:pt x="211" y="547"/>
                      <a:pt x="196" y="222"/>
                    </a:cubicBezTo>
                    <a:cubicBezTo>
                      <a:pt x="269" y="210"/>
                      <a:pt x="269" y="210"/>
                      <a:pt x="269" y="210"/>
                    </a:cubicBezTo>
                    <a:cubicBezTo>
                      <a:pt x="95" y="0"/>
                      <a:pt x="95" y="0"/>
                      <a:pt x="95" y="0"/>
                    </a:cubicBezTo>
                    <a:lnTo>
                      <a:pt x="0" y="256"/>
                    </a:lnTo>
                    <a:close/>
                  </a:path>
                </a:pathLst>
              </a:custGeom>
              <a:solidFill>
                <a:srgbClr val="007AC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1" name="Freeform 7"/>
              <p:cNvSpPr>
                <a:spLocks/>
              </p:cNvSpPr>
              <p:nvPr/>
            </p:nvSpPr>
            <p:spPr bwMode="auto">
              <a:xfrm>
                <a:off x="-3671888" y="1745844"/>
                <a:ext cx="1335087" cy="1374775"/>
              </a:xfrm>
              <a:custGeom>
                <a:avLst/>
                <a:gdLst>
                  <a:gd name="T0" fmla="*/ 616 w 616"/>
                  <a:gd name="T1" fmla="*/ 256 h 636"/>
                  <a:gd name="T2" fmla="*/ 547 w 616"/>
                  <a:gd name="T3" fmla="*/ 244 h 636"/>
                  <a:gd name="T4" fmla="*/ 0 w 616"/>
                  <a:gd name="T5" fmla="*/ 631 h 636"/>
                  <a:gd name="T6" fmla="*/ 421 w 616"/>
                  <a:gd name="T7" fmla="*/ 222 h 636"/>
                  <a:gd name="T8" fmla="*/ 348 w 616"/>
                  <a:gd name="T9" fmla="*/ 210 h 636"/>
                  <a:gd name="T10" fmla="*/ 521 w 616"/>
                  <a:gd name="T11" fmla="*/ 0 h 636"/>
                  <a:gd name="T12" fmla="*/ 616 w 616"/>
                  <a:gd name="T13" fmla="*/ 256 h 636"/>
                </a:gdLst>
                <a:ahLst/>
                <a:cxnLst>
                  <a:cxn ang="0">
                    <a:pos x="T0" y="T1"/>
                  </a:cxn>
                  <a:cxn ang="0">
                    <a:pos x="T2" y="T3"/>
                  </a:cxn>
                  <a:cxn ang="0">
                    <a:pos x="T4" y="T5"/>
                  </a:cxn>
                  <a:cxn ang="0">
                    <a:pos x="T6" y="T7"/>
                  </a:cxn>
                  <a:cxn ang="0">
                    <a:pos x="T8" y="T9"/>
                  </a:cxn>
                  <a:cxn ang="0">
                    <a:pos x="T10" y="T11"/>
                  </a:cxn>
                  <a:cxn ang="0">
                    <a:pos x="T12" y="T13"/>
                  </a:cxn>
                </a:cxnLst>
                <a:rect l="0" t="0" r="r" b="b"/>
                <a:pathLst>
                  <a:path w="616" h="636">
                    <a:moveTo>
                      <a:pt x="616" y="256"/>
                    </a:moveTo>
                    <a:cubicBezTo>
                      <a:pt x="547" y="244"/>
                      <a:pt x="547" y="244"/>
                      <a:pt x="547" y="244"/>
                    </a:cubicBezTo>
                    <a:cubicBezTo>
                      <a:pt x="519" y="315"/>
                      <a:pt x="372" y="636"/>
                      <a:pt x="0" y="631"/>
                    </a:cubicBezTo>
                    <a:cubicBezTo>
                      <a:pt x="0" y="631"/>
                      <a:pt x="405" y="547"/>
                      <a:pt x="421" y="222"/>
                    </a:cubicBezTo>
                    <a:cubicBezTo>
                      <a:pt x="348" y="210"/>
                      <a:pt x="348" y="210"/>
                      <a:pt x="348" y="210"/>
                    </a:cubicBezTo>
                    <a:cubicBezTo>
                      <a:pt x="521" y="0"/>
                      <a:pt x="521" y="0"/>
                      <a:pt x="521" y="0"/>
                    </a:cubicBezTo>
                    <a:lnTo>
                      <a:pt x="616" y="256"/>
                    </a:lnTo>
                    <a:close/>
                  </a:path>
                </a:pathLst>
              </a:custGeom>
              <a:solidFill>
                <a:srgbClr val="007AC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grpSp>
      </p:grpSp>
      <p:grpSp>
        <p:nvGrpSpPr>
          <p:cNvPr id="8" name="Group 7"/>
          <p:cNvGrpSpPr/>
          <p:nvPr/>
        </p:nvGrpSpPr>
        <p:grpSpPr>
          <a:xfrm>
            <a:off x="2301676" y="2809780"/>
            <a:ext cx="1487090" cy="1670102"/>
            <a:chOff x="2165729" y="2729520"/>
            <a:chExt cx="1630012" cy="1830622"/>
          </a:xfrm>
        </p:grpSpPr>
        <p:sp>
          <p:nvSpPr>
            <p:cNvPr id="41" name="Freeform 128"/>
            <p:cNvSpPr>
              <a:spLocks/>
            </p:cNvSpPr>
            <p:nvPr/>
          </p:nvSpPr>
          <p:spPr bwMode="auto">
            <a:xfrm>
              <a:off x="2943132" y="2954693"/>
              <a:ext cx="371718" cy="626318"/>
            </a:xfrm>
            <a:custGeom>
              <a:avLst/>
              <a:gdLst>
                <a:gd name="T0" fmla="*/ 18 w 35"/>
                <a:gd name="T1" fmla="*/ 26 h 59"/>
                <a:gd name="T2" fmla="*/ 17 w 35"/>
                <a:gd name="T3" fmla="*/ 26 h 59"/>
                <a:gd name="T4" fmla="*/ 7 w 35"/>
                <a:gd name="T5" fmla="*/ 22 h 59"/>
                <a:gd name="T6" fmla="*/ 7 w 35"/>
                <a:gd name="T7" fmla="*/ 19 h 59"/>
                <a:gd name="T8" fmla="*/ 18 w 35"/>
                <a:gd name="T9" fmla="*/ 15 h 59"/>
                <a:gd name="T10" fmla="*/ 28 w 35"/>
                <a:gd name="T11" fmla="*/ 18 h 59"/>
                <a:gd name="T12" fmla="*/ 29 w 35"/>
                <a:gd name="T13" fmla="*/ 18 h 59"/>
                <a:gd name="T14" fmla="*/ 32 w 35"/>
                <a:gd name="T15" fmla="*/ 16 h 59"/>
                <a:gd name="T16" fmla="*/ 30 w 35"/>
                <a:gd name="T17" fmla="*/ 13 h 59"/>
                <a:gd name="T18" fmla="*/ 30 w 35"/>
                <a:gd name="T19" fmla="*/ 12 h 59"/>
                <a:gd name="T20" fmla="*/ 20 w 35"/>
                <a:gd name="T21" fmla="*/ 10 h 59"/>
                <a:gd name="T22" fmla="*/ 20 w 35"/>
                <a:gd name="T23" fmla="*/ 3 h 59"/>
                <a:gd name="T24" fmla="*/ 17 w 35"/>
                <a:gd name="T25" fmla="*/ 0 h 59"/>
                <a:gd name="T26" fmla="*/ 15 w 35"/>
                <a:gd name="T27" fmla="*/ 3 h 59"/>
                <a:gd name="T28" fmla="*/ 15 w 35"/>
                <a:gd name="T29" fmla="*/ 9 h 59"/>
                <a:gd name="T30" fmla="*/ 2 w 35"/>
                <a:gd name="T31" fmla="*/ 15 h 59"/>
                <a:gd name="T32" fmla="*/ 2 w 35"/>
                <a:gd name="T33" fmla="*/ 25 h 59"/>
                <a:gd name="T34" fmla="*/ 17 w 35"/>
                <a:gd name="T35" fmla="*/ 32 h 59"/>
                <a:gd name="T36" fmla="*/ 18 w 35"/>
                <a:gd name="T37" fmla="*/ 32 h 59"/>
                <a:gd name="T38" fmla="*/ 28 w 35"/>
                <a:gd name="T39" fmla="*/ 36 h 59"/>
                <a:gd name="T40" fmla="*/ 28 w 35"/>
                <a:gd name="T41" fmla="*/ 40 h 59"/>
                <a:gd name="T42" fmla="*/ 17 w 35"/>
                <a:gd name="T43" fmla="*/ 43 h 59"/>
                <a:gd name="T44" fmla="*/ 7 w 35"/>
                <a:gd name="T45" fmla="*/ 41 h 59"/>
                <a:gd name="T46" fmla="*/ 6 w 35"/>
                <a:gd name="T47" fmla="*/ 40 h 59"/>
                <a:gd name="T48" fmla="*/ 3 w 35"/>
                <a:gd name="T49" fmla="*/ 42 h 59"/>
                <a:gd name="T50" fmla="*/ 5 w 35"/>
                <a:gd name="T51" fmla="*/ 46 h 59"/>
                <a:gd name="T52" fmla="*/ 5 w 35"/>
                <a:gd name="T53" fmla="*/ 46 h 59"/>
                <a:gd name="T54" fmla="*/ 15 w 35"/>
                <a:gd name="T55" fmla="*/ 49 h 59"/>
                <a:gd name="T56" fmla="*/ 15 w 35"/>
                <a:gd name="T57" fmla="*/ 56 h 59"/>
                <a:gd name="T58" fmla="*/ 17 w 35"/>
                <a:gd name="T59" fmla="*/ 59 h 59"/>
                <a:gd name="T60" fmla="*/ 20 w 35"/>
                <a:gd name="T61" fmla="*/ 56 h 59"/>
                <a:gd name="T62" fmla="*/ 20 w 35"/>
                <a:gd name="T63" fmla="*/ 49 h 59"/>
                <a:gd name="T64" fmla="*/ 33 w 35"/>
                <a:gd name="T65" fmla="*/ 43 h 59"/>
                <a:gd name="T66" fmla="*/ 33 w 35"/>
                <a:gd name="T67" fmla="*/ 33 h 59"/>
                <a:gd name="T68" fmla="*/ 18 w 35"/>
                <a:gd name="T69" fmla="*/ 26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 h="59">
                  <a:moveTo>
                    <a:pt x="18" y="26"/>
                  </a:moveTo>
                  <a:cubicBezTo>
                    <a:pt x="18" y="26"/>
                    <a:pt x="17" y="26"/>
                    <a:pt x="17" y="26"/>
                  </a:cubicBezTo>
                  <a:cubicBezTo>
                    <a:pt x="12" y="26"/>
                    <a:pt x="8" y="25"/>
                    <a:pt x="7" y="22"/>
                  </a:cubicBezTo>
                  <a:cubicBezTo>
                    <a:pt x="6" y="21"/>
                    <a:pt x="6" y="20"/>
                    <a:pt x="7" y="19"/>
                  </a:cubicBezTo>
                  <a:cubicBezTo>
                    <a:pt x="8" y="17"/>
                    <a:pt x="12" y="15"/>
                    <a:pt x="18" y="15"/>
                  </a:cubicBezTo>
                  <a:cubicBezTo>
                    <a:pt x="21" y="16"/>
                    <a:pt x="24" y="17"/>
                    <a:pt x="28" y="18"/>
                  </a:cubicBezTo>
                  <a:cubicBezTo>
                    <a:pt x="29" y="18"/>
                    <a:pt x="29" y="18"/>
                    <a:pt x="29" y="18"/>
                  </a:cubicBezTo>
                  <a:cubicBezTo>
                    <a:pt x="30" y="19"/>
                    <a:pt x="32" y="18"/>
                    <a:pt x="32" y="16"/>
                  </a:cubicBezTo>
                  <a:cubicBezTo>
                    <a:pt x="33" y="15"/>
                    <a:pt x="32" y="13"/>
                    <a:pt x="30" y="13"/>
                  </a:cubicBezTo>
                  <a:cubicBezTo>
                    <a:pt x="30" y="12"/>
                    <a:pt x="30" y="12"/>
                    <a:pt x="30" y="12"/>
                  </a:cubicBezTo>
                  <a:cubicBezTo>
                    <a:pt x="27" y="11"/>
                    <a:pt x="23" y="10"/>
                    <a:pt x="20" y="10"/>
                  </a:cubicBezTo>
                  <a:cubicBezTo>
                    <a:pt x="20" y="3"/>
                    <a:pt x="20" y="3"/>
                    <a:pt x="20" y="3"/>
                  </a:cubicBezTo>
                  <a:cubicBezTo>
                    <a:pt x="20" y="1"/>
                    <a:pt x="19" y="0"/>
                    <a:pt x="17" y="0"/>
                  </a:cubicBezTo>
                  <a:cubicBezTo>
                    <a:pt x="16" y="0"/>
                    <a:pt x="15" y="1"/>
                    <a:pt x="15" y="3"/>
                  </a:cubicBezTo>
                  <a:cubicBezTo>
                    <a:pt x="15" y="9"/>
                    <a:pt x="15" y="9"/>
                    <a:pt x="15" y="9"/>
                  </a:cubicBezTo>
                  <a:cubicBezTo>
                    <a:pt x="9" y="10"/>
                    <a:pt x="5" y="12"/>
                    <a:pt x="2" y="15"/>
                  </a:cubicBezTo>
                  <a:cubicBezTo>
                    <a:pt x="0" y="18"/>
                    <a:pt x="0" y="22"/>
                    <a:pt x="2" y="25"/>
                  </a:cubicBezTo>
                  <a:cubicBezTo>
                    <a:pt x="4" y="30"/>
                    <a:pt x="10" y="32"/>
                    <a:pt x="17" y="32"/>
                  </a:cubicBezTo>
                  <a:cubicBezTo>
                    <a:pt x="17" y="32"/>
                    <a:pt x="18" y="32"/>
                    <a:pt x="18" y="32"/>
                  </a:cubicBezTo>
                  <a:cubicBezTo>
                    <a:pt x="23" y="32"/>
                    <a:pt x="27" y="34"/>
                    <a:pt x="28" y="36"/>
                  </a:cubicBezTo>
                  <a:cubicBezTo>
                    <a:pt x="29" y="37"/>
                    <a:pt x="29" y="39"/>
                    <a:pt x="28" y="40"/>
                  </a:cubicBezTo>
                  <a:cubicBezTo>
                    <a:pt x="26" y="42"/>
                    <a:pt x="23" y="44"/>
                    <a:pt x="17" y="43"/>
                  </a:cubicBezTo>
                  <a:cubicBezTo>
                    <a:pt x="14" y="43"/>
                    <a:pt x="11" y="42"/>
                    <a:pt x="7" y="41"/>
                  </a:cubicBezTo>
                  <a:cubicBezTo>
                    <a:pt x="6" y="40"/>
                    <a:pt x="6" y="40"/>
                    <a:pt x="6" y="40"/>
                  </a:cubicBezTo>
                  <a:cubicBezTo>
                    <a:pt x="5" y="40"/>
                    <a:pt x="3" y="41"/>
                    <a:pt x="3" y="42"/>
                  </a:cubicBezTo>
                  <a:cubicBezTo>
                    <a:pt x="2" y="44"/>
                    <a:pt x="3" y="45"/>
                    <a:pt x="5" y="46"/>
                  </a:cubicBezTo>
                  <a:cubicBezTo>
                    <a:pt x="5" y="46"/>
                    <a:pt x="5" y="46"/>
                    <a:pt x="5" y="46"/>
                  </a:cubicBezTo>
                  <a:cubicBezTo>
                    <a:pt x="8" y="47"/>
                    <a:pt x="11" y="48"/>
                    <a:pt x="15" y="49"/>
                  </a:cubicBezTo>
                  <a:cubicBezTo>
                    <a:pt x="15" y="56"/>
                    <a:pt x="15" y="56"/>
                    <a:pt x="15" y="56"/>
                  </a:cubicBezTo>
                  <a:cubicBezTo>
                    <a:pt x="15" y="58"/>
                    <a:pt x="16" y="59"/>
                    <a:pt x="17" y="59"/>
                  </a:cubicBezTo>
                  <a:cubicBezTo>
                    <a:pt x="19" y="59"/>
                    <a:pt x="20" y="58"/>
                    <a:pt x="20" y="56"/>
                  </a:cubicBezTo>
                  <a:cubicBezTo>
                    <a:pt x="20" y="49"/>
                    <a:pt x="20" y="49"/>
                    <a:pt x="20" y="49"/>
                  </a:cubicBezTo>
                  <a:cubicBezTo>
                    <a:pt x="26" y="49"/>
                    <a:pt x="30" y="47"/>
                    <a:pt x="33" y="43"/>
                  </a:cubicBezTo>
                  <a:cubicBezTo>
                    <a:pt x="35" y="40"/>
                    <a:pt x="35" y="37"/>
                    <a:pt x="33" y="33"/>
                  </a:cubicBezTo>
                  <a:cubicBezTo>
                    <a:pt x="31" y="29"/>
                    <a:pt x="25" y="26"/>
                    <a:pt x="18" y="26"/>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charset="0"/>
                <a:ea typeface="+mn-ea"/>
                <a:cs typeface="Arial"/>
              </a:endParaRPr>
            </a:p>
          </p:txBody>
        </p:sp>
        <p:grpSp>
          <p:nvGrpSpPr>
            <p:cNvPr id="5" name="Group 4"/>
            <p:cNvGrpSpPr/>
            <p:nvPr/>
          </p:nvGrpSpPr>
          <p:grpSpPr>
            <a:xfrm>
              <a:off x="2165729" y="2729520"/>
              <a:ext cx="1630012" cy="1830622"/>
              <a:chOff x="2165729" y="2729520"/>
              <a:chExt cx="1630012" cy="1830622"/>
            </a:xfrm>
          </p:grpSpPr>
          <p:cxnSp>
            <p:nvCxnSpPr>
              <p:cNvPr id="26" name="Straight Connector 25"/>
              <p:cNvCxnSpPr>
                <a:cxnSpLocks/>
              </p:cNvCxnSpPr>
              <p:nvPr/>
            </p:nvCxnSpPr>
            <p:spPr>
              <a:xfrm>
                <a:off x="2165729" y="2729520"/>
                <a:ext cx="0" cy="1830622"/>
              </a:xfrm>
              <a:prstGeom prst="line">
                <a:avLst/>
              </a:prstGeom>
              <a:ln>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grpSp>
            <p:nvGrpSpPr>
              <p:cNvPr id="4" name="Group 3"/>
              <p:cNvGrpSpPr/>
              <p:nvPr/>
            </p:nvGrpSpPr>
            <p:grpSpPr>
              <a:xfrm>
                <a:off x="2462241" y="2801191"/>
                <a:ext cx="1333500" cy="1658799"/>
                <a:chOff x="2462241" y="2801191"/>
                <a:chExt cx="1333500" cy="1658799"/>
              </a:xfrm>
            </p:grpSpPr>
            <p:sp>
              <p:nvSpPr>
                <p:cNvPr id="1099831" name="AutoShape 55"/>
                <p:cNvSpPr>
                  <a:spLocks noChangeArrowheads="1"/>
                </p:cNvSpPr>
                <p:nvPr/>
              </p:nvSpPr>
              <p:spPr bwMode="auto">
                <a:xfrm>
                  <a:off x="2462241" y="4086927"/>
                  <a:ext cx="1333500" cy="373063"/>
                </a:xfrm>
                <a:prstGeom prst="roundRect">
                  <a:avLst>
                    <a:gd name="adj" fmla="val 50000"/>
                  </a:avLst>
                </a:prstGeom>
                <a:noFill/>
                <a:ln w="50800" algn="ctr">
                  <a:noFill/>
                  <a:round/>
                  <a:headEnd/>
                  <a:tailEnd/>
                </a:ln>
                <a:effectLst/>
              </p:spPr>
              <p:txBody>
                <a:bodyPr anchor="ctr"/>
                <a:lstStyle/>
                <a:p>
                  <a:pPr marL="0" marR="0" lvl="0" indent="0" algn="ctr" defTabSz="914400" rtl="0" eaLnBrk="1" fontAlgn="base" latinLnBrk="0" hangingPunct="1">
                    <a:lnSpc>
                      <a:spcPct val="85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Freeze benefits</a:t>
                  </a:r>
                </a:p>
              </p:txBody>
            </p:sp>
            <p:pic>
              <p:nvPicPr>
                <p:cNvPr id="13" name="Graphic 12"/>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657662" y="2801191"/>
                  <a:ext cx="942658" cy="942658"/>
                </a:xfrm>
                <a:prstGeom prst="rect">
                  <a:avLst/>
                </a:prstGeom>
              </p:spPr>
            </p:pic>
          </p:grpSp>
        </p:grpSp>
      </p:grpSp>
      <p:grpSp>
        <p:nvGrpSpPr>
          <p:cNvPr id="6" name="Group 5"/>
          <p:cNvGrpSpPr/>
          <p:nvPr/>
        </p:nvGrpSpPr>
        <p:grpSpPr>
          <a:xfrm>
            <a:off x="4055821" y="2788466"/>
            <a:ext cx="1823225" cy="1690438"/>
            <a:chOff x="3967836" y="2707228"/>
            <a:chExt cx="1998464" cy="1852914"/>
          </a:xfrm>
        </p:grpSpPr>
        <p:sp>
          <p:nvSpPr>
            <p:cNvPr id="1099834" name="AutoShape 58"/>
            <p:cNvSpPr>
              <a:spLocks noChangeArrowheads="1"/>
            </p:cNvSpPr>
            <p:nvPr/>
          </p:nvSpPr>
          <p:spPr bwMode="auto">
            <a:xfrm>
              <a:off x="3976152" y="4086927"/>
              <a:ext cx="1990148" cy="373063"/>
            </a:xfrm>
            <a:prstGeom prst="roundRect">
              <a:avLst>
                <a:gd name="adj" fmla="val 50000"/>
              </a:avLst>
            </a:prstGeom>
            <a:noFill/>
            <a:ln w="50800" algn="ctr">
              <a:noFill/>
              <a:round/>
              <a:headEnd/>
              <a:tailEnd/>
            </a:ln>
            <a:effectLst/>
          </p:spPr>
          <p:txBody>
            <a:bodyPr anchor="ctr"/>
            <a:lstStyle/>
            <a:p>
              <a:pPr marL="0" marR="0" lvl="0" indent="0" algn="ctr" defTabSz="914400" rtl="0" eaLnBrk="1" fontAlgn="base" latinLnBrk="0" hangingPunct="1">
                <a:lnSpc>
                  <a:spcPct val="85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Cut benefits for </a:t>
              </a:r>
              <a:br>
                <a:rPr kumimoji="0" lang="en-US" sz="1400" b="0" i="0" u="none" strike="noStrike" kern="1200" cap="none" spc="0" normalizeH="0" baseline="0" noProof="0" dirty="0">
                  <a:ln>
                    <a:noFill/>
                  </a:ln>
                  <a:solidFill>
                    <a:srgbClr val="000000"/>
                  </a:solidFill>
                  <a:effectLst/>
                  <a:uLnTx/>
                  <a:uFillTx/>
                  <a:latin typeface="Arial"/>
                  <a:ea typeface="+mn-ea"/>
                  <a:cs typeface="+mn-cs"/>
                </a:rPr>
              </a:br>
              <a:r>
                <a:rPr kumimoji="0" lang="en-US" sz="1400" b="0" i="0" u="none" strike="noStrike" kern="1200" cap="none" spc="0" normalizeH="0" baseline="0" noProof="0" dirty="0">
                  <a:ln>
                    <a:noFill/>
                  </a:ln>
                  <a:solidFill>
                    <a:srgbClr val="000000"/>
                  </a:solidFill>
                  <a:effectLst/>
                  <a:uLnTx/>
                  <a:uFillTx/>
                  <a:latin typeface="Arial"/>
                  <a:ea typeface="+mn-ea"/>
                  <a:cs typeface="+mn-cs"/>
                </a:rPr>
                <a:t>high earners</a:t>
              </a:r>
            </a:p>
          </p:txBody>
        </p:sp>
        <p:cxnSp>
          <p:nvCxnSpPr>
            <p:cNvPr id="42" name="Straight Connector 41"/>
            <p:cNvCxnSpPr>
              <a:cxnSpLocks/>
            </p:cNvCxnSpPr>
            <p:nvPr/>
          </p:nvCxnSpPr>
          <p:spPr>
            <a:xfrm>
              <a:off x="3967836" y="2729520"/>
              <a:ext cx="0" cy="1830622"/>
            </a:xfrm>
            <a:prstGeom prst="line">
              <a:avLst/>
            </a:prstGeom>
            <a:ln>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grpSp>
          <p:nvGrpSpPr>
            <p:cNvPr id="39" name="Group 38"/>
            <p:cNvGrpSpPr/>
            <p:nvPr/>
          </p:nvGrpSpPr>
          <p:grpSpPr>
            <a:xfrm>
              <a:off x="4507902" y="2707228"/>
              <a:ext cx="865306" cy="1201404"/>
              <a:chOff x="4669351" y="2851678"/>
              <a:chExt cx="954210" cy="1324840"/>
            </a:xfrm>
          </p:grpSpPr>
          <p:grpSp>
            <p:nvGrpSpPr>
              <p:cNvPr id="34" name="Group 33"/>
              <p:cNvGrpSpPr/>
              <p:nvPr/>
            </p:nvGrpSpPr>
            <p:grpSpPr>
              <a:xfrm>
                <a:off x="4669351" y="2974414"/>
                <a:ext cx="954210" cy="1202104"/>
                <a:chOff x="3478213" y="806450"/>
                <a:chExt cx="3201988" cy="4033838"/>
              </a:xfrm>
            </p:grpSpPr>
            <p:sp>
              <p:nvSpPr>
                <p:cNvPr id="27" name="Freeform 11"/>
                <p:cNvSpPr>
                  <a:spLocks noEditPoints="1"/>
                </p:cNvSpPr>
                <p:nvPr/>
              </p:nvSpPr>
              <p:spPr bwMode="auto">
                <a:xfrm>
                  <a:off x="3478213" y="806450"/>
                  <a:ext cx="3201988" cy="3748088"/>
                </a:xfrm>
                <a:custGeom>
                  <a:avLst/>
                  <a:gdLst>
                    <a:gd name="T0" fmla="*/ 3042 w 3350"/>
                    <a:gd name="T1" fmla="*/ 2637 h 3934"/>
                    <a:gd name="T2" fmla="*/ 2640 w 3350"/>
                    <a:gd name="T3" fmla="*/ 2512 h 3934"/>
                    <a:gd name="T4" fmla="*/ 2311 w 3350"/>
                    <a:gd name="T5" fmla="*/ 2593 h 3934"/>
                    <a:gd name="T6" fmla="*/ 2106 w 3350"/>
                    <a:gd name="T7" fmla="*/ 2346 h 3934"/>
                    <a:gd name="T8" fmla="*/ 2668 w 3350"/>
                    <a:gd name="T9" fmla="*/ 1735 h 3934"/>
                    <a:gd name="T10" fmla="*/ 3289 w 3350"/>
                    <a:gd name="T11" fmla="*/ 690 h 3934"/>
                    <a:gd name="T12" fmla="*/ 3221 w 3350"/>
                    <a:gd name="T13" fmla="*/ 0 h 3934"/>
                    <a:gd name="T14" fmla="*/ 1675 w 3350"/>
                    <a:gd name="T15" fmla="*/ 1840 h 3934"/>
                    <a:gd name="T16" fmla="*/ 129 w 3350"/>
                    <a:gd name="T17" fmla="*/ 0 h 3934"/>
                    <a:gd name="T18" fmla="*/ 61 w 3350"/>
                    <a:gd name="T19" fmla="*/ 690 h 3934"/>
                    <a:gd name="T20" fmla="*/ 682 w 3350"/>
                    <a:gd name="T21" fmla="*/ 1735 h 3934"/>
                    <a:gd name="T22" fmla="*/ 1244 w 3350"/>
                    <a:gd name="T23" fmla="*/ 2346 h 3934"/>
                    <a:gd name="T24" fmla="*/ 1039 w 3350"/>
                    <a:gd name="T25" fmla="*/ 2593 h 3934"/>
                    <a:gd name="T26" fmla="*/ 710 w 3350"/>
                    <a:gd name="T27" fmla="*/ 2512 h 3934"/>
                    <a:gd name="T28" fmla="*/ 308 w 3350"/>
                    <a:gd name="T29" fmla="*/ 2637 h 3934"/>
                    <a:gd name="T30" fmla="*/ 0 w 3350"/>
                    <a:gd name="T31" fmla="*/ 3217 h 3934"/>
                    <a:gd name="T32" fmla="*/ 0 w 3350"/>
                    <a:gd name="T33" fmla="*/ 3223 h 3934"/>
                    <a:gd name="T34" fmla="*/ 710 w 3350"/>
                    <a:gd name="T35" fmla="*/ 3934 h 3934"/>
                    <a:gd name="T36" fmla="*/ 1421 w 3350"/>
                    <a:gd name="T37" fmla="*/ 3223 h 3934"/>
                    <a:gd name="T38" fmla="*/ 1343 w 3350"/>
                    <a:gd name="T39" fmla="*/ 2900 h 3934"/>
                    <a:gd name="T40" fmla="*/ 1675 w 3350"/>
                    <a:gd name="T41" fmla="*/ 2466 h 3934"/>
                    <a:gd name="T42" fmla="*/ 2007 w 3350"/>
                    <a:gd name="T43" fmla="*/ 2900 h 3934"/>
                    <a:gd name="T44" fmla="*/ 1929 w 3350"/>
                    <a:gd name="T45" fmla="*/ 3223 h 3934"/>
                    <a:gd name="T46" fmla="*/ 2640 w 3350"/>
                    <a:gd name="T47" fmla="*/ 3934 h 3934"/>
                    <a:gd name="T48" fmla="*/ 3350 w 3350"/>
                    <a:gd name="T49" fmla="*/ 3223 h 3934"/>
                    <a:gd name="T50" fmla="*/ 3350 w 3350"/>
                    <a:gd name="T51" fmla="*/ 3217 h 3934"/>
                    <a:gd name="T52" fmla="*/ 3042 w 3350"/>
                    <a:gd name="T53" fmla="*/ 2637 h 3934"/>
                    <a:gd name="T54" fmla="*/ 702 w 3350"/>
                    <a:gd name="T55" fmla="*/ 3613 h 3934"/>
                    <a:gd name="T56" fmla="*/ 310 w 3350"/>
                    <a:gd name="T57" fmla="*/ 3220 h 3934"/>
                    <a:gd name="T58" fmla="*/ 702 w 3350"/>
                    <a:gd name="T59" fmla="*/ 2828 h 3934"/>
                    <a:gd name="T60" fmla="*/ 1094 w 3350"/>
                    <a:gd name="T61" fmla="*/ 3220 h 3934"/>
                    <a:gd name="T62" fmla="*/ 702 w 3350"/>
                    <a:gd name="T63" fmla="*/ 3613 h 3934"/>
                    <a:gd name="T64" fmla="*/ 1679 w 3350"/>
                    <a:gd name="T65" fmla="*/ 2304 h 3934"/>
                    <a:gd name="T66" fmla="*/ 1520 w 3350"/>
                    <a:gd name="T67" fmla="*/ 2145 h 3934"/>
                    <a:gd name="T68" fmla="*/ 1679 w 3350"/>
                    <a:gd name="T69" fmla="*/ 1986 h 3934"/>
                    <a:gd name="T70" fmla="*/ 1838 w 3350"/>
                    <a:gd name="T71" fmla="*/ 2145 h 3934"/>
                    <a:gd name="T72" fmla="*/ 1679 w 3350"/>
                    <a:gd name="T73" fmla="*/ 2304 h 3934"/>
                    <a:gd name="T74" fmla="*/ 2628 w 3350"/>
                    <a:gd name="T75" fmla="*/ 3613 h 3934"/>
                    <a:gd name="T76" fmla="*/ 2235 w 3350"/>
                    <a:gd name="T77" fmla="*/ 3220 h 3934"/>
                    <a:gd name="T78" fmla="*/ 2628 w 3350"/>
                    <a:gd name="T79" fmla="*/ 2828 h 3934"/>
                    <a:gd name="T80" fmla="*/ 3020 w 3350"/>
                    <a:gd name="T81" fmla="*/ 3220 h 3934"/>
                    <a:gd name="T82" fmla="*/ 2628 w 3350"/>
                    <a:gd name="T83" fmla="*/ 3613 h 39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350" h="3934">
                      <a:moveTo>
                        <a:pt x="3042" y="2637"/>
                      </a:moveTo>
                      <a:cubicBezTo>
                        <a:pt x="2927" y="2559"/>
                        <a:pt x="2789" y="2512"/>
                        <a:pt x="2640" y="2512"/>
                      </a:cubicBezTo>
                      <a:cubicBezTo>
                        <a:pt x="2521" y="2512"/>
                        <a:pt x="2409" y="2542"/>
                        <a:pt x="2311" y="2593"/>
                      </a:cubicBezTo>
                      <a:cubicBezTo>
                        <a:pt x="2106" y="2346"/>
                        <a:pt x="2106" y="2346"/>
                        <a:pt x="2106" y="2346"/>
                      </a:cubicBezTo>
                      <a:cubicBezTo>
                        <a:pt x="2276" y="2280"/>
                        <a:pt x="2564" y="1873"/>
                        <a:pt x="2668" y="1735"/>
                      </a:cubicBezTo>
                      <a:cubicBezTo>
                        <a:pt x="2903" y="1422"/>
                        <a:pt x="3240" y="896"/>
                        <a:pt x="3289" y="690"/>
                      </a:cubicBezTo>
                      <a:cubicBezTo>
                        <a:pt x="3338" y="484"/>
                        <a:pt x="3221" y="0"/>
                        <a:pt x="3221" y="0"/>
                      </a:cubicBezTo>
                      <a:cubicBezTo>
                        <a:pt x="1675" y="1840"/>
                        <a:pt x="1675" y="1840"/>
                        <a:pt x="1675" y="1840"/>
                      </a:cubicBezTo>
                      <a:cubicBezTo>
                        <a:pt x="129" y="0"/>
                        <a:pt x="129" y="0"/>
                        <a:pt x="129" y="0"/>
                      </a:cubicBezTo>
                      <a:cubicBezTo>
                        <a:pt x="129" y="0"/>
                        <a:pt x="12" y="484"/>
                        <a:pt x="61" y="690"/>
                      </a:cubicBezTo>
                      <a:cubicBezTo>
                        <a:pt x="110" y="896"/>
                        <a:pt x="447" y="1422"/>
                        <a:pt x="682" y="1735"/>
                      </a:cubicBezTo>
                      <a:cubicBezTo>
                        <a:pt x="786" y="1873"/>
                        <a:pt x="1074" y="2280"/>
                        <a:pt x="1244" y="2346"/>
                      </a:cubicBezTo>
                      <a:cubicBezTo>
                        <a:pt x="1039" y="2593"/>
                        <a:pt x="1039" y="2593"/>
                        <a:pt x="1039" y="2593"/>
                      </a:cubicBezTo>
                      <a:cubicBezTo>
                        <a:pt x="941" y="2542"/>
                        <a:pt x="829" y="2512"/>
                        <a:pt x="710" y="2512"/>
                      </a:cubicBezTo>
                      <a:cubicBezTo>
                        <a:pt x="561" y="2512"/>
                        <a:pt x="423" y="2559"/>
                        <a:pt x="308" y="2637"/>
                      </a:cubicBezTo>
                      <a:cubicBezTo>
                        <a:pt x="122" y="2763"/>
                        <a:pt x="0" y="2976"/>
                        <a:pt x="0" y="3217"/>
                      </a:cubicBezTo>
                      <a:cubicBezTo>
                        <a:pt x="0" y="3223"/>
                        <a:pt x="0" y="3223"/>
                        <a:pt x="0" y="3223"/>
                      </a:cubicBezTo>
                      <a:cubicBezTo>
                        <a:pt x="0" y="3615"/>
                        <a:pt x="318" y="3934"/>
                        <a:pt x="710" y="3934"/>
                      </a:cubicBezTo>
                      <a:cubicBezTo>
                        <a:pt x="1103" y="3934"/>
                        <a:pt x="1421" y="3615"/>
                        <a:pt x="1421" y="3223"/>
                      </a:cubicBezTo>
                      <a:cubicBezTo>
                        <a:pt x="1421" y="3107"/>
                        <a:pt x="1393" y="2997"/>
                        <a:pt x="1343" y="2900"/>
                      </a:cubicBezTo>
                      <a:cubicBezTo>
                        <a:pt x="1675" y="2466"/>
                        <a:pt x="1675" y="2466"/>
                        <a:pt x="1675" y="2466"/>
                      </a:cubicBezTo>
                      <a:cubicBezTo>
                        <a:pt x="2007" y="2900"/>
                        <a:pt x="2007" y="2900"/>
                        <a:pt x="2007" y="2900"/>
                      </a:cubicBezTo>
                      <a:cubicBezTo>
                        <a:pt x="1957" y="2997"/>
                        <a:pt x="1929" y="3107"/>
                        <a:pt x="1929" y="3223"/>
                      </a:cubicBezTo>
                      <a:cubicBezTo>
                        <a:pt x="1929" y="3615"/>
                        <a:pt x="2247" y="3934"/>
                        <a:pt x="2640" y="3934"/>
                      </a:cubicBezTo>
                      <a:cubicBezTo>
                        <a:pt x="3032" y="3934"/>
                        <a:pt x="3350" y="3615"/>
                        <a:pt x="3350" y="3223"/>
                      </a:cubicBezTo>
                      <a:cubicBezTo>
                        <a:pt x="3350" y="3217"/>
                        <a:pt x="3350" y="3217"/>
                        <a:pt x="3350" y="3217"/>
                      </a:cubicBezTo>
                      <a:cubicBezTo>
                        <a:pt x="3350" y="2976"/>
                        <a:pt x="3228" y="2763"/>
                        <a:pt x="3042" y="2637"/>
                      </a:cubicBezTo>
                      <a:close/>
                      <a:moveTo>
                        <a:pt x="702" y="3613"/>
                      </a:moveTo>
                      <a:cubicBezTo>
                        <a:pt x="485" y="3613"/>
                        <a:pt x="310" y="3437"/>
                        <a:pt x="310" y="3220"/>
                      </a:cubicBezTo>
                      <a:cubicBezTo>
                        <a:pt x="310" y="3004"/>
                        <a:pt x="485" y="2828"/>
                        <a:pt x="702" y="2828"/>
                      </a:cubicBezTo>
                      <a:cubicBezTo>
                        <a:pt x="919" y="2828"/>
                        <a:pt x="1094" y="3004"/>
                        <a:pt x="1094" y="3220"/>
                      </a:cubicBezTo>
                      <a:cubicBezTo>
                        <a:pt x="1094" y="3437"/>
                        <a:pt x="919" y="3613"/>
                        <a:pt x="702" y="3613"/>
                      </a:cubicBezTo>
                      <a:close/>
                      <a:moveTo>
                        <a:pt x="1679" y="2304"/>
                      </a:moveTo>
                      <a:cubicBezTo>
                        <a:pt x="1591" y="2304"/>
                        <a:pt x="1520" y="2233"/>
                        <a:pt x="1520" y="2145"/>
                      </a:cubicBezTo>
                      <a:cubicBezTo>
                        <a:pt x="1520" y="2057"/>
                        <a:pt x="1591" y="1986"/>
                        <a:pt x="1679" y="1986"/>
                      </a:cubicBezTo>
                      <a:cubicBezTo>
                        <a:pt x="1767" y="1986"/>
                        <a:pt x="1838" y="2057"/>
                        <a:pt x="1838" y="2145"/>
                      </a:cubicBezTo>
                      <a:cubicBezTo>
                        <a:pt x="1838" y="2233"/>
                        <a:pt x="1767" y="2304"/>
                        <a:pt x="1679" y="2304"/>
                      </a:cubicBezTo>
                      <a:close/>
                      <a:moveTo>
                        <a:pt x="2628" y="3613"/>
                      </a:moveTo>
                      <a:cubicBezTo>
                        <a:pt x="2411" y="3613"/>
                        <a:pt x="2235" y="3437"/>
                        <a:pt x="2235" y="3220"/>
                      </a:cubicBezTo>
                      <a:cubicBezTo>
                        <a:pt x="2235" y="3004"/>
                        <a:pt x="2411" y="2828"/>
                        <a:pt x="2628" y="2828"/>
                      </a:cubicBezTo>
                      <a:cubicBezTo>
                        <a:pt x="2844" y="2828"/>
                        <a:pt x="3020" y="3004"/>
                        <a:pt x="3020" y="3220"/>
                      </a:cubicBezTo>
                      <a:cubicBezTo>
                        <a:pt x="3020" y="3437"/>
                        <a:pt x="2844" y="3613"/>
                        <a:pt x="2628" y="3613"/>
                      </a:cubicBezTo>
                      <a:close/>
                    </a:path>
                  </a:pathLst>
                </a:custGeom>
                <a:solidFill>
                  <a:srgbClr val="013A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9" name="Rectangle 13"/>
                <p:cNvSpPr>
                  <a:spLocks noChangeArrowheads="1"/>
                </p:cNvSpPr>
                <p:nvPr/>
              </p:nvSpPr>
              <p:spPr bwMode="auto">
                <a:xfrm>
                  <a:off x="5010151" y="4370388"/>
                  <a:ext cx="139700" cy="469900"/>
                </a:xfrm>
                <a:prstGeom prst="rect">
                  <a:avLst/>
                </a:prstGeom>
                <a:solidFill>
                  <a:srgbClr val="007AC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0" name="Rectangle 14"/>
                <p:cNvSpPr>
                  <a:spLocks noChangeArrowheads="1"/>
                </p:cNvSpPr>
                <p:nvPr/>
              </p:nvSpPr>
              <p:spPr bwMode="auto">
                <a:xfrm>
                  <a:off x="5010151" y="3497263"/>
                  <a:ext cx="139700" cy="468313"/>
                </a:xfrm>
                <a:prstGeom prst="rect">
                  <a:avLst/>
                </a:prstGeom>
                <a:solidFill>
                  <a:srgbClr val="0C80C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grpSp>
          <p:sp>
            <p:nvSpPr>
              <p:cNvPr id="57" name="Freeform 128"/>
              <p:cNvSpPr>
                <a:spLocks/>
              </p:cNvSpPr>
              <p:nvPr/>
            </p:nvSpPr>
            <p:spPr bwMode="auto">
              <a:xfrm>
                <a:off x="5008004" y="2851678"/>
                <a:ext cx="295516" cy="497924"/>
              </a:xfrm>
              <a:custGeom>
                <a:avLst/>
                <a:gdLst>
                  <a:gd name="T0" fmla="*/ 18 w 35"/>
                  <a:gd name="T1" fmla="*/ 26 h 59"/>
                  <a:gd name="T2" fmla="*/ 17 w 35"/>
                  <a:gd name="T3" fmla="*/ 26 h 59"/>
                  <a:gd name="T4" fmla="*/ 7 w 35"/>
                  <a:gd name="T5" fmla="*/ 22 h 59"/>
                  <a:gd name="T6" fmla="*/ 7 w 35"/>
                  <a:gd name="T7" fmla="*/ 19 h 59"/>
                  <a:gd name="T8" fmla="*/ 18 w 35"/>
                  <a:gd name="T9" fmla="*/ 15 h 59"/>
                  <a:gd name="T10" fmla="*/ 28 w 35"/>
                  <a:gd name="T11" fmla="*/ 18 h 59"/>
                  <a:gd name="T12" fmla="*/ 29 w 35"/>
                  <a:gd name="T13" fmla="*/ 18 h 59"/>
                  <a:gd name="T14" fmla="*/ 32 w 35"/>
                  <a:gd name="T15" fmla="*/ 16 h 59"/>
                  <a:gd name="T16" fmla="*/ 30 w 35"/>
                  <a:gd name="T17" fmla="*/ 13 h 59"/>
                  <a:gd name="T18" fmla="*/ 30 w 35"/>
                  <a:gd name="T19" fmla="*/ 12 h 59"/>
                  <a:gd name="T20" fmla="*/ 20 w 35"/>
                  <a:gd name="T21" fmla="*/ 10 h 59"/>
                  <a:gd name="T22" fmla="*/ 20 w 35"/>
                  <a:gd name="T23" fmla="*/ 3 h 59"/>
                  <a:gd name="T24" fmla="*/ 17 w 35"/>
                  <a:gd name="T25" fmla="*/ 0 h 59"/>
                  <a:gd name="T26" fmla="*/ 15 w 35"/>
                  <a:gd name="T27" fmla="*/ 3 h 59"/>
                  <a:gd name="T28" fmla="*/ 15 w 35"/>
                  <a:gd name="T29" fmla="*/ 9 h 59"/>
                  <a:gd name="T30" fmla="*/ 2 w 35"/>
                  <a:gd name="T31" fmla="*/ 15 h 59"/>
                  <a:gd name="T32" fmla="*/ 2 w 35"/>
                  <a:gd name="T33" fmla="*/ 25 h 59"/>
                  <a:gd name="T34" fmla="*/ 17 w 35"/>
                  <a:gd name="T35" fmla="*/ 32 h 59"/>
                  <a:gd name="T36" fmla="*/ 18 w 35"/>
                  <a:gd name="T37" fmla="*/ 32 h 59"/>
                  <a:gd name="T38" fmla="*/ 28 w 35"/>
                  <a:gd name="T39" fmla="*/ 36 h 59"/>
                  <a:gd name="T40" fmla="*/ 28 w 35"/>
                  <a:gd name="T41" fmla="*/ 40 h 59"/>
                  <a:gd name="T42" fmla="*/ 17 w 35"/>
                  <a:gd name="T43" fmla="*/ 43 h 59"/>
                  <a:gd name="T44" fmla="*/ 7 w 35"/>
                  <a:gd name="T45" fmla="*/ 41 h 59"/>
                  <a:gd name="T46" fmla="*/ 6 w 35"/>
                  <a:gd name="T47" fmla="*/ 40 h 59"/>
                  <a:gd name="T48" fmla="*/ 3 w 35"/>
                  <a:gd name="T49" fmla="*/ 42 h 59"/>
                  <a:gd name="T50" fmla="*/ 5 w 35"/>
                  <a:gd name="T51" fmla="*/ 46 h 59"/>
                  <a:gd name="T52" fmla="*/ 5 w 35"/>
                  <a:gd name="T53" fmla="*/ 46 h 59"/>
                  <a:gd name="T54" fmla="*/ 15 w 35"/>
                  <a:gd name="T55" fmla="*/ 49 h 59"/>
                  <a:gd name="T56" fmla="*/ 15 w 35"/>
                  <a:gd name="T57" fmla="*/ 56 h 59"/>
                  <a:gd name="T58" fmla="*/ 17 w 35"/>
                  <a:gd name="T59" fmla="*/ 59 h 59"/>
                  <a:gd name="T60" fmla="*/ 20 w 35"/>
                  <a:gd name="T61" fmla="*/ 56 h 59"/>
                  <a:gd name="T62" fmla="*/ 20 w 35"/>
                  <a:gd name="T63" fmla="*/ 49 h 59"/>
                  <a:gd name="T64" fmla="*/ 33 w 35"/>
                  <a:gd name="T65" fmla="*/ 43 h 59"/>
                  <a:gd name="T66" fmla="*/ 33 w 35"/>
                  <a:gd name="T67" fmla="*/ 33 h 59"/>
                  <a:gd name="T68" fmla="*/ 18 w 35"/>
                  <a:gd name="T69" fmla="*/ 26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 h="59">
                    <a:moveTo>
                      <a:pt x="18" y="26"/>
                    </a:moveTo>
                    <a:cubicBezTo>
                      <a:pt x="18" y="26"/>
                      <a:pt x="17" y="26"/>
                      <a:pt x="17" y="26"/>
                    </a:cubicBezTo>
                    <a:cubicBezTo>
                      <a:pt x="12" y="26"/>
                      <a:pt x="8" y="25"/>
                      <a:pt x="7" y="22"/>
                    </a:cubicBezTo>
                    <a:cubicBezTo>
                      <a:pt x="6" y="21"/>
                      <a:pt x="6" y="20"/>
                      <a:pt x="7" y="19"/>
                    </a:cubicBezTo>
                    <a:cubicBezTo>
                      <a:pt x="8" y="17"/>
                      <a:pt x="12" y="15"/>
                      <a:pt x="18" y="15"/>
                    </a:cubicBezTo>
                    <a:cubicBezTo>
                      <a:pt x="21" y="16"/>
                      <a:pt x="24" y="17"/>
                      <a:pt x="28" y="18"/>
                    </a:cubicBezTo>
                    <a:cubicBezTo>
                      <a:pt x="29" y="18"/>
                      <a:pt x="29" y="18"/>
                      <a:pt x="29" y="18"/>
                    </a:cubicBezTo>
                    <a:cubicBezTo>
                      <a:pt x="30" y="19"/>
                      <a:pt x="32" y="18"/>
                      <a:pt x="32" y="16"/>
                    </a:cubicBezTo>
                    <a:cubicBezTo>
                      <a:pt x="33" y="15"/>
                      <a:pt x="32" y="13"/>
                      <a:pt x="30" y="13"/>
                    </a:cubicBezTo>
                    <a:cubicBezTo>
                      <a:pt x="30" y="12"/>
                      <a:pt x="30" y="12"/>
                      <a:pt x="30" y="12"/>
                    </a:cubicBezTo>
                    <a:cubicBezTo>
                      <a:pt x="27" y="11"/>
                      <a:pt x="23" y="10"/>
                      <a:pt x="20" y="10"/>
                    </a:cubicBezTo>
                    <a:cubicBezTo>
                      <a:pt x="20" y="3"/>
                      <a:pt x="20" y="3"/>
                      <a:pt x="20" y="3"/>
                    </a:cubicBezTo>
                    <a:cubicBezTo>
                      <a:pt x="20" y="1"/>
                      <a:pt x="19" y="0"/>
                      <a:pt x="17" y="0"/>
                    </a:cubicBezTo>
                    <a:cubicBezTo>
                      <a:pt x="16" y="0"/>
                      <a:pt x="15" y="1"/>
                      <a:pt x="15" y="3"/>
                    </a:cubicBezTo>
                    <a:cubicBezTo>
                      <a:pt x="15" y="9"/>
                      <a:pt x="15" y="9"/>
                      <a:pt x="15" y="9"/>
                    </a:cubicBezTo>
                    <a:cubicBezTo>
                      <a:pt x="9" y="10"/>
                      <a:pt x="5" y="12"/>
                      <a:pt x="2" y="15"/>
                    </a:cubicBezTo>
                    <a:cubicBezTo>
                      <a:pt x="0" y="18"/>
                      <a:pt x="0" y="22"/>
                      <a:pt x="2" y="25"/>
                    </a:cubicBezTo>
                    <a:cubicBezTo>
                      <a:pt x="4" y="30"/>
                      <a:pt x="10" y="32"/>
                      <a:pt x="17" y="32"/>
                    </a:cubicBezTo>
                    <a:cubicBezTo>
                      <a:pt x="17" y="32"/>
                      <a:pt x="18" y="32"/>
                      <a:pt x="18" y="32"/>
                    </a:cubicBezTo>
                    <a:cubicBezTo>
                      <a:pt x="23" y="32"/>
                      <a:pt x="27" y="34"/>
                      <a:pt x="28" y="36"/>
                    </a:cubicBezTo>
                    <a:cubicBezTo>
                      <a:pt x="29" y="37"/>
                      <a:pt x="29" y="39"/>
                      <a:pt x="28" y="40"/>
                    </a:cubicBezTo>
                    <a:cubicBezTo>
                      <a:pt x="26" y="42"/>
                      <a:pt x="23" y="44"/>
                      <a:pt x="17" y="43"/>
                    </a:cubicBezTo>
                    <a:cubicBezTo>
                      <a:pt x="14" y="43"/>
                      <a:pt x="11" y="42"/>
                      <a:pt x="7" y="41"/>
                    </a:cubicBezTo>
                    <a:cubicBezTo>
                      <a:pt x="6" y="40"/>
                      <a:pt x="6" y="40"/>
                      <a:pt x="6" y="40"/>
                    </a:cubicBezTo>
                    <a:cubicBezTo>
                      <a:pt x="5" y="40"/>
                      <a:pt x="3" y="41"/>
                      <a:pt x="3" y="42"/>
                    </a:cubicBezTo>
                    <a:cubicBezTo>
                      <a:pt x="2" y="44"/>
                      <a:pt x="3" y="45"/>
                      <a:pt x="5" y="46"/>
                    </a:cubicBezTo>
                    <a:cubicBezTo>
                      <a:pt x="5" y="46"/>
                      <a:pt x="5" y="46"/>
                      <a:pt x="5" y="46"/>
                    </a:cubicBezTo>
                    <a:cubicBezTo>
                      <a:pt x="8" y="47"/>
                      <a:pt x="11" y="48"/>
                      <a:pt x="15" y="49"/>
                    </a:cubicBezTo>
                    <a:cubicBezTo>
                      <a:pt x="15" y="56"/>
                      <a:pt x="15" y="56"/>
                      <a:pt x="15" y="56"/>
                    </a:cubicBezTo>
                    <a:cubicBezTo>
                      <a:pt x="15" y="58"/>
                      <a:pt x="16" y="59"/>
                      <a:pt x="17" y="59"/>
                    </a:cubicBezTo>
                    <a:cubicBezTo>
                      <a:pt x="19" y="59"/>
                      <a:pt x="20" y="58"/>
                      <a:pt x="20" y="56"/>
                    </a:cubicBezTo>
                    <a:cubicBezTo>
                      <a:pt x="20" y="49"/>
                      <a:pt x="20" y="49"/>
                      <a:pt x="20" y="49"/>
                    </a:cubicBezTo>
                    <a:cubicBezTo>
                      <a:pt x="26" y="49"/>
                      <a:pt x="30" y="47"/>
                      <a:pt x="33" y="43"/>
                    </a:cubicBezTo>
                    <a:cubicBezTo>
                      <a:pt x="35" y="40"/>
                      <a:pt x="35" y="37"/>
                      <a:pt x="33" y="33"/>
                    </a:cubicBezTo>
                    <a:cubicBezTo>
                      <a:pt x="31" y="29"/>
                      <a:pt x="25" y="26"/>
                      <a:pt x="18" y="26"/>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charset="0"/>
                  <a:ea typeface="+mn-ea"/>
                  <a:cs typeface="Arial"/>
                </a:endParaRPr>
              </a:p>
            </p:txBody>
          </p:sp>
        </p:grpSp>
      </p:grpSp>
      <p:grpSp>
        <p:nvGrpSpPr>
          <p:cNvPr id="7" name="Group 6"/>
          <p:cNvGrpSpPr/>
          <p:nvPr/>
        </p:nvGrpSpPr>
        <p:grpSpPr>
          <a:xfrm>
            <a:off x="5821051" y="2809780"/>
            <a:ext cx="1551328" cy="1670102"/>
            <a:chOff x="5740069" y="2729520"/>
            <a:chExt cx="1700425" cy="1830622"/>
          </a:xfrm>
        </p:grpSpPr>
        <p:sp>
          <p:nvSpPr>
            <p:cNvPr id="1099837" name="AutoShape 61"/>
            <p:cNvSpPr>
              <a:spLocks noChangeArrowheads="1"/>
            </p:cNvSpPr>
            <p:nvPr/>
          </p:nvSpPr>
          <p:spPr bwMode="auto">
            <a:xfrm>
              <a:off x="6237896" y="4089810"/>
              <a:ext cx="1081219" cy="373063"/>
            </a:xfrm>
            <a:prstGeom prst="roundRect">
              <a:avLst>
                <a:gd name="adj" fmla="val 50000"/>
              </a:avLst>
            </a:prstGeom>
            <a:noFill/>
            <a:ln w="50800" algn="ctr">
              <a:noFill/>
              <a:round/>
              <a:headEnd/>
              <a:tailEnd/>
            </a:ln>
            <a:effectLst/>
          </p:spPr>
          <p:txBody>
            <a:bodyPr anchor="ctr"/>
            <a:lstStyle/>
            <a:p>
              <a:pPr marL="0" marR="0" lvl="0" indent="0" algn="ctr" defTabSz="914400" rtl="0" eaLnBrk="1" fontAlgn="base" latinLnBrk="0" hangingPunct="1">
                <a:lnSpc>
                  <a:spcPct val="85000"/>
                </a:lnSpc>
                <a:spcBef>
                  <a:spcPct val="0"/>
                </a:spcBef>
                <a:spcAft>
                  <a:spcPct val="0"/>
                </a:spcAft>
                <a:buClrTx/>
                <a:buSzTx/>
                <a:buFontTx/>
                <a:buNone/>
                <a:tabLst/>
                <a:defRPr/>
              </a:pPr>
              <a:r>
                <a:rPr kumimoji="0" lang="en-US" sz="1400" i="0" u="none" strike="noStrike" kern="1200" cap="none" spc="0" normalizeH="0" baseline="0" noProof="0" dirty="0">
                  <a:ln>
                    <a:noFill/>
                  </a:ln>
                  <a:solidFill>
                    <a:srgbClr val="000000"/>
                  </a:solidFill>
                  <a:effectLst/>
                  <a:uLnTx/>
                  <a:uFillTx/>
                  <a:latin typeface="Arial"/>
                  <a:ea typeface="+mn-ea"/>
                  <a:cs typeface="+mn-cs"/>
                </a:rPr>
                <a:t>Raise taxes</a:t>
              </a:r>
            </a:p>
          </p:txBody>
        </p:sp>
        <p:cxnSp>
          <p:nvCxnSpPr>
            <p:cNvPr id="43" name="Straight Connector 42"/>
            <p:cNvCxnSpPr>
              <a:cxnSpLocks/>
            </p:cNvCxnSpPr>
            <p:nvPr/>
          </p:nvCxnSpPr>
          <p:spPr>
            <a:xfrm>
              <a:off x="5740069" y="2729520"/>
              <a:ext cx="0" cy="1830622"/>
            </a:xfrm>
            <a:prstGeom prst="line">
              <a:avLst/>
            </a:prstGeom>
            <a:ln>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grpSp>
          <p:nvGrpSpPr>
            <p:cNvPr id="51" name="Group 50"/>
            <p:cNvGrpSpPr/>
            <p:nvPr/>
          </p:nvGrpSpPr>
          <p:grpSpPr>
            <a:xfrm>
              <a:off x="6137156" y="2830870"/>
              <a:ext cx="1303338" cy="820738"/>
              <a:chOff x="6508750" y="3052278"/>
              <a:chExt cx="1303338" cy="820738"/>
            </a:xfrm>
          </p:grpSpPr>
          <p:sp>
            <p:nvSpPr>
              <p:cNvPr id="46" name="Freeform 21"/>
              <p:cNvSpPr>
                <a:spLocks noEditPoints="1"/>
              </p:cNvSpPr>
              <p:nvPr/>
            </p:nvSpPr>
            <p:spPr bwMode="auto">
              <a:xfrm>
                <a:off x="6508750" y="3330091"/>
                <a:ext cx="1303338" cy="542925"/>
              </a:xfrm>
              <a:custGeom>
                <a:avLst/>
                <a:gdLst>
                  <a:gd name="T0" fmla="*/ 0 w 821"/>
                  <a:gd name="T1" fmla="*/ 0 h 342"/>
                  <a:gd name="T2" fmla="*/ 0 w 821"/>
                  <a:gd name="T3" fmla="*/ 342 h 342"/>
                  <a:gd name="T4" fmla="*/ 821 w 821"/>
                  <a:gd name="T5" fmla="*/ 342 h 342"/>
                  <a:gd name="T6" fmla="*/ 821 w 821"/>
                  <a:gd name="T7" fmla="*/ 0 h 342"/>
                  <a:gd name="T8" fmla="*/ 0 w 821"/>
                  <a:gd name="T9" fmla="*/ 0 h 342"/>
                  <a:gd name="T10" fmla="*/ 794 w 821"/>
                  <a:gd name="T11" fmla="*/ 314 h 342"/>
                  <a:gd name="T12" fmla="*/ 27 w 821"/>
                  <a:gd name="T13" fmla="*/ 314 h 342"/>
                  <a:gd name="T14" fmla="*/ 27 w 821"/>
                  <a:gd name="T15" fmla="*/ 28 h 342"/>
                  <a:gd name="T16" fmla="*/ 794 w 821"/>
                  <a:gd name="T17" fmla="*/ 28 h 342"/>
                  <a:gd name="T18" fmla="*/ 794 w 821"/>
                  <a:gd name="T19" fmla="*/ 314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21" h="342">
                    <a:moveTo>
                      <a:pt x="0" y="0"/>
                    </a:moveTo>
                    <a:lnTo>
                      <a:pt x="0" y="342"/>
                    </a:lnTo>
                    <a:lnTo>
                      <a:pt x="821" y="342"/>
                    </a:lnTo>
                    <a:lnTo>
                      <a:pt x="821" y="0"/>
                    </a:lnTo>
                    <a:lnTo>
                      <a:pt x="0" y="0"/>
                    </a:lnTo>
                    <a:close/>
                    <a:moveTo>
                      <a:pt x="794" y="314"/>
                    </a:moveTo>
                    <a:lnTo>
                      <a:pt x="27" y="314"/>
                    </a:lnTo>
                    <a:lnTo>
                      <a:pt x="27" y="28"/>
                    </a:lnTo>
                    <a:lnTo>
                      <a:pt x="794" y="28"/>
                    </a:lnTo>
                    <a:lnTo>
                      <a:pt x="794" y="314"/>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7" name="Freeform 22"/>
              <p:cNvSpPr>
                <a:spLocks/>
              </p:cNvSpPr>
              <p:nvPr/>
            </p:nvSpPr>
            <p:spPr bwMode="auto">
              <a:xfrm>
                <a:off x="6657975" y="3434863"/>
                <a:ext cx="150813" cy="338138"/>
              </a:xfrm>
              <a:custGeom>
                <a:avLst/>
                <a:gdLst>
                  <a:gd name="T0" fmla="*/ 30 w 69"/>
                  <a:gd name="T1" fmla="*/ 136 h 155"/>
                  <a:gd name="T2" fmla="*/ 3 w 69"/>
                  <a:gd name="T3" fmla="*/ 131 h 155"/>
                  <a:gd name="T4" fmla="*/ 0 w 69"/>
                  <a:gd name="T5" fmla="*/ 124 h 155"/>
                  <a:gd name="T6" fmla="*/ 3 w 69"/>
                  <a:gd name="T7" fmla="*/ 116 h 155"/>
                  <a:gd name="T8" fmla="*/ 30 w 69"/>
                  <a:gd name="T9" fmla="*/ 124 h 155"/>
                  <a:gd name="T10" fmla="*/ 56 w 69"/>
                  <a:gd name="T11" fmla="*/ 103 h 155"/>
                  <a:gd name="T12" fmla="*/ 33 w 69"/>
                  <a:gd name="T13" fmla="*/ 79 h 155"/>
                  <a:gd name="T14" fmla="*/ 2 w 69"/>
                  <a:gd name="T15" fmla="*/ 45 h 155"/>
                  <a:gd name="T16" fmla="*/ 33 w 69"/>
                  <a:gd name="T17" fmla="*/ 13 h 155"/>
                  <a:gd name="T18" fmla="*/ 30 w 69"/>
                  <a:gd name="T19" fmla="*/ 5 h 155"/>
                  <a:gd name="T20" fmla="*/ 34 w 69"/>
                  <a:gd name="T21" fmla="*/ 0 h 155"/>
                  <a:gd name="T22" fmla="*/ 42 w 69"/>
                  <a:gd name="T23" fmla="*/ 0 h 155"/>
                  <a:gd name="T24" fmla="*/ 45 w 69"/>
                  <a:gd name="T25" fmla="*/ 5 h 155"/>
                  <a:gd name="T26" fmla="*/ 43 w 69"/>
                  <a:gd name="T27" fmla="*/ 13 h 155"/>
                  <a:gd name="T28" fmla="*/ 61 w 69"/>
                  <a:gd name="T29" fmla="*/ 15 h 155"/>
                  <a:gd name="T30" fmla="*/ 63 w 69"/>
                  <a:gd name="T31" fmla="*/ 23 h 155"/>
                  <a:gd name="T32" fmla="*/ 61 w 69"/>
                  <a:gd name="T33" fmla="*/ 31 h 155"/>
                  <a:gd name="T34" fmla="*/ 39 w 69"/>
                  <a:gd name="T35" fmla="*/ 25 h 155"/>
                  <a:gd name="T36" fmla="*/ 16 w 69"/>
                  <a:gd name="T37" fmla="*/ 43 h 155"/>
                  <a:gd name="T38" fmla="*/ 41 w 69"/>
                  <a:gd name="T39" fmla="*/ 66 h 155"/>
                  <a:gd name="T40" fmla="*/ 69 w 69"/>
                  <a:gd name="T41" fmla="*/ 102 h 155"/>
                  <a:gd name="T42" fmla="*/ 43 w 69"/>
                  <a:gd name="T43" fmla="*/ 134 h 155"/>
                  <a:gd name="T44" fmla="*/ 45 w 69"/>
                  <a:gd name="T45" fmla="*/ 150 h 155"/>
                  <a:gd name="T46" fmla="*/ 41 w 69"/>
                  <a:gd name="T47" fmla="*/ 155 h 155"/>
                  <a:gd name="T48" fmla="*/ 35 w 69"/>
                  <a:gd name="T49" fmla="*/ 154 h 155"/>
                  <a:gd name="T50" fmla="*/ 30 w 69"/>
                  <a:gd name="T51" fmla="*/ 149 h 155"/>
                  <a:gd name="T52" fmla="*/ 33 w 69"/>
                  <a:gd name="T53" fmla="*/ 136 h 155"/>
                  <a:gd name="T54" fmla="*/ 30 w 69"/>
                  <a:gd name="T55" fmla="*/ 136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9" h="155">
                    <a:moveTo>
                      <a:pt x="30" y="136"/>
                    </a:moveTo>
                    <a:cubicBezTo>
                      <a:pt x="21" y="136"/>
                      <a:pt x="10" y="134"/>
                      <a:pt x="3" y="131"/>
                    </a:cubicBezTo>
                    <a:cubicBezTo>
                      <a:pt x="1" y="130"/>
                      <a:pt x="0" y="127"/>
                      <a:pt x="0" y="124"/>
                    </a:cubicBezTo>
                    <a:cubicBezTo>
                      <a:pt x="3" y="116"/>
                      <a:pt x="3" y="116"/>
                      <a:pt x="3" y="116"/>
                    </a:cubicBezTo>
                    <a:cubicBezTo>
                      <a:pt x="10" y="120"/>
                      <a:pt x="20" y="124"/>
                      <a:pt x="30" y="124"/>
                    </a:cubicBezTo>
                    <a:cubicBezTo>
                      <a:pt x="46" y="124"/>
                      <a:pt x="56" y="115"/>
                      <a:pt x="56" y="103"/>
                    </a:cubicBezTo>
                    <a:cubicBezTo>
                      <a:pt x="56" y="92"/>
                      <a:pt x="49" y="85"/>
                      <a:pt x="33" y="79"/>
                    </a:cubicBezTo>
                    <a:cubicBezTo>
                      <a:pt x="13" y="72"/>
                      <a:pt x="2" y="62"/>
                      <a:pt x="2" y="45"/>
                    </a:cubicBezTo>
                    <a:cubicBezTo>
                      <a:pt x="2" y="29"/>
                      <a:pt x="12" y="16"/>
                      <a:pt x="33" y="13"/>
                    </a:cubicBezTo>
                    <a:cubicBezTo>
                      <a:pt x="30" y="5"/>
                      <a:pt x="30" y="5"/>
                      <a:pt x="30" y="5"/>
                    </a:cubicBezTo>
                    <a:cubicBezTo>
                      <a:pt x="29" y="2"/>
                      <a:pt x="31" y="0"/>
                      <a:pt x="34" y="0"/>
                    </a:cubicBezTo>
                    <a:cubicBezTo>
                      <a:pt x="42" y="0"/>
                      <a:pt x="42" y="0"/>
                      <a:pt x="42" y="0"/>
                    </a:cubicBezTo>
                    <a:cubicBezTo>
                      <a:pt x="44" y="0"/>
                      <a:pt x="46" y="2"/>
                      <a:pt x="45" y="5"/>
                    </a:cubicBezTo>
                    <a:cubicBezTo>
                      <a:pt x="43" y="13"/>
                      <a:pt x="43" y="13"/>
                      <a:pt x="43" y="13"/>
                    </a:cubicBezTo>
                    <a:cubicBezTo>
                      <a:pt x="53" y="13"/>
                      <a:pt x="58" y="14"/>
                      <a:pt x="61" y="15"/>
                    </a:cubicBezTo>
                    <a:cubicBezTo>
                      <a:pt x="63" y="16"/>
                      <a:pt x="64" y="20"/>
                      <a:pt x="63" y="23"/>
                    </a:cubicBezTo>
                    <a:cubicBezTo>
                      <a:pt x="61" y="31"/>
                      <a:pt x="61" y="31"/>
                      <a:pt x="61" y="31"/>
                    </a:cubicBezTo>
                    <a:cubicBezTo>
                      <a:pt x="57" y="29"/>
                      <a:pt x="50" y="25"/>
                      <a:pt x="39" y="25"/>
                    </a:cubicBezTo>
                    <a:cubicBezTo>
                      <a:pt x="22" y="25"/>
                      <a:pt x="16" y="35"/>
                      <a:pt x="16" y="43"/>
                    </a:cubicBezTo>
                    <a:cubicBezTo>
                      <a:pt x="16" y="54"/>
                      <a:pt x="24" y="60"/>
                      <a:pt x="41" y="66"/>
                    </a:cubicBezTo>
                    <a:cubicBezTo>
                      <a:pt x="61" y="74"/>
                      <a:pt x="69" y="84"/>
                      <a:pt x="69" y="102"/>
                    </a:cubicBezTo>
                    <a:cubicBezTo>
                      <a:pt x="69" y="116"/>
                      <a:pt x="63" y="129"/>
                      <a:pt x="43" y="134"/>
                    </a:cubicBezTo>
                    <a:cubicBezTo>
                      <a:pt x="45" y="150"/>
                      <a:pt x="45" y="150"/>
                      <a:pt x="45" y="150"/>
                    </a:cubicBezTo>
                    <a:cubicBezTo>
                      <a:pt x="45" y="153"/>
                      <a:pt x="43" y="155"/>
                      <a:pt x="41" y="155"/>
                    </a:cubicBezTo>
                    <a:cubicBezTo>
                      <a:pt x="35" y="154"/>
                      <a:pt x="35" y="154"/>
                      <a:pt x="35" y="154"/>
                    </a:cubicBezTo>
                    <a:cubicBezTo>
                      <a:pt x="32" y="154"/>
                      <a:pt x="30" y="152"/>
                      <a:pt x="30" y="149"/>
                    </a:cubicBezTo>
                    <a:cubicBezTo>
                      <a:pt x="33" y="136"/>
                      <a:pt x="33" y="136"/>
                      <a:pt x="33" y="136"/>
                    </a:cubicBezTo>
                    <a:cubicBezTo>
                      <a:pt x="33" y="136"/>
                      <a:pt x="31" y="136"/>
                      <a:pt x="30" y="136"/>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8" name="Freeform 23"/>
              <p:cNvSpPr>
                <a:spLocks/>
              </p:cNvSpPr>
              <p:nvPr/>
            </p:nvSpPr>
            <p:spPr bwMode="auto">
              <a:xfrm>
                <a:off x="7150100" y="3648076"/>
                <a:ext cx="90488" cy="111125"/>
              </a:xfrm>
              <a:custGeom>
                <a:avLst/>
                <a:gdLst>
                  <a:gd name="T0" fmla="*/ 31 w 42"/>
                  <a:gd name="T1" fmla="*/ 16 h 51"/>
                  <a:gd name="T2" fmla="*/ 27 w 42"/>
                  <a:gd name="T3" fmla="*/ 13 h 51"/>
                  <a:gd name="T4" fmla="*/ 22 w 42"/>
                  <a:gd name="T5" fmla="*/ 22 h 51"/>
                  <a:gd name="T6" fmla="*/ 22 w 42"/>
                  <a:gd name="T7" fmla="*/ 26 h 51"/>
                  <a:gd name="T8" fmla="*/ 16 w 42"/>
                  <a:gd name="T9" fmla="*/ 28 h 51"/>
                  <a:gd name="T10" fmla="*/ 15 w 42"/>
                  <a:gd name="T11" fmla="*/ 22 h 51"/>
                  <a:gd name="T12" fmla="*/ 18 w 42"/>
                  <a:gd name="T13" fmla="*/ 20 h 51"/>
                  <a:gd name="T14" fmla="*/ 23 w 42"/>
                  <a:gd name="T15" fmla="*/ 11 h 51"/>
                  <a:gd name="T16" fmla="*/ 19 w 42"/>
                  <a:gd name="T17" fmla="*/ 9 h 51"/>
                  <a:gd name="T18" fmla="*/ 13 w 42"/>
                  <a:gd name="T19" fmla="*/ 0 h 51"/>
                  <a:gd name="T20" fmla="*/ 0 w 42"/>
                  <a:gd name="T21" fmla="*/ 22 h 51"/>
                  <a:gd name="T22" fmla="*/ 1 w 42"/>
                  <a:gd name="T23" fmla="*/ 47 h 51"/>
                  <a:gd name="T24" fmla="*/ 8 w 42"/>
                  <a:gd name="T25" fmla="*/ 51 h 51"/>
                  <a:gd name="T26" fmla="*/ 30 w 42"/>
                  <a:gd name="T27" fmla="*/ 38 h 51"/>
                  <a:gd name="T28" fmla="*/ 42 w 42"/>
                  <a:gd name="T29" fmla="*/ 17 h 51"/>
                  <a:gd name="T30" fmla="*/ 31 w 42"/>
                  <a:gd name="T31" fmla="*/ 16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2" h="51">
                    <a:moveTo>
                      <a:pt x="31" y="16"/>
                    </a:moveTo>
                    <a:cubicBezTo>
                      <a:pt x="27" y="13"/>
                      <a:pt x="27" y="13"/>
                      <a:pt x="27" y="13"/>
                    </a:cubicBezTo>
                    <a:cubicBezTo>
                      <a:pt x="22" y="22"/>
                      <a:pt x="22" y="22"/>
                      <a:pt x="22" y="22"/>
                    </a:cubicBezTo>
                    <a:cubicBezTo>
                      <a:pt x="23" y="23"/>
                      <a:pt x="23" y="25"/>
                      <a:pt x="22" y="26"/>
                    </a:cubicBezTo>
                    <a:cubicBezTo>
                      <a:pt x="21" y="28"/>
                      <a:pt x="18" y="29"/>
                      <a:pt x="16" y="28"/>
                    </a:cubicBezTo>
                    <a:cubicBezTo>
                      <a:pt x="14" y="27"/>
                      <a:pt x="14" y="24"/>
                      <a:pt x="15" y="22"/>
                    </a:cubicBezTo>
                    <a:cubicBezTo>
                      <a:pt x="16" y="21"/>
                      <a:pt x="17" y="20"/>
                      <a:pt x="18" y="20"/>
                    </a:cubicBezTo>
                    <a:cubicBezTo>
                      <a:pt x="23" y="11"/>
                      <a:pt x="23" y="11"/>
                      <a:pt x="23" y="11"/>
                    </a:cubicBezTo>
                    <a:cubicBezTo>
                      <a:pt x="19" y="9"/>
                      <a:pt x="19" y="9"/>
                      <a:pt x="19" y="9"/>
                    </a:cubicBezTo>
                    <a:cubicBezTo>
                      <a:pt x="16" y="7"/>
                      <a:pt x="13" y="4"/>
                      <a:pt x="13" y="0"/>
                    </a:cubicBezTo>
                    <a:cubicBezTo>
                      <a:pt x="13" y="0"/>
                      <a:pt x="0" y="22"/>
                      <a:pt x="0" y="22"/>
                    </a:cubicBezTo>
                    <a:cubicBezTo>
                      <a:pt x="5" y="25"/>
                      <a:pt x="5" y="40"/>
                      <a:pt x="1" y="47"/>
                    </a:cubicBezTo>
                    <a:cubicBezTo>
                      <a:pt x="1" y="47"/>
                      <a:pt x="8" y="51"/>
                      <a:pt x="8" y="51"/>
                    </a:cubicBezTo>
                    <a:cubicBezTo>
                      <a:pt x="12" y="44"/>
                      <a:pt x="25" y="35"/>
                      <a:pt x="30" y="38"/>
                    </a:cubicBezTo>
                    <a:cubicBezTo>
                      <a:pt x="42" y="17"/>
                      <a:pt x="42" y="17"/>
                      <a:pt x="42" y="17"/>
                    </a:cubicBezTo>
                    <a:cubicBezTo>
                      <a:pt x="39" y="18"/>
                      <a:pt x="35" y="18"/>
                      <a:pt x="31" y="16"/>
                    </a:cubicBezTo>
                    <a:close/>
                  </a:path>
                </a:pathLst>
              </a:custGeom>
              <a:solidFill>
                <a:srgbClr val="013A94"/>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9" name="Freeform 24"/>
              <p:cNvSpPr>
                <a:spLocks/>
              </p:cNvSpPr>
              <p:nvPr/>
            </p:nvSpPr>
            <p:spPr bwMode="auto">
              <a:xfrm>
                <a:off x="7173913" y="3052278"/>
                <a:ext cx="385763" cy="582613"/>
              </a:xfrm>
              <a:custGeom>
                <a:avLst/>
                <a:gdLst>
                  <a:gd name="T0" fmla="*/ 174 w 178"/>
                  <a:gd name="T1" fmla="*/ 53 h 268"/>
                  <a:gd name="T2" fmla="*/ 167 w 178"/>
                  <a:gd name="T3" fmla="*/ 55 h 268"/>
                  <a:gd name="T4" fmla="*/ 164 w 178"/>
                  <a:gd name="T5" fmla="*/ 61 h 268"/>
                  <a:gd name="T6" fmla="*/ 159 w 178"/>
                  <a:gd name="T7" fmla="*/ 58 h 268"/>
                  <a:gd name="T8" fmla="*/ 165 w 178"/>
                  <a:gd name="T9" fmla="*/ 46 h 268"/>
                  <a:gd name="T10" fmla="*/ 162 w 178"/>
                  <a:gd name="T11" fmla="*/ 29 h 268"/>
                  <a:gd name="T12" fmla="*/ 171 w 178"/>
                  <a:gd name="T13" fmla="*/ 17 h 268"/>
                  <a:gd name="T14" fmla="*/ 167 w 178"/>
                  <a:gd name="T15" fmla="*/ 3 h 268"/>
                  <a:gd name="T16" fmla="*/ 153 w 178"/>
                  <a:gd name="T17" fmla="*/ 6 h 268"/>
                  <a:gd name="T18" fmla="*/ 146 w 178"/>
                  <a:gd name="T19" fmla="*/ 19 h 268"/>
                  <a:gd name="T20" fmla="*/ 127 w 178"/>
                  <a:gd name="T21" fmla="*/ 23 h 268"/>
                  <a:gd name="T22" fmla="*/ 4 w 178"/>
                  <a:gd name="T23" fmla="*/ 236 h 268"/>
                  <a:gd name="T24" fmla="*/ 12 w 178"/>
                  <a:gd name="T25" fmla="*/ 257 h 268"/>
                  <a:gd name="T26" fmla="*/ 24 w 178"/>
                  <a:gd name="T27" fmla="*/ 264 h 268"/>
                  <a:gd name="T28" fmla="*/ 42 w 178"/>
                  <a:gd name="T29" fmla="*/ 259 h 268"/>
                  <a:gd name="T30" fmla="*/ 141 w 178"/>
                  <a:gd name="T31" fmla="*/ 88 h 268"/>
                  <a:gd name="T32" fmla="*/ 147 w 178"/>
                  <a:gd name="T33" fmla="*/ 91 h 268"/>
                  <a:gd name="T34" fmla="*/ 102 w 178"/>
                  <a:gd name="T35" fmla="*/ 167 h 268"/>
                  <a:gd name="T36" fmla="*/ 104 w 178"/>
                  <a:gd name="T37" fmla="*/ 174 h 268"/>
                  <a:gd name="T38" fmla="*/ 111 w 178"/>
                  <a:gd name="T39" fmla="*/ 172 h 268"/>
                  <a:gd name="T40" fmla="*/ 176 w 178"/>
                  <a:gd name="T41" fmla="*/ 60 h 268"/>
                  <a:gd name="T42" fmla="*/ 174 w 178"/>
                  <a:gd name="T43" fmla="*/ 53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8" h="268">
                    <a:moveTo>
                      <a:pt x="174" y="53"/>
                    </a:moveTo>
                    <a:cubicBezTo>
                      <a:pt x="172" y="52"/>
                      <a:pt x="169" y="53"/>
                      <a:pt x="167" y="55"/>
                    </a:cubicBezTo>
                    <a:cubicBezTo>
                      <a:pt x="164" y="61"/>
                      <a:pt x="164" y="61"/>
                      <a:pt x="164" y="61"/>
                    </a:cubicBezTo>
                    <a:cubicBezTo>
                      <a:pt x="159" y="58"/>
                      <a:pt x="159" y="58"/>
                      <a:pt x="159" y="58"/>
                    </a:cubicBezTo>
                    <a:cubicBezTo>
                      <a:pt x="165" y="46"/>
                      <a:pt x="165" y="46"/>
                      <a:pt x="165" y="46"/>
                    </a:cubicBezTo>
                    <a:cubicBezTo>
                      <a:pt x="168" y="41"/>
                      <a:pt x="166" y="33"/>
                      <a:pt x="162" y="29"/>
                    </a:cubicBezTo>
                    <a:cubicBezTo>
                      <a:pt x="171" y="17"/>
                      <a:pt x="171" y="17"/>
                      <a:pt x="171" y="17"/>
                    </a:cubicBezTo>
                    <a:cubicBezTo>
                      <a:pt x="174" y="12"/>
                      <a:pt x="172" y="5"/>
                      <a:pt x="167" y="3"/>
                    </a:cubicBezTo>
                    <a:cubicBezTo>
                      <a:pt x="162" y="0"/>
                      <a:pt x="156" y="1"/>
                      <a:pt x="153" y="6"/>
                    </a:cubicBezTo>
                    <a:cubicBezTo>
                      <a:pt x="146" y="19"/>
                      <a:pt x="146" y="19"/>
                      <a:pt x="146" y="19"/>
                    </a:cubicBezTo>
                    <a:cubicBezTo>
                      <a:pt x="140" y="17"/>
                      <a:pt x="130" y="17"/>
                      <a:pt x="127" y="23"/>
                    </a:cubicBezTo>
                    <a:cubicBezTo>
                      <a:pt x="4" y="236"/>
                      <a:pt x="4" y="236"/>
                      <a:pt x="4" y="236"/>
                    </a:cubicBezTo>
                    <a:cubicBezTo>
                      <a:pt x="0" y="242"/>
                      <a:pt x="5" y="254"/>
                      <a:pt x="12" y="257"/>
                    </a:cubicBezTo>
                    <a:cubicBezTo>
                      <a:pt x="24" y="264"/>
                      <a:pt x="24" y="264"/>
                      <a:pt x="24" y="264"/>
                    </a:cubicBezTo>
                    <a:cubicBezTo>
                      <a:pt x="30" y="268"/>
                      <a:pt x="39" y="266"/>
                      <a:pt x="42" y="259"/>
                    </a:cubicBezTo>
                    <a:cubicBezTo>
                      <a:pt x="141" y="88"/>
                      <a:pt x="141" y="88"/>
                      <a:pt x="141" y="88"/>
                    </a:cubicBezTo>
                    <a:cubicBezTo>
                      <a:pt x="147" y="91"/>
                      <a:pt x="147" y="91"/>
                      <a:pt x="147" y="91"/>
                    </a:cubicBezTo>
                    <a:cubicBezTo>
                      <a:pt x="102" y="167"/>
                      <a:pt x="102" y="167"/>
                      <a:pt x="102" y="167"/>
                    </a:cubicBezTo>
                    <a:cubicBezTo>
                      <a:pt x="101" y="169"/>
                      <a:pt x="102" y="172"/>
                      <a:pt x="104" y="174"/>
                    </a:cubicBezTo>
                    <a:cubicBezTo>
                      <a:pt x="107" y="175"/>
                      <a:pt x="110" y="174"/>
                      <a:pt x="111" y="172"/>
                    </a:cubicBezTo>
                    <a:cubicBezTo>
                      <a:pt x="176" y="60"/>
                      <a:pt x="176" y="60"/>
                      <a:pt x="176" y="60"/>
                    </a:cubicBezTo>
                    <a:cubicBezTo>
                      <a:pt x="178" y="58"/>
                      <a:pt x="177" y="55"/>
                      <a:pt x="174" y="53"/>
                    </a:cubicBezTo>
                    <a:close/>
                  </a:path>
                </a:pathLst>
              </a:custGeom>
              <a:solidFill>
                <a:srgbClr val="013A94"/>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0" name="Freeform 25"/>
              <p:cNvSpPr>
                <a:spLocks/>
              </p:cNvSpPr>
              <p:nvPr/>
            </p:nvSpPr>
            <p:spPr bwMode="auto">
              <a:xfrm>
                <a:off x="7239000" y="3706328"/>
                <a:ext cx="484188" cy="22225"/>
              </a:xfrm>
              <a:custGeom>
                <a:avLst/>
                <a:gdLst>
                  <a:gd name="T0" fmla="*/ 218 w 223"/>
                  <a:gd name="T1" fmla="*/ 10 h 10"/>
                  <a:gd name="T2" fmla="*/ 5 w 223"/>
                  <a:gd name="T3" fmla="*/ 10 h 10"/>
                  <a:gd name="T4" fmla="*/ 0 w 223"/>
                  <a:gd name="T5" fmla="*/ 5 h 10"/>
                  <a:gd name="T6" fmla="*/ 0 w 223"/>
                  <a:gd name="T7" fmla="*/ 5 h 10"/>
                  <a:gd name="T8" fmla="*/ 5 w 223"/>
                  <a:gd name="T9" fmla="*/ 0 h 10"/>
                  <a:gd name="T10" fmla="*/ 218 w 223"/>
                  <a:gd name="T11" fmla="*/ 0 h 10"/>
                  <a:gd name="T12" fmla="*/ 223 w 223"/>
                  <a:gd name="T13" fmla="*/ 5 h 10"/>
                  <a:gd name="T14" fmla="*/ 223 w 223"/>
                  <a:gd name="T15" fmla="*/ 5 h 10"/>
                  <a:gd name="T16" fmla="*/ 218 w 223"/>
                  <a:gd name="T17"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3" h="10">
                    <a:moveTo>
                      <a:pt x="218" y="10"/>
                    </a:moveTo>
                    <a:cubicBezTo>
                      <a:pt x="5" y="10"/>
                      <a:pt x="5" y="10"/>
                      <a:pt x="5" y="10"/>
                    </a:cubicBezTo>
                    <a:cubicBezTo>
                      <a:pt x="2" y="10"/>
                      <a:pt x="0" y="8"/>
                      <a:pt x="0" y="5"/>
                    </a:cubicBezTo>
                    <a:cubicBezTo>
                      <a:pt x="0" y="5"/>
                      <a:pt x="0" y="5"/>
                      <a:pt x="0" y="5"/>
                    </a:cubicBezTo>
                    <a:cubicBezTo>
                      <a:pt x="0" y="2"/>
                      <a:pt x="2" y="0"/>
                      <a:pt x="5" y="0"/>
                    </a:cubicBezTo>
                    <a:cubicBezTo>
                      <a:pt x="218" y="0"/>
                      <a:pt x="218" y="0"/>
                      <a:pt x="218" y="0"/>
                    </a:cubicBezTo>
                    <a:cubicBezTo>
                      <a:pt x="221" y="0"/>
                      <a:pt x="223" y="2"/>
                      <a:pt x="223" y="5"/>
                    </a:cubicBezTo>
                    <a:cubicBezTo>
                      <a:pt x="223" y="5"/>
                      <a:pt x="223" y="5"/>
                      <a:pt x="223" y="5"/>
                    </a:cubicBezTo>
                    <a:cubicBezTo>
                      <a:pt x="223" y="8"/>
                      <a:pt x="221" y="10"/>
                      <a:pt x="218" y="1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grpSp>
      </p:grpSp>
      <p:sp>
        <p:nvSpPr>
          <p:cNvPr id="44" name="Slide Number Placeholder 2"/>
          <p:cNvSpPr>
            <a:spLocks noGrp="1"/>
          </p:cNvSpPr>
          <p:nvPr>
            <p:ph type="sldNum" sz="quarter" idx="4"/>
          </p:nvPr>
        </p:nvSpPr>
        <p:spPr>
          <a:xfrm>
            <a:off x="405892" y="5343266"/>
            <a:ext cx="217488" cy="303212"/>
          </a:xfrm>
        </p:spPr>
        <p:txBody>
          <a:bodyPr/>
          <a:lstStyle>
            <a:lvl1pPr>
              <a:defRPr lang="en-US" sz="1050" smtClean="0"/>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B086DA8C-2EC5-4397-8842-B74E3AC9ED83}" type="slidenum">
              <a:rPr kumimoji="0" lang="en-US" sz="1050" b="1" i="0" u="none" strike="noStrike" kern="1200" cap="none" spc="0" normalizeH="0" baseline="0" noProof="0" smtClean="0">
                <a:ln>
                  <a:noFill/>
                </a:ln>
                <a:solidFill>
                  <a:srgbClr val="000000"/>
                </a:solidFill>
                <a:effectLst/>
                <a:uLnTx/>
                <a:uFillTx/>
                <a:latin typeface="Arial"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51</a:t>
            </a:fld>
            <a:endParaRPr kumimoji="0" lang="en-US" sz="1050" b="1" i="0" u="none" strike="noStrike" kern="1200" cap="none" spc="0" normalizeH="0" baseline="0" noProof="0" dirty="0">
              <a:ln>
                <a:noFill/>
              </a:ln>
              <a:solidFill>
                <a:srgbClr val="000000"/>
              </a:solidFill>
              <a:effectLst/>
              <a:uLnTx/>
              <a:uFillTx/>
              <a:latin typeface="Arial" charset="0"/>
              <a:ea typeface="+mn-ea"/>
              <a:cs typeface="+mn-cs"/>
            </a:endParaRPr>
          </a:p>
        </p:txBody>
      </p:sp>
      <p:pic>
        <p:nvPicPr>
          <p:cNvPr id="53" name="Picture 52">
            <a:extLst>
              <a:ext uri="{FF2B5EF4-FFF2-40B4-BE49-F238E27FC236}">
                <a16:creationId xmlns:a16="http://schemas.microsoft.com/office/drawing/2014/main" id="{AC483045-E92F-E846-9167-94651D1CF49F}"/>
              </a:ext>
            </a:extLst>
          </p:cNvPr>
          <p:cNvPicPr>
            <a:picLocks noChangeAspect="1"/>
          </p:cNvPicPr>
          <p:nvPr/>
        </p:nvPicPr>
        <p:blipFill>
          <a:blip r:embed="rId5"/>
          <a:stretch>
            <a:fillRect/>
          </a:stretch>
        </p:blipFill>
        <p:spPr>
          <a:xfrm>
            <a:off x="8633637" y="5332012"/>
            <a:ext cx="1207090" cy="162658"/>
          </a:xfrm>
          <a:prstGeom prst="rect">
            <a:avLst/>
          </a:prstGeom>
        </p:spPr>
      </p:pic>
    </p:spTree>
    <p:extLst>
      <p:ext uri="{BB962C8B-B14F-4D97-AF65-F5344CB8AC3E}">
        <p14:creationId xmlns:p14="http://schemas.microsoft.com/office/powerpoint/2010/main" val="4110201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099781"/>
                                        </p:tgtEl>
                                        <p:attrNameLst>
                                          <p:attrName>style.visibility</p:attrName>
                                        </p:attrNameLst>
                                      </p:cBhvr>
                                      <p:to>
                                        <p:strVal val="visible"/>
                                      </p:to>
                                    </p:set>
                                    <p:animEffect transition="in" filter="fade">
                                      <p:cBhvr>
                                        <p:cTn id="24" dur="500"/>
                                        <p:tgtEl>
                                          <p:spTgt spid="1099781"/>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ipe(left)">
                                      <p:cBhvr>
                                        <p:cTn id="2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000243" y="0"/>
            <a:ext cx="5159757" cy="5715000"/>
          </a:xfrm>
          <a:prstGeom prst="rect">
            <a:avLst/>
          </a:prstGeom>
          <a:effectLst/>
        </p:spPr>
      </p:pic>
      <p:sp>
        <p:nvSpPr>
          <p:cNvPr id="62" name="Freeform 5"/>
          <p:cNvSpPr>
            <a:spLocks/>
          </p:cNvSpPr>
          <p:nvPr/>
        </p:nvSpPr>
        <p:spPr bwMode="auto">
          <a:xfrm flipH="1" flipV="1">
            <a:off x="1152205" y="0"/>
            <a:ext cx="5556086" cy="5715000"/>
          </a:xfrm>
          <a:custGeom>
            <a:avLst/>
            <a:gdLst>
              <a:gd name="T0" fmla="*/ 3752 w 3752"/>
              <a:gd name="T1" fmla="*/ 4345 h 4345"/>
              <a:gd name="T2" fmla="*/ 0 w 3752"/>
              <a:gd name="T3" fmla="*/ 4345 h 4345"/>
              <a:gd name="T4" fmla="*/ 1094 w 3752"/>
              <a:gd name="T5" fmla="*/ 0 h 4345"/>
              <a:gd name="T6" fmla="*/ 3752 w 3752"/>
              <a:gd name="T7" fmla="*/ 0 h 4345"/>
              <a:gd name="T8" fmla="*/ 3752 w 3752"/>
              <a:gd name="T9" fmla="*/ 4345 h 4345"/>
            </a:gdLst>
            <a:ahLst/>
            <a:cxnLst>
              <a:cxn ang="0">
                <a:pos x="T0" y="T1"/>
              </a:cxn>
              <a:cxn ang="0">
                <a:pos x="T2" y="T3"/>
              </a:cxn>
              <a:cxn ang="0">
                <a:pos x="T4" y="T5"/>
              </a:cxn>
              <a:cxn ang="0">
                <a:pos x="T6" y="T7"/>
              </a:cxn>
              <a:cxn ang="0">
                <a:pos x="T8" y="T9"/>
              </a:cxn>
            </a:cxnLst>
            <a:rect l="0" t="0" r="r" b="b"/>
            <a:pathLst>
              <a:path w="3752" h="4345">
                <a:moveTo>
                  <a:pt x="3752" y="4345"/>
                </a:moveTo>
                <a:lnTo>
                  <a:pt x="0" y="4345"/>
                </a:lnTo>
                <a:lnTo>
                  <a:pt x="1094" y="0"/>
                </a:lnTo>
                <a:lnTo>
                  <a:pt x="3752" y="0"/>
                </a:lnTo>
                <a:lnTo>
                  <a:pt x="3752" y="434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6" name="Title 5"/>
          <p:cNvSpPr>
            <a:spLocks noGrp="1"/>
          </p:cNvSpPr>
          <p:nvPr>
            <p:ph type="title"/>
          </p:nvPr>
        </p:nvSpPr>
        <p:spPr>
          <a:xfrm>
            <a:off x="430389" y="108984"/>
            <a:ext cx="4001912" cy="892552"/>
          </a:xfrm>
        </p:spPr>
        <p:txBody>
          <a:bodyPr/>
          <a:lstStyle/>
          <a:p>
            <a:r>
              <a:rPr lang="en-US" dirty="0"/>
              <a:t>Your Retirement Income Sources</a:t>
            </a:r>
          </a:p>
        </p:txBody>
      </p:sp>
      <p:sp>
        <p:nvSpPr>
          <p:cNvPr id="63" name="Text Box 25"/>
          <p:cNvSpPr txBox="1">
            <a:spLocks noChangeArrowheads="1"/>
          </p:cNvSpPr>
          <p:nvPr/>
        </p:nvSpPr>
        <p:spPr bwMode="auto">
          <a:xfrm>
            <a:off x="357363" y="4385748"/>
            <a:ext cx="4548011" cy="677108"/>
          </a:xfrm>
          <a:prstGeom prst="rect">
            <a:avLst/>
          </a:prstGeom>
          <a:solidFill>
            <a:schemeClr val="bg1"/>
          </a:solidFill>
          <a:ln w="63500" algn="ctr">
            <a:noFill/>
            <a:miter lim="800000"/>
            <a:headEnd/>
            <a:tailEnd/>
          </a:ln>
          <a:effectLst/>
        </p:spPr>
        <p:txBody>
          <a:bodyPr wrap="square" tIns="76200">
            <a:spAutoFit/>
          </a:bodyPr>
          <a:lstStyle>
            <a:lvl1pPr marL="285750" indent="-285750" algn="l">
              <a:tabLst>
                <a:tab pos="285750" algn="l"/>
              </a:tabLst>
              <a:defRPr>
                <a:solidFill>
                  <a:schemeClr val="tx1"/>
                </a:solidFill>
                <a:latin typeface="Arial" charset="0"/>
              </a:defRPr>
            </a:lvl1pPr>
            <a:lvl2pPr algn="l">
              <a:tabLst>
                <a:tab pos="285750" algn="l"/>
              </a:tabLst>
              <a:defRPr>
                <a:solidFill>
                  <a:schemeClr val="tx1"/>
                </a:solidFill>
                <a:latin typeface="Arial" charset="0"/>
              </a:defRPr>
            </a:lvl2pPr>
            <a:lvl3pPr algn="l">
              <a:tabLst>
                <a:tab pos="285750" algn="l"/>
              </a:tabLst>
              <a:defRPr>
                <a:solidFill>
                  <a:schemeClr val="tx1"/>
                </a:solidFill>
                <a:latin typeface="Arial" charset="0"/>
              </a:defRPr>
            </a:lvl3pPr>
            <a:lvl4pPr algn="l">
              <a:tabLst>
                <a:tab pos="285750" algn="l"/>
              </a:tabLst>
              <a:defRPr>
                <a:solidFill>
                  <a:schemeClr val="tx1"/>
                </a:solidFill>
                <a:latin typeface="Arial" charset="0"/>
              </a:defRPr>
            </a:lvl4pPr>
            <a:lvl5pPr algn="l">
              <a:tabLst>
                <a:tab pos="285750" algn="l"/>
              </a:tabLst>
              <a:defRPr>
                <a:solidFill>
                  <a:schemeClr val="tx1"/>
                </a:solidFill>
                <a:latin typeface="Arial" charset="0"/>
              </a:defRPr>
            </a:lvl5pPr>
            <a:lvl6pPr fontAlgn="base">
              <a:spcBef>
                <a:spcPct val="0"/>
              </a:spcBef>
              <a:spcAft>
                <a:spcPct val="0"/>
              </a:spcAft>
              <a:tabLst>
                <a:tab pos="285750" algn="l"/>
              </a:tabLst>
              <a:defRPr>
                <a:solidFill>
                  <a:schemeClr val="tx1"/>
                </a:solidFill>
                <a:latin typeface="Arial" charset="0"/>
              </a:defRPr>
            </a:lvl6pPr>
            <a:lvl7pPr fontAlgn="base">
              <a:spcBef>
                <a:spcPct val="0"/>
              </a:spcBef>
              <a:spcAft>
                <a:spcPct val="0"/>
              </a:spcAft>
              <a:tabLst>
                <a:tab pos="285750" algn="l"/>
              </a:tabLst>
              <a:defRPr>
                <a:solidFill>
                  <a:schemeClr val="tx1"/>
                </a:solidFill>
                <a:latin typeface="Arial" charset="0"/>
              </a:defRPr>
            </a:lvl7pPr>
            <a:lvl8pPr fontAlgn="base">
              <a:spcBef>
                <a:spcPct val="0"/>
              </a:spcBef>
              <a:spcAft>
                <a:spcPct val="0"/>
              </a:spcAft>
              <a:tabLst>
                <a:tab pos="285750" algn="l"/>
              </a:tabLst>
              <a:defRPr>
                <a:solidFill>
                  <a:schemeClr val="tx1"/>
                </a:solidFill>
                <a:latin typeface="Arial" charset="0"/>
              </a:defRPr>
            </a:lvl8pPr>
            <a:lvl9pPr fontAlgn="base">
              <a:spcBef>
                <a:spcPct val="0"/>
              </a:spcBef>
              <a:spcAft>
                <a:spcPct val="0"/>
              </a:spcAft>
              <a:tabLst>
                <a:tab pos="285750" algn="l"/>
              </a:tabLst>
              <a:defRPr>
                <a:solidFill>
                  <a:schemeClr val="tx1"/>
                </a:solidFill>
                <a:latin typeface="Arial" charset="0"/>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7AC2"/>
                </a:solidFill>
                <a:effectLst/>
                <a:uLnTx/>
                <a:uFillTx/>
                <a:latin typeface="Arial"/>
                <a:ea typeface="+mn-ea"/>
                <a:cs typeface="+mn-cs"/>
              </a:rPr>
              <a:t>You need to determine what amounts to draw from all 3 sources</a:t>
            </a:r>
          </a:p>
        </p:txBody>
      </p:sp>
      <p:cxnSp>
        <p:nvCxnSpPr>
          <p:cNvPr id="9" name="Straight Connector 8"/>
          <p:cNvCxnSpPr/>
          <p:nvPr/>
        </p:nvCxnSpPr>
        <p:spPr>
          <a:xfrm>
            <a:off x="431800" y="4248135"/>
            <a:ext cx="4483100" cy="0"/>
          </a:xfrm>
          <a:prstGeom prst="line">
            <a:avLst/>
          </a:prstGeom>
          <a:ln>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66" name="Content Placeholder 1"/>
          <p:cNvSpPr>
            <a:spLocks noGrp="1"/>
          </p:cNvSpPr>
          <p:nvPr>
            <p:ph idx="4294967295"/>
          </p:nvPr>
        </p:nvSpPr>
        <p:spPr>
          <a:xfrm>
            <a:off x="891055" y="1430566"/>
            <a:ext cx="4235450" cy="505731"/>
          </a:xfrm>
        </p:spPr>
        <p:txBody>
          <a:bodyPr/>
          <a:lstStyle/>
          <a:p>
            <a:pPr>
              <a:spcBef>
                <a:spcPts val="1800"/>
              </a:spcBef>
            </a:pPr>
            <a:r>
              <a:rPr lang="en-US" dirty="0"/>
              <a:t>Social Security payments </a:t>
            </a:r>
            <a:br>
              <a:rPr lang="en-US" dirty="0"/>
            </a:br>
            <a:r>
              <a:rPr lang="en-US" dirty="0"/>
              <a:t>from the government</a:t>
            </a:r>
          </a:p>
        </p:txBody>
      </p:sp>
      <p:sp>
        <p:nvSpPr>
          <p:cNvPr id="67" name="Oval 66"/>
          <p:cNvSpPr/>
          <p:nvPr/>
        </p:nvSpPr>
        <p:spPr>
          <a:xfrm>
            <a:off x="376844" y="1567090"/>
            <a:ext cx="364826" cy="36482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Rockwell" panose="02060603020205020403" pitchFamily="18" charset="0"/>
                <a:ea typeface="+mn-ea"/>
                <a:cs typeface="+mn-cs"/>
              </a:rPr>
              <a:t>1</a:t>
            </a:r>
          </a:p>
        </p:txBody>
      </p:sp>
      <p:sp>
        <p:nvSpPr>
          <p:cNvPr id="68" name="Content Placeholder 1"/>
          <p:cNvSpPr>
            <a:spLocks noGrp="1"/>
          </p:cNvSpPr>
          <p:nvPr>
            <p:ph idx="4294967295"/>
          </p:nvPr>
        </p:nvSpPr>
        <p:spPr>
          <a:xfrm>
            <a:off x="891055" y="2335441"/>
            <a:ext cx="4235450" cy="505731"/>
          </a:xfrm>
        </p:spPr>
        <p:txBody>
          <a:bodyPr/>
          <a:lstStyle/>
          <a:p>
            <a:pPr>
              <a:spcBef>
                <a:spcPts val="1800"/>
              </a:spcBef>
            </a:pPr>
            <a:r>
              <a:rPr lang="en-US" dirty="0"/>
              <a:t>Any pension or retirement </a:t>
            </a:r>
            <a:br>
              <a:rPr lang="en-US" dirty="0"/>
            </a:br>
            <a:r>
              <a:rPr lang="en-US" dirty="0"/>
              <a:t>savings from your employer</a:t>
            </a:r>
          </a:p>
        </p:txBody>
      </p:sp>
      <p:sp>
        <p:nvSpPr>
          <p:cNvPr id="69" name="Oval 68"/>
          <p:cNvSpPr/>
          <p:nvPr/>
        </p:nvSpPr>
        <p:spPr>
          <a:xfrm>
            <a:off x="376844" y="2471965"/>
            <a:ext cx="364826" cy="36482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Rockwell" panose="02060603020205020403" pitchFamily="18" charset="0"/>
                <a:ea typeface="+mn-ea"/>
                <a:cs typeface="+mn-cs"/>
              </a:rPr>
              <a:t>2</a:t>
            </a:r>
          </a:p>
        </p:txBody>
      </p:sp>
      <p:sp>
        <p:nvSpPr>
          <p:cNvPr id="70" name="Content Placeholder 1"/>
          <p:cNvSpPr>
            <a:spLocks noGrp="1"/>
          </p:cNvSpPr>
          <p:nvPr>
            <p:ph idx="4294967295"/>
          </p:nvPr>
        </p:nvSpPr>
        <p:spPr>
          <a:xfrm>
            <a:off x="891055" y="3259366"/>
            <a:ext cx="4235450" cy="505731"/>
          </a:xfrm>
        </p:spPr>
        <p:txBody>
          <a:bodyPr/>
          <a:lstStyle/>
          <a:p>
            <a:pPr>
              <a:spcBef>
                <a:spcPts val="1800"/>
              </a:spcBef>
            </a:pPr>
            <a:r>
              <a:rPr lang="en-US" dirty="0"/>
              <a:t>Income from your own</a:t>
            </a:r>
            <a:br>
              <a:rPr lang="en-US" dirty="0"/>
            </a:br>
            <a:r>
              <a:rPr lang="en-US" dirty="0"/>
              <a:t>personal savings</a:t>
            </a:r>
          </a:p>
        </p:txBody>
      </p:sp>
      <p:sp>
        <p:nvSpPr>
          <p:cNvPr id="71" name="Oval 70"/>
          <p:cNvSpPr/>
          <p:nvPr/>
        </p:nvSpPr>
        <p:spPr>
          <a:xfrm>
            <a:off x="376844" y="3367315"/>
            <a:ext cx="364826" cy="36482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Rockwell" panose="02060603020205020403" pitchFamily="18" charset="0"/>
                <a:ea typeface="+mn-ea"/>
                <a:cs typeface="+mn-cs"/>
              </a:rPr>
              <a:t>3</a:t>
            </a:r>
          </a:p>
        </p:txBody>
      </p:sp>
      <p:sp>
        <p:nvSpPr>
          <p:cNvPr id="64" name="Slide Number Placeholder 2"/>
          <p:cNvSpPr>
            <a:spLocks noGrp="1"/>
          </p:cNvSpPr>
          <p:nvPr>
            <p:ph type="sldNum" sz="quarter" idx="4"/>
          </p:nvPr>
        </p:nvSpPr>
        <p:spPr>
          <a:xfrm>
            <a:off x="405892" y="5343266"/>
            <a:ext cx="217488" cy="303212"/>
          </a:xfrm>
        </p:spPr>
        <p:txBody>
          <a:bodyPr/>
          <a:lstStyle>
            <a:lvl1pPr>
              <a:defRPr lang="en-US" sz="1050" smtClean="0"/>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B086DA8C-2EC5-4397-8842-B74E3AC9ED83}" type="slidenum">
              <a:rPr kumimoji="0" lang="en-US" sz="1050" b="1" i="0" u="none" strike="noStrike" kern="1200" cap="none" spc="0" normalizeH="0" baseline="0" noProof="0" smtClean="0">
                <a:ln>
                  <a:noFill/>
                </a:ln>
                <a:solidFill>
                  <a:srgbClr val="000000"/>
                </a:solidFill>
                <a:effectLst/>
                <a:uLnTx/>
                <a:uFillTx/>
                <a:latin typeface="Arial"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52</a:t>
            </a:fld>
            <a:endParaRPr kumimoji="0" lang="en-US" sz="1050" b="1"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49" name="Freeform 5"/>
          <p:cNvSpPr>
            <a:spLocks/>
          </p:cNvSpPr>
          <p:nvPr/>
        </p:nvSpPr>
        <p:spPr bwMode="auto">
          <a:xfrm flipH="1" flipV="1">
            <a:off x="9400068" y="3280229"/>
            <a:ext cx="759931" cy="2434770"/>
          </a:xfrm>
          <a:custGeom>
            <a:avLst/>
            <a:gdLst>
              <a:gd name="T0" fmla="*/ 10892 w 10892"/>
              <a:gd name="T1" fmla="*/ 0 h 2292"/>
              <a:gd name="T2" fmla="*/ 0 w 10892"/>
              <a:gd name="T3" fmla="*/ 2292 h 2292"/>
              <a:gd name="T4" fmla="*/ 0 w 10892"/>
              <a:gd name="T5" fmla="*/ 0 h 2292"/>
              <a:gd name="T6" fmla="*/ 10892 w 10892"/>
              <a:gd name="T7" fmla="*/ 0 h 2292"/>
            </a:gdLst>
            <a:ahLst/>
            <a:cxnLst>
              <a:cxn ang="0">
                <a:pos x="T0" y="T1"/>
              </a:cxn>
              <a:cxn ang="0">
                <a:pos x="T2" y="T3"/>
              </a:cxn>
              <a:cxn ang="0">
                <a:pos x="T4" y="T5"/>
              </a:cxn>
              <a:cxn ang="0">
                <a:pos x="T6" y="T7"/>
              </a:cxn>
            </a:cxnLst>
            <a:rect l="0" t="0" r="r" b="b"/>
            <a:pathLst>
              <a:path w="10892" h="2292">
                <a:moveTo>
                  <a:pt x="10892" y="0"/>
                </a:moveTo>
                <a:lnTo>
                  <a:pt x="0" y="2292"/>
                </a:lnTo>
                <a:lnTo>
                  <a:pt x="0" y="0"/>
                </a:lnTo>
                <a:lnTo>
                  <a:pt x="10892" y="0"/>
                </a:lnTo>
                <a:close/>
              </a:path>
            </a:pathLst>
          </a:custGeom>
          <a:solidFill>
            <a:schemeClr val="accent1">
              <a:alpha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pic>
        <p:nvPicPr>
          <p:cNvPr id="150" name="Picture 149"/>
          <p:cNvPicPr>
            <a:picLocks noChangeAspect="1"/>
          </p:cNvPicPr>
          <p:nvPr/>
        </p:nvPicPr>
        <p:blipFill rotWithShape="1">
          <a:blip r:embed="rId4" cstate="screen">
            <a:extLst>
              <a:ext uri="{28A0092B-C50C-407E-A947-70E740481C1C}">
                <a14:useLocalDpi xmlns:a14="http://schemas.microsoft.com/office/drawing/2010/main"/>
              </a:ext>
            </a:extLst>
          </a:blip>
          <a:srcRect l="15479" b="6451"/>
          <a:stretch/>
        </p:blipFill>
        <p:spPr>
          <a:xfrm flipH="1">
            <a:off x="9129433" y="2133362"/>
            <a:ext cx="1030567" cy="3581638"/>
          </a:xfrm>
          <a:prstGeom prst="rect">
            <a:avLst/>
          </a:prstGeom>
        </p:spPr>
      </p:pic>
      <p:cxnSp>
        <p:nvCxnSpPr>
          <p:cNvPr id="16" name="Straight Connector 15"/>
          <p:cNvCxnSpPr/>
          <p:nvPr/>
        </p:nvCxnSpPr>
        <p:spPr>
          <a:xfrm>
            <a:off x="431800" y="2224072"/>
            <a:ext cx="4483100" cy="0"/>
          </a:xfrm>
          <a:prstGeom prst="line">
            <a:avLst/>
          </a:prstGeom>
          <a:ln>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431800" y="3181335"/>
            <a:ext cx="4483100" cy="0"/>
          </a:xfrm>
          <a:prstGeom prst="line">
            <a:avLst/>
          </a:prstGeom>
          <a:ln>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39859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3"/>
                                        </p:tgtEl>
                                        <p:attrNameLst>
                                          <p:attrName>style.visibility</p:attrName>
                                        </p:attrNameLst>
                                      </p:cBhvr>
                                      <p:to>
                                        <p:strVal val="visible"/>
                                      </p:to>
                                    </p:set>
                                    <p:animEffect transition="in" filter="fade">
                                      <p:cBhvr>
                                        <p:cTn id="11" dur="20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2557" name="Rectangle 13"/>
          <p:cNvSpPr>
            <a:spLocks noChangeArrowheads="1"/>
          </p:cNvSpPr>
          <p:nvPr/>
        </p:nvSpPr>
        <p:spPr bwMode="auto">
          <a:xfrm>
            <a:off x="2322641" y="1599286"/>
            <a:ext cx="6459170" cy="52322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mj-lt"/>
                <a:ea typeface="+mn-ea"/>
                <a:cs typeface="+mn-cs"/>
              </a:rPr>
              <a:t>1. Apply </a:t>
            </a:r>
            <a:r>
              <a:rPr kumimoji="0" lang="en-US" sz="2800" b="1" i="0" u="none" strike="noStrike" kern="1200" cap="none" spc="0" normalizeH="0" baseline="0" noProof="0" dirty="0">
                <a:ln>
                  <a:noFill/>
                </a:ln>
                <a:solidFill>
                  <a:schemeClr val="accent3"/>
                </a:solidFill>
                <a:effectLst/>
                <a:uLnTx/>
                <a:uFillTx/>
                <a:latin typeface="+mj-lt"/>
              </a:rPr>
              <a:t>online</a:t>
            </a:r>
            <a:r>
              <a:rPr kumimoji="0" lang="en-US" sz="2800" b="0" i="0" u="none" strike="noStrike" kern="1200" cap="none" spc="0" normalizeH="0" baseline="0" noProof="0" dirty="0">
                <a:ln>
                  <a:noFill/>
                </a:ln>
                <a:solidFill>
                  <a:srgbClr val="000000"/>
                </a:solidFill>
                <a:effectLst/>
                <a:uLnTx/>
                <a:uFillTx/>
                <a:latin typeface="+mj-lt"/>
                <a:ea typeface="+mn-ea"/>
                <a:cs typeface="+mn-cs"/>
              </a:rPr>
              <a:t> at </a:t>
            </a:r>
            <a:r>
              <a:rPr kumimoji="0" lang="en-US" sz="2800" b="0" i="0" u="sng" strike="noStrike" kern="1200" cap="none" spc="0" normalizeH="0" baseline="0" noProof="0" dirty="0">
                <a:ln>
                  <a:noFill/>
                </a:ln>
                <a:solidFill>
                  <a:srgbClr val="000000"/>
                </a:solidFill>
                <a:effectLst/>
                <a:uLnTx/>
                <a:uFillTx/>
                <a:latin typeface="+mj-lt"/>
                <a:ea typeface="+mn-ea"/>
                <a:cs typeface="+mn-cs"/>
              </a:rPr>
              <a:t>ssa.gov</a:t>
            </a:r>
          </a:p>
        </p:txBody>
      </p:sp>
      <p:sp>
        <p:nvSpPr>
          <p:cNvPr id="1132560" name="Rectangle 16"/>
          <p:cNvSpPr>
            <a:spLocks noChangeArrowheads="1"/>
          </p:cNvSpPr>
          <p:nvPr/>
        </p:nvSpPr>
        <p:spPr bwMode="auto">
          <a:xfrm>
            <a:off x="2326611" y="2856714"/>
            <a:ext cx="6459170" cy="52322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a:ea typeface="+mn-ea"/>
                <a:cs typeface="+mn-cs"/>
              </a:rPr>
              <a:t>2. Call by </a:t>
            </a:r>
            <a:r>
              <a:rPr lang="en-US" sz="2800" b="1" dirty="0">
                <a:solidFill>
                  <a:schemeClr val="accent3"/>
                </a:solidFill>
                <a:latin typeface="+mj-lt"/>
              </a:rPr>
              <a:t>phone</a:t>
            </a:r>
            <a:r>
              <a:rPr kumimoji="0" lang="en-US" sz="2800" b="1" i="0" u="none" strike="noStrike" kern="1200" cap="none" spc="0" normalizeH="0" baseline="0" noProof="0" dirty="0">
                <a:ln>
                  <a:noFill/>
                </a:ln>
                <a:solidFill>
                  <a:srgbClr val="000000"/>
                </a:solidFill>
                <a:effectLst/>
                <a:uLnTx/>
                <a:uFillTx/>
                <a:latin typeface="Arial"/>
                <a:ea typeface="+mn-ea"/>
                <a:cs typeface="+mn-cs"/>
              </a:rPr>
              <a:t> </a:t>
            </a:r>
            <a:r>
              <a:rPr kumimoji="0" lang="en-US" sz="2800" b="0" i="0" u="none" strike="noStrike" kern="1200" cap="none" spc="0" normalizeH="0" baseline="0" noProof="0" dirty="0">
                <a:ln>
                  <a:noFill/>
                </a:ln>
                <a:solidFill>
                  <a:srgbClr val="000000"/>
                </a:solidFill>
                <a:effectLst/>
                <a:uLnTx/>
                <a:uFillTx/>
                <a:latin typeface="Arial"/>
                <a:ea typeface="+mn-ea"/>
                <a:cs typeface="+mn-cs"/>
              </a:rPr>
              <a:t>at 800.772.1213</a:t>
            </a:r>
            <a:endParaRPr kumimoji="0" lang="en-US" sz="2800" b="0" i="0" u="sng" strike="noStrike" kern="1200" cap="none" spc="0" normalizeH="0" baseline="0" noProof="0" dirty="0">
              <a:ln>
                <a:noFill/>
              </a:ln>
              <a:solidFill>
                <a:srgbClr val="000000"/>
              </a:solidFill>
              <a:effectLst/>
              <a:uLnTx/>
              <a:uFillTx/>
              <a:latin typeface="Arial"/>
              <a:ea typeface="+mn-ea"/>
              <a:cs typeface="+mn-cs"/>
            </a:endParaRPr>
          </a:p>
        </p:txBody>
      </p:sp>
      <p:sp>
        <p:nvSpPr>
          <p:cNvPr id="1132563" name="Rectangle 19"/>
          <p:cNvSpPr>
            <a:spLocks noChangeArrowheads="1"/>
          </p:cNvSpPr>
          <p:nvPr/>
        </p:nvSpPr>
        <p:spPr bwMode="auto">
          <a:xfrm>
            <a:off x="2318672" y="4040956"/>
            <a:ext cx="6599083" cy="52322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a:ea typeface="+mn-ea"/>
                <a:cs typeface="+mn-cs"/>
              </a:rPr>
              <a:t>3. </a:t>
            </a:r>
            <a:r>
              <a:rPr lang="en-US" sz="2800" b="1" dirty="0">
                <a:solidFill>
                  <a:schemeClr val="accent3"/>
                </a:solidFill>
                <a:latin typeface="+mj-lt"/>
              </a:rPr>
              <a:t>Visit</a:t>
            </a:r>
            <a:r>
              <a:rPr kumimoji="0" lang="en-US" sz="2800" b="0" i="0" u="none" strike="noStrike" kern="1200" cap="none" spc="0" normalizeH="0" baseline="0" noProof="0" dirty="0">
                <a:ln>
                  <a:noFill/>
                </a:ln>
                <a:solidFill>
                  <a:srgbClr val="000000"/>
                </a:solidFill>
                <a:effectLst/>
                <a:uLnTx/>
                <a:uFillTx/>
                <a:latin typeface="Arial"/>
                <a:ea typeface="+mn-ea"/>
                <a:cs typeface="+mn-cs"/>
              </a:rPr>
              <a:t> your local Social Security office</a:t>
            </a:r>
          </a:p>
        </p:txBody>
      </p:sp>
      <p:sp>
        <p:nvSpPr>
          <p:cNvPr id="4" name="Text Placeholder 3"/>
          <p:cNvSpPr>
            <a:spLocks noGrp="1"/>
          </p:cNvSpPr>
          <p:nvPr>
            <p:ph type="body" sz="quarter" idx="11"/>
          </p:nvPr>
        </p:nvSpPr>
        <p:spPr/>
        <p:txBody>
          <a:bodyPr/>
          <a:lstStyle/>
          <a:p>
            <a:r>
              <a:rPr lang="en-US" b="0" dirty="0"/>
              <a:t>How to Apply for Social Security</a:t>
            </a:r>
          </a:p>
        </p:txBody>
      </p:sp>
      <p:sp>
        <p:nvSpPr>
          <p:cNvPr id="10" name="Freeform 130"/>
          <p:cNvSpPr>
            <a:spLocks noEditPoints="1"/>
          </p:cNvSpPr>
          <p:nvPr/>
        </p:nvSpPr>
        <p:spPr bwMode="auto">
          <a:xfrm>
            <a:off x="1472911" y="1576717"/>
            <a:ext cx="656855" cy="568357"/>
          </a:xfrm>
          <a:custGeom>
            <a:avLst/>
            <a:gdLst>
              <a:gd name="T0" fmla="*/ 668 w 668"/>
              <a:gd name="T1" fmla="*/ 442 h 578"/>
              <a:gd name="T2" fmla="*/ 668 w 668"/>
              <a:gd name="T3" fmla="*/ 448 h 578"/>
              <a:gd name="T4" fmla="*/ 660 w 668"/>
              <a:gd name="T5" fmla="*/ 464 h 578"/>
              <a:gd name="T6" fmla="*/ 644 w 668"/>
              <a:gd name="T7" fmla="*/ 472 h 578"/>
              <a:gd name="T8" fmla="*/ 434 w 668"/>
              <a:gd name="T9" fmla="*/ 472 h 578"/>
              <a:gd name="T10" fmla="*/ 434 w 668"/>
              <a:gd name="T11" fmla="*/ 526 h 578"/>
              <a:gd name="T12" fmla="*/ 526 w 668"/>
              <a:gd name="T13" fmla="*/ 534 h 578"/>
              <a:gd name="T14" fmla="*/ 534 w 668"/>
              <a:gd name="T15" fmla="*/ 536 h 578"/>
              <a:gd name="T16" fmla="*/ 546 w 668"/>
              <a:gd name="T17" fmla="*/ 548 h 578"/>
              <a:gd name="T18" fmla="*/ 546 w 668"/>
              <a:gd name="T19" fmla="*/ 556 h 578"/>
              <a:gd name="T20" fmla="*/ 540 w 668"/>
              <a:gd name="T21" fmla="*/ 572 h 578"/>
              <a:gd name="T22" fmla="*/ 526 w 668"/>
              <a:gd name="T23" fmla="*/ 578 h 578"/>
              <a:gd name="T24" fmla="*/ 142 w 668"/>
              <a:gd name="T25" fmla="*/ 578 h 578"/>
              <a:gd name="T26" fmla="*/ 128 w 668"/>
              <a:gd name="T27" fmla="*/ 572 h 578"/>
              <a:gd name="T28" fmla="*/ 122 w 668"/>
              <a:gd name="T29" fmla="*/ 556 h 578"/>
              <a:gd name="T30" fmla="*/ 122 w 668"/>
              <a:gd name="T31" fmla="*/ 548 h 578"/>
              <a:gd name="T32" fmla="*/ 128 w 668"/>
              <a:gd name="T33" fmla="*/ 540 h 578"/>
              <a:gd name="T34" fmla="*/ 142 w 668"/>
              <a:gd name="T35" fmla="*/ 534 h 578"/>
              <a:gd name="T36" fmla="*/ 234 w 668"/>
              <a:gd name="T37" fmla="*/ 534 h 578"/>
              <a:gd name="T38" fmla="*/ 234 w 668"/>
              <a:gd name="T39" fmla="*/ 472 h 578"/>
              <a:gd name="T40" fmla="*/ 30 w 668"/>
              <a:gd name="T41" fmla="*/ 472 h 578"/>
              <a:gd name="T42" fmla="*/ 18 w 668"/>
              <a:gd name="T43" fmla="*/ 470 h 578"/>
              <a:gd name="T44" fmla="*/ 2 w 668"/>
              <a:gd name="T45" fmla="*/ 454 h 578"/>
              <a:gd name="T46" fmla="*/ 0 w 668"/>
              <a:gd name="T47" fmla="*/ 442 h 578"/>
              <a:gd name="T48" fmla="*/ 0 w 668"/>
              <a:gd name="T49" fmla="*/ 32 h 578"/>
              <a:gd name="T50" fmla="*/ 2 w 668"/>
              <a:gd name="T51" fmla="*/ 20 h 578"/>
              <a:gd name="T52" fmla="*/ 18 w 668"/>
              <a:gd name="T53" fmla="*/ 4 h 578"/>
              <a:gd name="T54" fmla="*/ 30 w 668"/>
              <a:gd name="T55" fmla="*/ 0 h 578"/>
              <a:gd name="T56" fmla="*/ 638 w 668"/>
              <a:gd name="T57" fmla="*/ 0 h 578"/>
              <a:gd name="T58" fmla="*/ 650 w 668"/>
              <a:gd name="T59" fmla="*/ 4 h 578"/>
              <a:gd name="T60" fmla="*/ 666 w 668"/>
              <a:gd name="T61" fmla="*/ 20 h 578"/>
              <a:gd name="T62" fmla="*/ 668 w 668"/>
              <a:gd name="T63" fmla="*/ 32 h 578"/>
              <a:gd name="T64" fmla="*/ 630 w 668"/>
              <a:gd name="T65" fmla="*/ 324 h 578"/>
              <a:gd name="T66" fmla="*/ 630 w 668"/>
              <a:gd name="T67" fmla="*/ 318 h 578"/>
              <a:gd name="T68" fmla="*/ 38 w 668"/>
              <a:gd name="T69" fmla="*/ 40 h 578"/>
              <a:gd name="T70" fmla="*/ 38 w 668"/>
              <a:gd name="T71" fmla="*/ 426 h 578"/>
              <a:gd name="T72" fmla="*/ 630 w 668"/>
              <a:gd name="T73" fmla="*/ 324 h 5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68" h="578">
                <a:moveTo>
                  <a:pt x="668" y="32"/>
                </a:moveTo>
                <a:lnTo>
                  <a:pt x="668" y="442"/>
                </a:lnTo>
                <a:lnTo>
                  <a:pt x="668" y="442"/>
                </a:lnTo>
                <a:lnTo>
                  <a:pt x="668" y="448"/>
                </a:lnTo>
                <a:lnTo>
                  <a:pt x="666" y="454"/>
                </a:lnTo>
                <a:lnTo>
                  <a:pt x="660" y="464"/>
                </a:lnTo>
                <a:lnTo>
                  <a:pt x="650" y="470"/>
                </a:lnTo>
                <a:lnTo>
                  <a:pt x="644" y="472"/>
                </a:lnTo>
                <a:lnTo>
                  <a:pt x="638" y="472"/>
                </a:lnTo>
                <a:lnTo>
                  <a:pt x="434" y="472"/>
                </a:lnTo>
                <a:lnTo>
                  <a:pt x="434" y="526"/>
                </a:lnTo>
                <a:lnTo>
                  <a:pt x="434" y="526"/>
                </a:lnTo>
                <a:lnTo>
                  <a:pt x="434" y="534"/>
                </a:lnTo>
                <a:lnTo>
                  <a:pt x="526" y="534"/>
                </a:lnTo>
                <a:lnTo>
                  <a:pt x="526" y="534"/>
                </a:lnTo>
                <a:lnTo>
                  <a:pt x="534" y="536"/>
                </a:lnTo>
                <a:lnTo>
                  <a:pt x="540" y="540"/>
                </a:lnTo>
                <a:lnTo>
                  <a:pt x="546" y="548"/>
                </a:lnTo>
                <a:lnTo>
                  <a:pt x="546" y="556"/>
                </a:lnTo>
                <a:lnTo>
                  <a:pt x="546" y="556"/>
                </a:lnTo>
                <a:lnTo>
                  <a:pt x="546" y="564"/>
                </a:lnTo>
                <a:lnTo>
                  <a:pt x="540" y="572"/>
                </a:lnTo>
                <a:lnTo>
                  <a:pt x="534" y="576"/>
                </a:lnTo>
                <a:lnTo>
                  <a:pt x="526" y="578"/>
                </a:lnTo>
                <a:lnTo>
                  <a:pt x="142" y="578"/>
                </a:lnTo>
                <a:lnTo>
                  <a:pt x="142" y="578"/>
                </a:lnTo>
                <a:lnTo>
                  <a:pt x="134" y="576"/>
                </a:lnTo>
                <a:lnTo>
                  <a:pt x="128" y="572"/>
                </a:lnTo>
                <a:lnTo>
                  <a:pt x="122" y="564"/>
                </a:lnTo>
                <a:lnTo>
                  <a:pt x="122" y="556"/>
                </a:lnTo>
                <a:lnTo>
                  <a:pt x="122" y="556"/>
                </a:lnTo>
                <a:lnTo>
                  <a:pt x="122" y="548"/>
                </a:lnTo>
                <a:lnTo>
                  <a:pt x="128" y="540"/>
                </a:lnTo>
                <a:lnTo>
                  <a:pt x="128" y="540"/>
                </a:lnTo>
                <a:lnTo>
                  <a:pt x="134" y="536"/>
                </a:lnTo>
                <a:lnTo>
                  <a:pt x="142" y="534"/>
                </a:lnTo>
                <a:lnTo>
                  <a:pt x="234" y="534"/>
                </a:lnTo>
                <a:lnTo>
                  <a:pt x="234" y="534"/>
                </a:lnTo>
                <a:lnTo>
                  <a:pt x="234" y="526"/>
                </a:lnTo>
                <a:lnTo>
                  <a:pt x="234" y="472"/>
                </a:lnTo>
                <a:lnTo>
                  <a:pt x="30" y="472"/>
                </a:lnTo>
                <a:lnTo>
                  <a:pt x="30" y="472"/>
                </a:lnTo>
                <a:lnTo>
                  <a:pt x="24" y="472"/>
                </a:lnTo>
                <a:lnTo>
                  <a:pt x="18" y="470"/>
                </a:lnTo>
                <a:lnTo>
                  <a:pt x="8" y="464"/>
                </a:lnTo>
                <a:lnTo>
                  <a:pt x="2" y="454"/>
                </a:lnTo>
                <a:lnTo>
                  <a:pt x="0" y="448"/>
                </a:lnTo>
                <a:lnTo>
                  <a:pt x="0" y="442"/>
                </a:lnTo>
                <a:lnTo>
                  <a:pt x="0" y="32"/>
                </a:lnTo>
                <a:lnTo>
                  <a:pt x="0" y="32"/>
                </a:lnTo>
                <a:lnTo>
                  <a:pt x="0" y="26"/>
                </a:lnTo>
                <a:lnTo>
                  <a:pt x="2" y="20"/>
                </a:lnTo>
                <a:lnTo>
                  <a:pt x="8" y="10"/>
                </a:lnTo>
                <a:lnTo>
                  <a:pt x="18" y="4"/>
                </a:lnTo>
                <a:lnTo>
                  <a:pt x="24" y="2"/>
                </a:lnTo>
                <a:lnTo>
                  <a:pt x="30" y="0"/>
                </a:lnTo>
                <a:lnTo>
                  <a:pt x="638" y="0"/>
                </a:lnTo>
                <a:lnTo>
                  <a:pt x="638" y="0"/>
                </a:lnTo>
                <a:lnTo>
                  <a:pt x="644" y="2"/>
                </a:lnTo>
                <a:lnTo>
                  <a:pt x="650" y="4"/>
                </a:lnTo>
                <a:lnTo>
                  <a:pt x="660" y="10"/>
                </a:lnTo>
                <a:lnTo>
                  <a:pt x="666" y="20"/>
                </a:lnTo>
                <a:lnTo>
                  <a:pt x="668" y="26"/>
                </a:lnTo>
                <a:lnTo>
                  <a:pt x="668" y="32"/>
                </a:lnTo>
                <a:lnTo>
                  <a:pt x="668" y="32"/>
                </a:lnTo>
                <a:close/>
                <a:moveTo>
                  <a:pt x="630" y="324"/>
                </a:moveTo>
                <a:lnTo>
                  <a:pt x="630" y="324"/>
                </a:lnTo>
                <a:lnTo>
                  <a:pt x="630" y="318"/>
                </a:lnTo>
                <a:lnTo>
                  <a:pt x="630" y="40"/>
                </a:lnTo>
                <a:lnTo>
                  <a:pt x="38" y="40"/>
                </a:lnTo>
                <a:lnTo>
                  <a:pt x="38" y="324"/>
                </a:lnTo>
                <a:lnTo>
                  <a:pt x="38" y="426"/>
                </a:lnTo>
                <a:lnTo>
                  <a:pt x="630" y="426"/>
                </a:lnTo>
                <a:lnTo>
                  <a:pt x="630" y="324"/>
                </a:lnTo>
                <a:lnTo>
                  <a:pt x="630" y="324"/>
                </a:lnTo>
                <a:close/>
              </a:path>
            </a:pathLst>
          </a:custGeom>
          <a:solidFill>
            <a:srgbClr val="013A94"/>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92934"/>
              </a:solidFill>
              <a:effectLst/>
              <a:uLnTx/>
              <a:uFillTx/>
              <a:latin typeface="Arial" charset="0"/>
              <a:ea typeface="+mn-ea"/>
              <a:cs typeface="+mn-cs"/>
            </a:endParaRPr>
          </a:p>
        </p:txBody>
      </p:sp>
      <p:sp>
        <p:nvSpPr>
          <p:cNvPr id="11" name="Freeform 55"/>
          <p:cNvSpPr>
            <a:spLocks/>
          </p:cNvSpPr>
          <p:nvPr/>
        </p:nvSpPr>
        <p:spPr bwMode="auto">
          <a:xfrm>
            <a:off x="1539953" y="2847177"/>
            <a:ext cx="525589" cy="521474"/>
          </a:xfrm>
          <a:custGeom>
            <a:avLst/>
            <a:gdLst>
              <a:gd name="T0" fmla="*/ 216 w 216"/>
              <a:gd name="T1" fmla="*/ 177 h 214"/>
              <a:gd name="T2" fmla="*/ 208 w 216"/>
              <a:gd name="T3" fmla="*/ 167 h 214"/>
              <a:gd name="T4" fmla="*/ 161 w 216"/>
              <a:gd name="T5" fmla="*/ 134 h 214"/>
              <a:gd name="T6" fmla="*/ 153 w 216"/>
              <a:gd name="T7" fmla="*/ 132 h 214"/>
              <a:gd name="T8" fmla="*/ 141 w 216"/>
              <a:gd name="T9" fmla="*/ 138 h 214"/>
              <a:gd name="T10" fmla="*/ 129 w 216"/>
              <a:gd name="T11" fmla="*/ 155 h 214"/>
              <a:gd name="T12" fmla="*/ 128 w 216"/>
              <a:gd name="T13" fmla="*/ 160 h 214"/>
              <a:gd name="T14" fmla="*/ 87 w 216"/>
              <a:gd name="T15" fmla="*/ 138 h 214"/>
              <a:gd name="T16" fmla="*/ 56 w 216"/>
              <a:gd name="T17" fmla="*/ 94 h 214"/>
              <a:gd name="T18" fmla="*/ 56 w 216"/>
              <a:gd name="T19" fmla="*/ 94 h 214"/>
              <a:gd name="T20" fmla="*/ 40 w 216"/>
              <a:gd name="T21" fmla="*/ 79 h 214"/>
              <a:gd name="T22" fmla="*/ 41 w 216"/>
              <a:gd name="T23" fmla="*/ 73 h 214"/>
              <a:gd name="T24" fmla="*/ 47 w 216"/>
              <a:gd name="T25" fmla="*/ 75 h 214"/>
              <a:gd name="T26" fmla="*/ 61 w 216"/>
              <a:gd name="T27" fmla="*/ 88 h 214"/>
              <a:gd name="T28" fmla="*/ 61 w 216"/>
              <a:gd name="T29" fmla="*/ 88 h 214"/>
              <a:gd name="T30" fmla="*/ 77 w 216"/>
              <a:gd name="T31" fmla="*/ 76 h 214"/>
              <a:gd name="T32" fmla="*/ 80 w 216"/>
              <a:gd name="T33" fmla="*/ 56 h 214"/>
              <a:gd name="T34" fmla="*/ 46 w 216"/>
              <a:gd name="T35" fmla="*/ 10 h 214"/>
              <a:gd name="T36" fmla="*/ 23 w 216"/>
              <a:gd name="T37" fmla="*/ 7 h 214"/>
              <a:gd name="T38" fmla="*/ 6 w 216"/>
              <a:gd name="T39" fmla="*/ 29 h 214"/>
              <a:gd name="T40" fmla="*/ 3 w 216"/>
              <a:gd name="T41" fmla="*/ 39 h 214"/>
              <a:gd name="T42" fmla="*/ 4 w 216"/>
              <a:gd name="T43" fmla="*/ 81 h 214"/>
              <a:gd name="T44" fmla="*/ 54 w 216"/>
              <a:gd name="T45" fmla="*/ 164 h 214"/>
              <a:gd name="T46" fmla="*/ 157 w 216"/>
              <a:gd name="T47" fmla="*/ 214 h 214"/>
              <a:gd name="T48" fmla="*/ 157 w 216"/>
              <a:gd name="T49" fmla="*/ 214 h 214"/>
              <a:gd name="T50" fmla="*/ 176 w 216"/>
              <a:gd name="T51" fmla="*/ 211 h 214"/>
              <a:gd name="T52" fmla="*/ 160 w 216"/>
              <a:gd name="T53" fmla="*/ 199 h 214"/>
              <a:gd name="T54" fmla="*/ 161 w 216"/>
              <a:gd name="T55" fmla="*/ 194 h 214"/>
              <a:gd name="T56" fmla="*/ 167 w 216"/>
              <a:gd name="T57" fmla="*/ 195 h 214"/>
              <a:gd name="T58" fmla="*/ 188 w 216"/>
              <a:gd name="T59" fmla="*/ 208 h 214"/>
              <a:gd name="T60" fmla="*/ 189 w 216"/>
              <a:gd name="T61" fmla="*/ 208 h 214"/>
              <a:gd name="T62" fmla="*/ 191 w 216"/>
              <a:gd name="T63" fmla="*/ 207 h 214"/>
              <a:gd name="T64" fmla="*/ 212 w 216"/>
              <a:gd name="T65" fmla="*/ 189 h 214"/>
              <a:gd name="T66" fmla="*/ 216 w 216"/>
              <a:gd name="T67" fmla="*/ 177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16" h="214">
                <a:moveTo>
                  <a:pt x="216" y="177"/>
                </a:moveTo>
                <a:cubicBezTo>
                  <a:pt x="215" y="173"/>
                  <a:pt x="213" y="170"/>
                  <a:pt x="208" y="167"/>
                </a:cubicBezTo>
                <a:cubicBezTo>
                  <a:pt x="161" y="134"/>
                  <a:pt x="161" y="134"/>
                  <a:pt x="161" y="134"/>
                </a:cubicBezTo>
                <a:cubicBezTo>
                  <a:pt x="158" y="133"/>
                  <a:pt x="156" y="132"/>
                  <a:pt x="153" y="132"/>
                </a:cubicBezTo>
                <a:cubicBezTo>
                  <a:pt x="148" y="132"/>
                  <a:pt x="144" y="134"/>
                  <a:pt x="141" y="138"/>
                </a:cubicBezTo>
                <a:cubicBezTo>
                  <a:pt x="129" y="155"/>
                  <a:pt x="129" y="155"/>
                  <a:pt x="129" y="155"/>
                </a:cubicBezTo>
                <a:cubicBezTo>
                  <a:pt x="128" y="156"/>
                  <a:pt x="128" y="158"/>
                  <a:pt x="128" y="160"/>
                </a:cubicBezTo>
                <a:cubicBezTo>
                  <a:pt x="123" y="160"/>
                  <a:pt x="109" y="160"/>
                  <a:pt x="87" y="138"/>
                </a:cubicBezTo>
                <a:cubicBezTo>
                  <a:pt x="68" y="119"/>
                  <a:pt x="58" y="104"/>
                  <a:pt x="56" y="94"/>
                </a:cubicBezTo>
                <a:cubicBezTo>
                  <a:pt x="56" y="94"/>
                  <a:pt x="56" y="94"/>
                  <a:pt x="56" y="94"/>
                </a:cubicBezTo>
                <a:cubicBezTo>
                  <a:pt x="55" y="93"/>
                  <a:pt x="44" y="85"/>
                  <a:pt x="40" y="79"/>
                </a:cubicBezTo>
                <a:cubicBezTo>
                  <a:pt x="39" y="77"/>
                  <a:pt x="39" y="75"/>
                  <a:pt x="41" y="73"/>
                </a:cubicBezTo>
                <a:cubicBezTo>
                  <a:pt x="43" y="72"/>
                  <a:pt x="46" y="73"/>
                  <a:pt x="47" y="75"/>
                </a:cubicBezTo>
                <a:cubicBezTo>
                  <a:pt x="49" y="78"/>
                  <a:pt x="57" y="84"/>
                  <a:pt x="61" y="88"/>
                </a:cubicBezTo>
                <a:cubicBezTo>
                  <a:pt x="61" y="88"/>
                  <a:pt x="61" y="88"/>
                  <a:pt x="61" y="88"/>
                </a:cubicBezTo>
                <a:cubicBezTo>
                  <a:pt x="77" y="76"/>
                  <a:pt x="77" y="76"/>
                  <a:pt x="77" y="76"/>
                </a:cubicBezTo>
                <a:cubicBezTo>
                  <a:pt x="83" y="71"/>
                  <a:pt x="84" y="62"/>
                  <a:pt x="80" y="56"/>
                </a:cubicBezTo>
                <a:cubicBezTo>
                  <a:pt x="46" y="10"/>
                  <a:pt x="46" y="10"/>
                  <a:pt x="46" y="10"/>
                </a:cubicBezTo>
                <a:cubicBezTo>
                  <a:pt x="39" y="1"/>
                  <a:pt x="32" y="0"/>
                  <a:pt x="23" y="7"/>
                </a:cubicBezTo>
                <a:cubicBezTo>
                  <a:pt x="18" y="11"/>
                  <a:pt x="10" y="22"/>
                  <a:pt x="6" y="29"/>
                </a:cubicBezTo>
                <a:cubicBezTo>
                  <a:pt x="4" y="32"/>
                  <a:pt x="3" y="36"/>
                  <a:pt x="3" y="39"/>
                </a:cubicBezTo>
                <a:cubicBezTo>
                  <a:pt x="2" y="44"/>
                  <a:pt x="0" y="60"/>
                  <a:pt x="4" y="81"/>
                </a:cubicBezTo>
                <a:cubicBezTo>
                  <a:pt x="10" y="110"/>
                  <a:pt x="27" y="138"/>
                  <a:pt x="54" y="164"/>
                </a:cubicBezTo>
                <a:cubicBezTo>
                  <a:pt x="99" y="207"/>
                  <a:pt x="138" y="214"/>
                  <a:pt x="157" y="214"/>
                </a:cubicBezTo>
                <a:cubicBezTo>
                  <a:pt x="157" y="214"/>
                  <a:pt x="157" y="214"/>
                  <a:pt x="157" y="214"/>
                </a:cubicBezTo>
                <a:cubicBezTo>
                  <a:pt x="165" y="214"/>
                  <a:pt x="172" y="213"/>
                  <a:pt x="176" y="211"/>
                </a:cubicBezTo>
                <a:cubicBezTo>
                  <a:pt x="170" y="209"/>
                  <a:pt x="164" y="205"/>
                  <a:pt x="160" y="199"/>
                </a:cubicBezTo>
                <a:cubicBezTo>
                  <a:pt x="159" y="197"/>
                  <a:pt x="159" y="195"/>
                  <a:pt x="161" y="194"/>
                </a:cubicBezTo>
                <a:cubicBezTo>
                  <a:pt x="163" y="193"/>
                  <a:pt x="165" y="193"/>
                  <a:pt x="167" y="195"/>
                </a:cubicBezTo>
                <a:cubicBezTo>
                  <a:pt x="171" y="201"/>
                  <a:pt x="184" y="206"/>
                  <a:pt x="188" y="208"/>
                </a:cubicBezTo>
                <a:cubicBezTo>
                  <a:pt x="188" y="208"/>
                  <a:pt x="189" y="208"/>
                  <a:pt x="189" y="208"/>
                </a:cubicBezTo>
                <a:cubicBezTo>
                  <a:pt x="189" y="208"/>
                  <a:pt x="190" y="208"/>
                  <a:pt x="191" y="207"/>
                </a:cubicBezTo>
                <a:cubicBezTo>
                  <a:pt x="197" y="203"/>
                  <a:pt x="207" y="194"/>
                  <a:pt x="212" y="189"/>
                </a:cubicBezTo>
                <a:cubicBezTo>
                  <a:pt x="215" y="185"/>
                  <a:pt x="216" y="181"/>
                  <a:pt x="216" y="177"/>
                </a:cubicBezTo>
                <a:close/>
              </a:path>
            </a:pathLst>
          </a:custGeom>
          <a:solidFill>
            <a:srgbClr val="013A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mn-cs"/>
            </a:endParaRPr>
          </a:p>
        </p:txBody>
      </p:sp>
      <p:grpSp>
        <p:nvGrpSpPr>
          <p:cNvPr id="16" name="Group 24"/>
          <p:cNvGrpSpPr>
            <a:grpSpLocks noChangeAspect="1"/>
          </p:cNvGrpSpPr>
          <p:nvPr/>
        </p:nvGrpSpPr>
        <p:grpSpPr bwMode="auto">
          <a:xfrm>
            <a:off x="1490730" y="3937694"/>
            <a:ext cx="648561" cy="748794"/>
            <a:chOff x="3313" y="1303"/>
            <a:chExt cx="110" cy="127"/>
          </a:xfrm>
          <a:solidFill>
            <a:schemeClr val="accent1">
              <a:lumMod val="60000"/>
              <a:lumOff val="40000"/>
            </a:schemeClr>
          </a:solidFill>
        </p:grpSpPr>
        <p:sp>
          <p:nvSpPr>
            <p:cNvPr id="18" name="Freeform 27"/>
            <p:cNvSpPr>
              <a:spLocks/>
            </p:cNvSpPr>
            <p:nvPr/>
          </p:nvSpPr>
          <p:spPr bwMode="auto">
            <a:xfrm>
              <a:off x="3336" y="1303"/>
              <a:ext cx="64" cy="83"/>
            </a:xfrm>
            <a:custGeom>
              <a:avLst/>
              <a:gdLst>
                <a:gd name="T0" fmla="*/ 219 w 438"/>
                <a:gd name="T1" fmla="*/ 0 h 574"/>
                <a:gd name="T2" fmla="*/ 45 w 438"/>
                <a:gd name="T3" fmla="*/ 88 h 574"/>
                <a:gd name="T4" fmla="*/ 21 w 438"/>
                <a:gd name="T5" fmla="*/ 176 h 574"/>
                <a:gd name="T6" fmla="*/ 20 w 438"/>
                <a:gd name="T7" fmla="*/ 251 h 574"/>
                <a:gd name="T8" fmla="*/ 16 w 438"/>
                <a:gd name="T9" fmla="*/ 253 h 574"/>
                <a:gd name="T10" fmla="*/ 5 w 438"/>
                <a:gd name="T11" fmla="*/ 268 h 574"/>
                <a:gd name="T12" fmla="*/ 0 w 438"/>
                <a:gd name="T13" fmla="*/ 306 h 574"/>
                <a:gd name="T14" fmla="*/ 56 w 438"/>
                <a:gd name="T15" fmla="*/ 430 h 574"/>
                <a:gd name="T16" fmla="*/ 219 w 438"/>
                <a:gd name="T17" fmla="*/ 574 h 574"/>
                <a:gd name="T18" fmla="*/ 382 w 438"/>
                <a:gd name="T19" fmla="*/ 430 h 574"/>
                <a:gd name="T20" fmla="*/ 438 w 438"/>
                <a:gd name="T21" fmla="*/ 306 h 574"/>
                <a:gd name="T22" fmla="*/ 433 w 438"/>
                <a:gd name="T23" fmla="*/ 268 h 574"/>
                <a:gd name="T24" fmla="*/ 422 w 438"/>
                <a:gd name="T25" fmla="*/ 253 h 574"/>
                <a:gd name="T26" fmla="*/ 418 w 438"/>
                <a:gd name="T27" fmla="*/ 251 h 574"/>
                <a:gd name="T28" fmla="*/ 417 w 438"/>
                <a:gd name="T29" fmla="*/ 176 h 574"/>
                <a:gd name="T30" fmla="*/ 384 w 438"/>
                <a:gd name="T31" fmla="*/ 102 h 574"/>
                <a:gd name="T32" fmla="*/ 320 w 438"/>
                <a:gd name="T33" fmla="*/ 22 h 574"/>
                <a:gd name="T34" fmla="*/ 219 w 438"/>
                <a:gd name="T35" fmla="*/ 0 h 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38" h="574">
                  <a:moveTo>
                    <a:pt x="219" y="0"/>
                  </a:moveTo>
                  <a:cubicBezTo>
                    <a:pt x="123" y="2"/>
                    <a:pt x="70" y="45"/>
                    <a:pt x="45" y="88"/>
                  </a:cubicBezTo>
                  <a:cubicBezTo>
                    <a:pt x="20" y="132"/>
                    <a:pt x="21" y="175"/>
                    <a:pt x="21" y="176"/>
                  </a:cubicBezTo>
                  <a:cubicBezTo>
                    <a:pt x="21" y="176"/>
                    <a:pt x="20" y="251"/>
                    <a:pt x="20" y="251"/>
                  </a:cubicBezTo>
                  <a:cubicBezTo>
                    <a:pt x="19" y="251"/>
                    <a:pt x="17" y="252"/>
                    <a:pt x="16" y="253"/>
                  </a:cubicBezTo>
                  <a:cubicBezTo>
                    <a:pt x="11" y="257"/>
                    <a:pt x="7" y="262"/>
                    <a:pt x="5" y="268"/>
                  </a:cubicBezTo>
                  <a:cubicBezTo>
                    <a:pt x="0" y="279"/>
                    <a:pt x="0" y="291"/>
                    <a:pt x="0" y="306"/>
                  </a:cubicBezTo>
                  <a:cubicBezTo>
                    <a:pt x="0" y="355"/>
                    <a:pt x="28" y="402"/>
                    <a:pt x="56" y="430"/>
                  </a:cubicBezTo>
                  <a:cubicBezTo>
                    <a:pt x="78" y="511"/>
                    <a:pt x="142" y="572"/>
                    <a:pt x="219" y="574"/>
                  </a:cubicBezTo>
                  <a:cubicBezTo>
                    <a:pt x="296" y="572"/>
                    <a:pt x="360" y="511"/>
                    <a:pt x="382" y="430"/>
                  </a:cubicBezTo>
                  <a:cubicBezTo>
                    <a:pt x="410" y="402"/>
                    <a:pt x="438" y="355"/>
                    <a:pt x="438" y="306"/>
                  </a:cubicBezTo>
                  <a:cubicBezTo>
                    <a:pt x="438" y="291"/>
                    <a:pt x="438" y="279"/>
                    <a:pt x="433" y="268"/>
                  </a:cubicBezTo>
                  <a:cubicBezTo>
                    <a:pt x="431" y="262"/>
                    <a:pt x="428" y="257"/>
                    <a:pt x="422" y="253"/>
                  </a:cubicBezTo>
                  <a:cubicBezTo>
                    <a:pt x="421" y="252"/>
                    <a:pt x="420" y="251"/>
                    <a:pt x="418" y="251"/>
                  </a:cubicBezTo>
                  <a:cubicBezTo>
                    <a:pt x="418" y="251"/>
                    <a:pt x="423" y="212"/>
                    <a:pt x="417" y="176"/>
                  </a:cubicBezTo>
                  <a:cubicBezTo>
                    <a:pt x="412" y="141"/>
                    <a:pt x="403" y="117"/>
                    <a:pt x="384" y="102"/>
                  </a:cubicBezTo>
                  <a:cubicBezTo>
                    <a:pt x="377" y="58"/>
                    <a:pt x="357" y="38"/>
                    <a:pt x="320" y="22"/>
                  </a:cubicBezTo>
                  <a:cubicBezTo>
                    <a:pt x="296" y="11"/>
                    <a:pt x="261" y="1"/>
                    <a:pt x="219" y="0"/>
                  </a:cubicBezTo>
                  <a:close/>
                </a:path>
              </a:pathLst>
            </a:custGeom>
            <a:solidFill>
              <a:srgbClr val="013A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9" name="Freeform 28"/>
            <p:cNvSpPr>
              <a:spLocks/>
            </p:cNvSpPr>
            <p:nvPr/>
          </p:nvSpPr>
          <p:spPr bwMode="auto">
            <a:xfrm>
              <a:off x="3313" y="1377"/>
              <a:ext cx="110" cy="53"/>
            </a:xfrm>
            <a:custGeom>
              <a:avLst/>
              <a:gdLst>
                <a:gd name="T0" fmla="*/ 222 w 752"/>
                <a:gd name="T1" fmla="*/ 0 h 366"/>
                <a:gd name="T2" fmla="*/ 37 w 752"/>
                <a:gd name="T3" fmla="*/ 82 h 366"/>
                <a:gd name="T4" fmla="*/ 0 w 752"/>
                <a:gd name="T5" fmla="*/ 113 h 366"/>
                <a:gd name="T6" fmla="*/ 59 w 752"/>
                <a:gd name="T7" fmla="*/ 196 h 366"/>
                <a:gd name="T8" fmla="*/ 508 w 752"/>
                <a:gd name="T9" fmla="*/ 315 h 366"/>
                <a:gd name="T10" fmla="*/ 752 w 752"/>
                <a:gd name="T11" fmla="*/ 113 h 366"/>
                <a:gd name="T12" fmla="*/ 715 w 752"/>
                <a:gd name="T13" fmla="*/ 82 h 366"/>
                <a:gd name="T14" fmla="*/ 530 w 752"/>
                <a:gd name="T15" fmla="*/ 0 h 366"/>
                <a:gd name="T16" fmla="*/ 392 w 752"/>
                <a:gd name="T17" fmla="*/ 88 h 366"/>
                <a:gd name="T18" fmla="*/ 222 w 752"/>
                <a:gd name="T19" fmla="*/ 0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52" h="366">
                  <a:moveTo>
                    <a:pt x="222" y="0"/>
                  </a:moveTo>
                  <a:cubicBezTo>
                    <a:pt x="211" y="4"/>
                    <a:pt x="75" y="57"/>
                    <a:pt x="37" y="82"/>
                  </a:cubicBezTo>
                  <a:cubicBezTo>
                    <a:pt x="23" y="92"/>
                    <a:pt x="11" y="102"/>
                    <a:pt x="0" y="113"/>
                  </a:cubicBezTo>
                  <a:cubicBezTo>
                    <a:pt x="16" y="143"/>
                    <a:pt x="36" y="171"/>
                    <a:pt x="59" y="196"/>
                  </a:cubicBezTo>
                  <a:cubicBezTo>
                    <a:pt x="167" y="320"/>
                    <a:pt x="352" y="366"/>
                    <a:pt x="508" y="315"/>
                  </a:cubicBezTo>
                  <a:cubicBezTo>
                    <a:pt x="613" y="284"/>
                    <a:pt x="700" y="208"/>
                    <a:pt x="752" y="113"/>
                  </a:cubicBezTo>
                  <a:cubicBezTo>
                    <a:pt x="742" y="102"/>
                    <a:pt x="729" y="92"/>
                    <a:pt x="715" y="82"/>
                  </a:cubicBezTo>
                  <a:cubicBezTo>
                    <a:pt x="678" y="57"/>
                    <a:pt x="543" y="5"/>
                    <a:pt x="530" y="0"/>
                  </a:cubicBezTo>
                  <a:cubicBezTo>
                    <a:pt x="499" y="47"/>
                    <a:pt x="449" y="82"/>
                    <a:pt x="392" y="88"/>
                  </a:cubicBezTo>
                  <a:cubicBezTo>
                    <a:pt x="324" y="95"/>
                    <a:pt x="259" y="55"/>
                    <a:pt x="222" y="0"/>
                  </a:cubicBezTo>
                  <a:close/>
                </a:path>
              </a:pathLst>
            </a:custGeom>
            <a:solidFill>
              <a:srgbClr val="013A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grpSp>
      <p:sp>
        <p:nvSpPr>
          <p:cNvPr id="20" name="Slide Number Placeholder 2"/>
          <p:cNvSpPr>
            <a:spLocks noGrp="1"/>
          </p:cNvSpPr>
          <p:nvPr>
            <p:ph type="sldNum" sz="quarter" idx="4"/>
          </p:nvPr>
        </p:nvSpPr>
        <p:spPr>
          <a:xfrm>
            <a:off x="405892" y="5343266"/>
            <a:ext cx="217488" cy="303212"/>
          </a:xfrm>
        </p:spPr>
        <p:txBody>
          <a:bodyPr/>
          <a:lstStyle>
            <a:lvl1pPr>
              <a:defRPr lang="en-US" sz="1050" smtClean="0"/>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B086DA8C-2EC5-4397-8842-B74E3AC9ED83}" type="slidenum">
              <a:rPr kumimoji="0" lang="en-US" sz="1050" b="1" i="0" u="none" strike="noStrike" kern="1200" cap="none" spc="0" normalizeH="0" baseline="0" noProof="0" smtClean="0">
                <a:ln>
                  <a:noFill/>
                </a:ln>
                <a:solidFill>
                  <a:srgbClr val="000000"/>
                </a:solidFill>
                <a:effectLst/>
                <a:uLnTx/>
                <a:uFillTx/>
                <a:latin typeface="Arial"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53</a:t>
            </a:fld>
            <a:endParaRPr kumimoji="0" lang="en-US" sz="1050" b="1" i="0" u="none" strike="noStrike" kern="1200" cap="none" spc="0" normalizeH="0" baseline="0" noProof="0" dirty="0">
              <a:ln>
                <a:noFill/>
              </a:ln>
              <a:solidFill>
                <a:srgbClr val="000000"/>
              </a:solidFill>
              <a:effectLst/>
              <a:uLnTx/>
              <a:uFillTx/>
              <a:latin typeface="Arial" charset="0"/>
              <a:ea typeface="+mn-ea"/>
              <a:cs typeface="+mn-cs"/>
            </a:endParaRPr>
          </a:p>
        </p:txBody>
      </p:sp>
      <p:cxnSp>
        <p:nvCxnSpPr>
          <p:cNvPr id="12" name="Straight Connector 11"/>
          <p:cNvCxnSpPr>
            <a:cxnSpLocks/>
          </p:cNvCxnSpPr>
          <p:nvPr/>
        </p:nvCxnSpPr>
        <p:spPr>
          <a:xfrm>
            <a:off x="431800" y="2490627"/>
            <a:ext cx="9296400" cy="0"/>
          </a:xfrm>
          <a:prstGeom prst="line">
            <a:avLst/>
          </a:prstGeom>
          <a:ln>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a:cxnSpLocks/>
          </p:cNvCxnSpPr>
          <p:nvPr/>
        </p:nvCxnSpPr>
        <p:spPr>
          <a:xfrm>
            <a:off x="431800" y="3728137"/>
            <a:ext cx="9296400" cy="0"/>
          </a:xfrm>
          <a:prstGeom prst="line">
            <a:avLst/>
          </a:prstGeom>
          <a:ln>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F629E831-AB54-7042-BD34-E5DB4EDB7986}"/>
              </a:ext>
            </a:extLst>
          </p:cNvPr>
          <p:cNvSpPr/>
          <p:nvPr/>
        </p:nvSpPr>
        <p:spPr>
          <a:xfrm>
            <a:off x="8642555" y="4999703"/>
            <a:ext cx="1517445" cy="715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0FDCDAED-EC34-3A45-A6E4-14F0CB3456A7}"/>
              </a:ext>
            </a:extLst>
          </p:cNvPr>
          <p:cNvPicPr>
            <a:picLocks noChangeAspect="1"/>
          </p:cNvPicPr>
          <p:nvPr/>
        </p:nvPicPr>
        <p:blipFill>
          <a:blip r:embed="rId3"/>
          <a:stretch>
            <a:fillRect/>
          </a:stretch>
        </p:blipFill>
        <p:spPr>
          <a:xfrm>
            <a:off x="8612371" y="5318964"/>
            <a:ext cx="1223373" cy="164851"/>
          </a:xfrm>
          <a:prstGeom prst="rect">
            <a:avLst/>
          </a:prstGeom>
        </p:spPr>
      </p:pic>
      <p:sp>
        <p:nvSpPr>
          <p:cNvPr id="3" name="TextBox 2">
            <a:extLst>
              <a:ext uri="{FF2B5EF4-FFF2-40B4-BE49-F238E27FC236}">
                <a16:creationId xmlns:a16="http://schemas.microsoft.com/office/drawing/2014/main" id="{49521C14-97DC-B940-9B3E-20A10F2A7DA5}"/>
              </a:ext>
            </a:extLst>
          </p:cNvPr>
          <p:cNvSpPr txBox="1"/>
          <p:nvPr/>
        </p:nvSpPr>
        <p:spPr>
          <a:xfrm>
            <a:off x="940740" y="5318964"/>
            <a:ext cx="7336465" cy="369332"/>
          </a:xfrm>
          <a:prstGeom prst="rect">
            <a:avLst/>
          </a:prstGeom>
          <a:noFill/>
        </p:spPr>
        <p:txBody>
          <a:bodyPr wrap="square" rtlCol="0">
            <a:spAutoFit/>
          </a:bodyPr>
          <a:lstStyle/>
          <a:p>
            <a:pPr lvl="0">
              <a:defRPr/>
            </a:pPr>
            <a:r>
              <a:rPr lang="en-US" sz="800" dirty="0">
                <a:solidFill>
                  <a:schemeClr val="tx1">
                    <a:lumMod val="75000"/>
                    <a:lumOff val="25000"/>
                  </a:schemeClr>
                </a:solidFill>
                <a:latin typeface="Arial Narrow" panose="020B0604020202020204" pitchFamily="34" charset="0"/>
                <a:cs typeface="Arial Narrow" panose="020B0604020202020204" pitchFamily="34" charset="0"/>
              </a:rPr>
              <a:t>SOURCE | Social Security Administration, Retirement Benefits: Apply for Retirement Benefits, undated, </a:t>
            </a:r>
            <a:r>
              <a:rPr lang="en-US" sz="800" dirty="0">
                <a:solidFill>
                  <a:schemeClr val="tx1">
                    <a:lumMod val="75000"/>
                    <a:lumOff val="25000"/>
                  </a:schemeClr>
                </a:solidFill>
                <a:latin typeface="Arial Narrow" panose="020B0604020202020204" pitchFamily="34" charset="0"/>
                <a:cs typeface="Arial Narrow" panose="020B0604020202020204" pitchFamily="34" charset="0"/>
                <a:hlinkClick r:id="rId4"/>
              </a:rPr>
              <a:t>https://www.ssa.gov/benefits/retirement/apply.html</a:t>
            </a:r>
            <a:endParaRPr lang="en-US" sz="800" dirty="0">
              <a:solidFill>
                <a:schemeClr val="tx1">
                  <a:lumMod val="75000"/>
                  <a:lumOff val="25000"/>
                </a:schemeClr>
              </a:solidFill>
              <a:latin typeface="Arial Narrow" panose="020B0604020202020204" pitchFamily="34" charset="0"/>
              <a:cs typeface="Arial Narrow" panose="020B0604020202020204" pitchFamily="34" charset="0"/>
            </a:endParaRPr>
          </a:p>
          <a:p>
            <a:pPr lvl="0">
              <a:defRPr/>
            </a:pPr>
            <a:endParaRPr lang="en-US" sz="1000" i="1"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30318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ectangle 46"/>
          <p:cNvSpPr/>
          <p:nvPr/>
        </p:nvSpPr>
        <p:spPr>
          <a:xfrm>
            <a:off x="0" y="0"/>
            <a:ext cx="10160000" cy="5714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4" name="Text Placeholder 3"/>
          <p:cNvSpPr>
            <a:spLocks noGrp="1"/>
          </p:cNvSpPr>
          <p:nvPr>
            <p:ph type="body" sz="quarter" idx="11"/>
          </p:nvPr>
        </p:nvSpPr>
        <p:spPr>
          <a:xfrm>
            <a:off x="0" y="2453425"/>
            <a:ext cx="10169321" cy="808150"/>
          </a:xfrm>
        </p:spPr>
        <p:txBody>
          <a:bodyPr/>
          <a:lstStyle/>
          <a:p>
            <a:r>
              <a:rPr lang="en-US" sz="5400" dirty="0"/>
              <a:t>Thank You</a:t>
            </a:r>
          </a:p>
        </p:txBody>
      </p:sp>
      <p:pic>
        <p:nvPicPr>
          <p:cNvPr id="11" name="Picture 10">
            <a:extLst>
              <a:ext uri="{FF2B5EF4-FFF2-40B4-BE49-F238E27FC236}">
                <a16:creationId xmlns:a16="http://schemas.microsoft.com/office/drawing/2014/main" id="{D47B74E7-AD1A-D94C-BB29-CAA1DED4D894}"/>
              </a:ext>
            </a:extLst>
          </p:cNvPr>
          <p:cNvPicPr>
            <a:picLocks noChangeAspect="1"/>
          </p:cNvPicPr>
          <p:nvPr/>
        </p:nvPicPr>
        <p:blipFill rotWithShape="1">
          <a:blip r:embed="rId3"/>
          <a:srcRect l="16158"/>
          <a:stretch/>
        </p:blipFill>
        <p:spPr>
          <a:xfrm>
            <a:off x="8648700" y="5312933"/>
            <a:ext cx="1211952" cy="196728"/>
          </a:xfrm>
          <a:prstGeom prst="rect">
            <a:avLst/>
          </a:prstGeom>
        </p:spPr>
      </p:pic>
    </p:spTree>
    <p:extLst>
      <p:ext uri="{BB962C8B-B14F-4D97-AF65-F5344CB8AC3E}">
        <p14:creationId xmlns:p14="http://schemas.microsoft.com/office/powerpoint/2010/main" val="3031369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Qr code&#10;&#10;Description automatically generated">
            <a:extLst>
              <a:ext uri="{FF2B5EF4-FFF2-40B4-BE49-F238E27FC236}">
                <a16:creationId xmlns:a16="http://schemas.microsoft.com/office/drawing/2014/main" id="{4961726A-A3EA-4DBA-8143-2F34869A9A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34916" y="1479878"/>
            <a:ext cx="2428115" cy="2428115"/>
          </a:xfrm>
          <a:prstGeom prst="rect">
            <a:avLst/>
          </a:prstGeom>
        </p:spPr>
      </p:pic>
      <p:sp>
        <p:nvSpPr>
          <p:cNvPr id="13" name="TextBox 12">
            <a:extLst>
              <a:ext uri="{FF2B5EF4-FFF2-40B4-BE49-F238E27FC236}">
                <a16:creationId xmlns:a16="http://schemas.microsoft.com/office/drawing/2014/main" id="{3F322AE8-097D-403D-9D25-8FF1454C4D1F}"/>
              </a:ext>
            </a:extLst>
          </p:cNvPr>
          <p:cNvSpPr txBox="1"/>
          <p:nvPr/>
        </p:nvSpPr>
        <p:spPr>
          <a:xfrm>
            <a:off x="5817095" y="1617071"/>
            <a:ext cx="4342905" cy="2401235"/>
          </a:xfrm>
          <a:prstGeom prst="rect">
            <a:avLst/>
          </a:prstGeom>
          <a:noFill/>
        </p:spPr>
        <p:txBody>
          <a:bodyPr wrap="square">
            <a:spAutoFit/>
          </a:bodyPr>
          <a:lstStyle/>
          <a:p>
            <a:pPr defTabSz="761970" fontAlgn="auto">
              <a:spcBef>
                <a:spcPts val="0"/>
              </a:spcBef>
              <a:spcAft>
                <a:spcPts val="0"/>
              </a:spcAft>
              <a:defRPr/>
            </a:pPr>
            <a:r>
              <a:rPr lang="en-US" sz="1667" b="1" dirty="0">
                <a:solidFill>
                  <a:srgbClr val="1A2F59"/>
                </a:solidFill>
                <a:latin typeface="Avenir LT Std 65 Medium"/>
              </a:rPr>
              <a:t>Website: </a:t>
            </a:r>
            <a:r>
              <a:rPr lang="en-US" sz="1667" dirty="0">
                <a:solidFill>
                  <a:srgbClr val="1A2F59"/>
                </a:solidFill>
                <a:latin typeface="Avenir LT Std 65 Medium"/>
              </a:rPr>
              <a:t>OneAZWealth.com</a:t>
            </a:r>
          </a:p>
          <a:p>
            <a:pPr defTabSz="761970" fontAlgn="auto">
              <a:spcBef>
                <a:spcPts val="0"/>
              </a:spcBef>
              <a:spcAft>
                <a:spcPts val="0"/>
              </a:spcAft>
              <a:defRPr/>
            </a:pPr>
            <a:endParaRPr lang="en-US" sz="1667" b="1" dirty="0">
              <a:solidFill>
                <a:srgbClr val="1A2F59"/>
              </a:solidFill>
              <a:latin typeface="Avenir LT Std 65 Medium"/>
            </a:endParaRPr>
          </a:p>
          <a:p>
            <a:pPr defTabSz="761970" fontAlgn="auto">
              <a:spcBef>
                <a:spcPts val="0"/>
              </a:spcBef>
              <a:spcAft>
                <a:spcPts val="0"/>
              </a:spcAft>
              <a:defRPr/>
            </a:pPr>
            <a:r>
              <a:rPr lang="en-US" sz="1667" b="1" dirty="0">
                <a:solidFill>
                  <a:srgbClr val="1A2F59"/>
                </a:solidFill>
                <a:latin typeface="Avenir LT Std 65 Medium"/>
              </a:rPr>
              <a:t>Email: </a:t>
            </a:r>
            <a:r>
              <a:rPr lang="en-US" sz="1667" dirty="0">
                <a:solidFill>
                  <a:srgbClr val="1A2F59"/>
                </a:solidFill>
                <a:latin typeface="Avenir LT Std 65 Medium"/>
              </a:rPr>
              <a:t>OneAZWealth@OneAZCU.com</a:t>
            </a:r>
          </a:p>
          <a:p>
            <a:pPr defTabSz="761970" fontAlgn="auto">
              <a:spcBef>
                <a:spcPts val="0"/>
              </a:spcBef>
              <a:spcAft>
                <a:spcPts val="0"/>
              </a:spcAft>
              <a:defRPr/>
            </a:pPr>
            <a:endParaRPr lang="en-US" sz="1667" dirty="0">
              <a:solidFill>
                <a:srgbClr val="1A2F59"/>
              </a:solidFill>
              <a:latin typeface="Avenir LT Std 65 Medium"/>
            </a:endParaRPr>
          </a:p>
          <a:p>
            <a:pPr defTabSz="761970" fontAlgn="auto">
              <a:spcBef>
                <a:spcPts val="0"/>
              </a:spcBef>
              <a:spcAft>
                <a:spcPts val="0"/>
              </a:spcAft>
              <a:defRPr/>
            </a:pPr>
            <a:r>
              <a:rPr lang="en-US" sz="1667" b="1" dirty="0">
                <a:solidFill>
                  <a:srgbClr val="1A2F59"/>
                </a:solidFill>
                <a:latin typeface="Avenir LT Std 65 Medium"/>
              </a:rPr>
              <a:t>24/7 Online Appointment Scheduler:</a:t>
            </a:r>
          </a:p>
          <a:p>
            <a:pPr defTabSz="761970" fontAlgn="auto">
              <a:spcBef>
                <a:spcPts val="0"/>
              </a:spcBef>
              <a:spcAft>
                <a:spcPts val="0"/>
              </a:spcAft>
              <a:defRPr/>
            </a:pPr>
            <a:r>
              <a:rPr lang="en-US" sz="1667" dirty="0">
                <a:solidFill>
                  <a:srgbClr val="1A2F59"/>
                </a:solidFill>
                <a:latin typeface="Avenir LT Std 65 Medium"/>
              </a:rPr>
              <a:t>OneAZWealth.com</a:t>
            </a:r>
          </a:p>
          <a:p>
            <a:pPr defTabSz="761970" fontAlgn="auto">
              <a:spcBef>
                <a:spcPts val="0"/>
              </a:spcBef>
              <a:spcAft>
                <a:spcPts val="0"/>
              </a:spcAft>
              <a:defRPr/>
            </a:pPr>
            <a:endParaRPr lang="en-US" sz="1667" dirty="0">
              <a:solidFill>
                <a:srgbClr val="1A2F59"/>
              </a:solidFill>
              <a:latin typeface="Avenir LT Std 65 Medium"/>
            </a:endParaRPr>
          </a:p>
          <a:p>
            <a:pPr defTabSz="761970" fontAlgn="auto">
              <a:spcBef>
                <a:spcPts val="0"/>
              </a:spcBef>
              <a:spcAft>
                <a:spcPts val="0"/>
              </a:spcAft>
              <a:defRPr/>
            </a:pPr>
            <a:r>
              <a:rPr lang="en-US" sz="1667" b="1" dirty="0">
                <a:solidFill>
                  <a:srgbClr val="1A2F59"/>
                </a:solidFill>
                <a:latin typeface="Avenir LT Std 65 Medium"/>
              </a:rPr>
              <a:t>Phone: </a:t>
            </a:r>
            <a:r>
              <a:rPr lang="en-US" sz="1667" dirty="0">
                <a:solidFill>
                  <a:srgbClr val="1A2F59"/>
                </a:solidFill>
                <a:latin typeface="Avenir LT Std 65 Medium"/>
              </a:rPr>
              <a:t>(877) 566-0517</a:t>
            </a:r>
          </a:p>
          <a:p>
            <a:pPr defTabSz="761970" fontAlgn="auto">
              <a:spcBef>
                <a:spcPts val="0"/>
              </a:spcBef>
              <a:spcAft>
                <a:spcPts val="0"/>
              </a:spcAft>
              <a:defRPr/>
            </a:pPr>
            <a:r>
              <a:rPr lang="en-US" sz="1667" dirty="0">
                <a:solidFill>
                  <a:srgbClr val="1A2F59"/>
                </a:solidFill>
                <a:latin typeface="Avenir LT Std 65 Medium"/>
              </a:rPr>
              <a:t>Call Monday-Friday, 9:00 am – 5:00 pm</a:t>
            </a:r>
          </a:p>
        </p:txBody>
      </p:sp>
      <p:pic>
        <p:nvPicPr>
          <p:cNvPr id="15" name="Picture 14" descr="Icon&#10;&#10;Description automatically generated">
            <a:extLst>
              <a:ext uri="{FF2B5EF4-FFF2-40B4-BE49-F238E27FC236}">
                <a16:creationId xmlns:a16="http://schemas.microsoft.com/office/drawing/2014/main" id="{2BE4CA34-8C49-4B03-B76B-8E3B7C053E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04713" y="4781163"/>
            <a:ext cx="510291" cy="510291"/>
          </a:xfrm>
          <a:prstGeom prst="rect">
            <a:avLst/>
          </a:prstGeom>
        </p:spPr>
      </p:pic>
      <p:pic>
        <p:nvPicPr>
          <p:cNvPr id="16" name="Picture 15" descr="Logo, icon&#10;&#10;Description automatically generated">
            <a:extLst>
              <a:ext uri="{FF2B5EF4-FFF2-40B4-BE49-F238E27FC236}">
                <a16:creationId xmlns:a16="http://schemas.microsoft.com/office/drawing/2014/main" id="{A457E42C-5771-4C6B-9717-0974DECE2F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12005" y="4781163"/>
            <a:ext cx="510291" cy="510291"/>
          </a:xfrm>
          <a:prstGeom prst="rect">
            <a:avLst/>
          </a:prstGeom>
        </p:spPr>
      </p:pic>
      <p:pic>
        <p:nvPicPr>
          <p:cNvPr id="17" name="Picture 16" descr="Logo, icon&#10;&#10;Description automatically generated">
            <a:extLst>
              <a:ext uri="{FF2B5EF4-FFF2-40B4-BE49-F238E27FC236}">
                <a16:creationId xmlns:a16="http://schemas.microsoft.com/office/drawing/2014/main" id="{ABB3418B-8F77-4144-835E-418DD3F8280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97420" y="4781163"/>
            <a:ext cx="510291" cy="510291"/>
          </a:xfrm>
          <a:prstGeom prst="rect">
            <a:avLst/>
          </a:prstGeom>
        </p:spPr>
      </p:pic>
      <p:sp>
        <p:nvSpPr>
          <p:cNvPr id="20" name="Title 1">
            <a:extLst>
              <a:ext uri="{FF2B5EF4-FFF2-40B4-BE49-F238E27FC236}">
                <a16:creationId xmlns:a16="http://schemas.microsoft.com/office/drawing/2014/main" id="{F841E73F-5EF2-41ED-83AE-8581E22BD3FD}"/>
              </a:ext>
            </a:extLst>
          </p:cNvPr>
          <p:cNvSpPr txBox="1">
            <a:spLocks/>
          </p:cNvSpPr>
          <p:nvPr/>
        </p:nvSpPr>
        <p:spPr>
          <a:xfrm>
            <a:off x="2627087" y="423556"/>
            <a:ext cx="6380018" cy="673399"/>
          </a:xfrm>
          <a:prstGeom prst="rect">
            <a:avLst/>
          </a:prstGeom>
        </p:spPr>
        <p:txBody>
          <a:bodyPr anchor="b"/>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761970" fontAlgn="auto">
              <a:spcAft>
                <a:spcPts val="0"/>
              </a:spcAft>
              <a:defRPr/>
            </a:pPr>
            <a:r>
              <a:rPr lang="en-US" sz="4000" dirty="0">
                <a:solidFill>
                  <a:srgbClr val="1A2F59"/>
                </a:solidFill>
                <a:latin typeface="Clarendon LT Std"/>
              </a:rPr>
              <a:t>Question &amp; Answers</a:t>
            </a:r>
          </a:p>
        </p:txBody>
      </p:sp>
      <p:sp>
        <p:nvSpPr>
          <p:cNvPr id="21" name="TextBox 20">
            <a:extLst>
              <a:ext uri="{FF2B5EF4-FFF2-40B4-BE49-F238E27FC236}">
                <a16:creationId xmlns:a16="http://schemas.microsoft.com/office/drawing/2014/main" id="{C286157C-D2D4-4B56-8098-C8EAAD6771A8}"/>
              </a:ext>
            </a:extLst>
          </p:cNvPr>
          <p:cNvSpPr txBox="1"/>
          <p:nvPr/>
        </p:nvSpPr>
        <p:spPr>
          <a:xfrm>
            <a:off x="2796273" y="3896227"/>
            <a:ext cx="2705400" cy="502573"/>
          </a:xfrm>
          <a:prstGeom prst="rect">
            <a:avLst/>
          </a:prstGeom>
          <a:noFill/>
        </p:spPr>
        <p:txBody>
          <a:bodyPr wrap="square">
            <a:spAutoFit/>
          </a:bodyPr>
          <a:lstStyle/>
          <a:p>
            <a:pPr algn="ctr" defTabSz="761970" fontAlgn="auto">
              <a:spcBef>
                <a:spcPts val="0"/>
              </a:spcBef>
              <a:spcAft>
                <a:spcPts val="0"/>
              </a:spcAft>
              <a:defRPr/>
            </a:pPr>
            <a:r>
              <a:rPr lang="en-US" sz="1333" b="1" dirty="0">
                <a:solidFill>
                  <a:srgbClr val="1A2F59"/>
                </a:solidFill>
                <a:latin typeface="Avenir LT Std 65 Medium"/>
              </a:rPr>
              <a:t>Scan to visit OneAZWealth.com</a:t>
            </a:r>
            <a:endParaRPr lang="en-US" sz="1333" dirty="0">
              <a:solidFill>
                <a:srgbClr val="1A2F59"/>
              </a:solidFill>
              <a:latin typeface="Avenir LT Std 65 Medium"/>
            </a:endParaRPr>
          </a:p>
        </p:txBody>
      </p:sp>
      <p:sp>
        <p:nvSpPr>
          <p:cNvPr id="2" name="TextBox 1">
            <a:extLst>
              <a:ext uri="{FF2B5EF4-FFF2-40B4-BE49-F238E27FC236}">
                <a16:creationId xmlns:a16="http://schemas.microsoft.com/office/drawing/2014/main" id="{4FD2FD9E-0A3D-06F3-6456-F47E722072F2}"/>
              </a:ext>
            </a:extLst>
          </p:cNvPr>
          <p:cNvSpPr txBox="1"/>
          <p:nvPr/>
        </p:nvSpPr>
        <p:spPr>
          <a:xfrm>
            <a:off x="3705152" y="5554322"/>
            <a:ext cx="5022670" cy="194990"/>
          </a:xfrm>
          <a:prstGeom prst="rect">
            <a:avLst/>
          </a:prstGeom>
          <a:noFill/>
        </p:spPr>
        <p:txBody>
          <a:bodyPr wrap="square" rtlCol="0">
            <a:spAutoFit/>
          </a:bodyPr>
          <a:lstStyle/>
          <a:p>
            <a:pPr defTabSz="761970" fontAlgn="auto">
              <a:spcBef>
                <a:spcPts val="0"/>
              </a:spcBef>
              <a:spcAft>
                <a:spcPts val="0"/>
              </a:spcAft>
              <a:defRPr/>
            </a:pPr>
            <a:r>
              <a:rPr lang="en-US" sz="667" b="1" dirty="0">
                <a:solidFill>
                  <a:srgbClr val="A5A5A5">
                    <a:lumMod val="25000"/>
                  </a:srgbClr>
                </a:solidFill>
                <a:latin typeface="Avenir LT Std 35 Light" panose="020B0402020203020204" pitchFamily="34" charset="0"/>
              </a:rPr>
              <a:t>OneAZ Wealth Management | (877) 566-0517 | </a:t>
            </a:r>
            <a:r>
              <a:rPr lang="en-US" sz="667" b="1" dirty="0">
                <a:solidFill>
                  <a:srgbClr val="A5A5A5">
                    <a:lumMod val="25000"/>
                  </a:srgbClr>
                </a:solidFill>
                <a:latin typeface="Avenir LT Std 35 Light" panose="020B0402020203020204" pitchFamily="34" charset="0"/>
                <a:hlinkClick r:id="rId7"/>
              </a:rPr>
              <a:t>www.OneAZWealth.com</a:t>
            </a:r>
            <a:r>
              <a:rPr lang="en-US" sz="667" b="1" dirty="0">
                <a:solidFill>
                  <a:srgbClr val="A5A5A5">
                    <a:lumMod val="25000"/>
                  </a:srgbClr>
                </a:solidFill>
                <a:latin typeface="Avenir LT Std 35 Light" panose="020B0402020203020204" pitchFamily="34" charset="0"/>
              </a:rPr>
              <a:t> | Safe For Public Distribution.</a:t>
            </a:r>
          </a:p>
        </p:txBody>
      </p:sp>
    </p:spTree>
    <p:extLst>
      <p:ext uri="{BB962C8B-B14F-4D97-AF65-F5344CB8AC3E}">
        <p14:creationId xmlns:p14="http://schemas.microsoft.com/office/powerpoint/2010/main" val="589319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Qr code&#10;&#10;Description automatically generated">
            <a:extLst>
              <a:ext uri="{FF2B5EF4-FFF2-40B4-BE49-F238E27FC236}">
                <a16:creationId xmlns:a16="http://schemas.microsoft.com/office/drawing/2014/main" id="{4961726A-A3EA-4DBA-8143-2F34869A9A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34916" y="1479878"/>
            <a:ext cx="2428115" cy="2428115"/>
          </a:xfrm>
          <a:prstGeom prst="rect">
            <a:avLst/>
          </a:prstGeom>
        </p:spPr>
      </p:pic>
      <p:sp>
        <p:nvSpPr>
          <p:cNvPr id="13" name="TextBox 12">
            <a:extLst>
              <a:ext uri="{FF2B5EF4-FFF2-40B4-BE49-F238E27FC236}">
                <a16:creationId xmlns:a16="http://schemas.microsoft.com/office/drawing/2014/main" id="{3F322AE8-097D-403D-9D25-8FF1454C4D1F}"/>
              </a:ext>
            </a:extLst>
          </p:cNvPr>
          <p:cNvSpPr txBox="1"/>
          <p:nvPr/>
        </p:nvSpPr>
        <p:spPr>
          <a:xfrm>
            <a:off x="5817095" y="1617071"/>
            <a:ext cx="4342905" cy="2401235"/>
          </a:xfrm>
          <a:prstGeom prst="rect">
            <a:avLst/>
          </a:prstGeom>
          <a:noFill/>
        </p:spPr>
        <p:txBody>
          <a:bodyPr wrap="square">
            <a:spAutoFit/>
          </a:bodyPr>
          <a:lstStyle/>
          <a:p>
            <a:pPr defTabSz="761970" fontAlgn="auto">
              <a:spcBef>
                <a:spcPts val="0"/>
              </a:spcBef>
              <a:spcAft>
                <a:spcPts val="0"/>
              </a:spcAft>
              <a:defRPr/>
            </a:pPr>
            <a:r>
              <a:rPr lang="en-US" sz="1667" b="1" dirty="0">
                <a:solidFill>
                  <a:srgbClr val="1A2F59"/>
                </a:solidFill>
                <a:latin typeface="Avenir LT Std 65 Medium"/>
              </a:rPr>
              <a:t>Website: </a:t>
            </a:r>
            <a:r>
              <a:rPr lang="en-US" sz="1667" dirty="0">
                <a:solidFill>
                  <a:srgbClr val="1A2F59"/>
                </a:solidFill>
                <a:latin typeface="Avenir LT Std 65 Medium"/>
              </a:rPr>
              <a:t>OneAZWealth.com</a:t>
            </a:r>
          </a:p>
          <a:p>
            <a:pPr defTabSz="761970" fontAlgn="auto">
              <a:spcBef>
                <a:spcPts val="0"/>
              </a:spcBef>
              <a:spcAft>
                <a:spcPts val="0"/>
              </a:spcAft>
              <a:defRPr/>
            </a:pPr>
            <a:endParaRPr lang="en-US" sz="1667" b="1" dirty="0">
              <a:solidFill>
                <a:srgbClr val="1A2F59"/>
              </a:solidFill>
              <a:latin typeface="Avenir LT Std 65 Medium"/>
            </a:endParaRPr>
          </a:p>
          <a:p>
            <a:pPr defTabSz="761970" fontAlgn="auto">
              <a:spcBef>
                <a:spcPts val="0"/>
              </a:spcBef>
              <a:spcAft>
                <a:spcPts val="0"/>
              </a:spcAft>
              <a:defRPr/>
            </a:pPr>
            <a:r>
              <a:rPr lang="en-US" sz="1667" b="1" dirty="0">
                <a:solidFill>
                  <a:srgbClr val="1A2F59"/>
                </a:solidFill>
                <a:latin typeface="Avenir LT Std 65 Medium"/>
              </a:rPr>
              <a:t>Email: </a:t>
            </a:r>
            <a:r>
              <a:rPr lang="en-US" sz="1667" dirty="0">
                <a:solidFill>
                  <a:srgbClr val="1A2F59"/>
                </a:solidFill>
                <a:latin typeface="Avenir LT Std 65 Medium"/>
              </a:rPr>
              <a:t>OneAZWealth@OneAZCU.com</a:t>
            </a:r>
          </a:p>
          <a:p>
            <a:pPr defTabSz="761970" fontAlgn="auto">
              <a:spcBef>
                <a:spcPts val="0"/>
              </a:spcBef>
              <a:spcAft>
                <a:spcPts val="0"/>
              </a:spcAft>
              <a:defRPr/>
            </a:pPr>
            <a:endParaRPr lang="en-US" sz="1667" dirty="0">
              <a:solidFill>
                <a:srgbClr val="1A2F59"/>
              </a:solidFill>
              <a:latin typeface="Avenir LT Std 65 Medium"/>
            </a:endParaRPr>
          </a:p>
          <a:p>
            <a:pPr defTabSz="761970" fontAlgn="auto">
              <a:spcBef>
                <a:spcPts val="0"/>
              </a:spcBef>
              <a:spcAft>
                <a:spcPts val="0"/>
              </a:spcAft>
              <a:defRPr/>
            </a:pPr>
            <a:r>
              <a:rPr lang="en-US" sz="1667" b="1" dirty="0">
                <a:solidFill>
                  <a:srgbClr val="1A2F59"/>
                </a:solidFill>
                <a:latin typeface="Avenir LT Std 65 Medium"/>
              </a:rPr>
              <a:t>24/7 Online Appointment Scheduler:</a:t>
            </a:r>
          </a:p>
          <a:p>
            <a:pPr defTabSz="761970" fontAlgn="auto">
              <a:spcBef>
                <a:spcPts val="0"/>
              </a:spcBef>
              <a:spcAft>
                <a:spcPts val="0"/>
              </a:spcAft>
              <a:defRPr/>
            </a:pPr>
            <a:r>
              <a:rPr lang="en-US" sz="1667" dirty="0">
                <a:solidFill>
                  <a:srgbClr val="1A2F59"/>
                </a:solidFill>
                <a:latin typeface="Avenir LT Std 65 Medium"/>
              </a:rPr>
              <a:t>OneAZWealth.com</a:t>
            </a:r>
          </a:p>
          <a:p>
            <a:pPr defTabSz="761970" fontAlgn="auto">
              <a:spcBef>
                <a:spcPts val="0"/>
              </a:spcBef>
              <a:spcAft>
                <a:spcPts val="0"/>
              </a:spcAft>
              <a:defRPr/>
            </a:pPr>
            <a:endParaRPr lang="en-US" sz="1667" dirty="0">
              <a:solidFill>
                <a:srgbClr val="1A2F59"/>
              </a:solidFill>
              <a:latin typeface="Avenir LT Std 65 Medium"/>
            </a:endParaRPr>
          </a:p>
          <a:p>
            <a:pPr defTabSz="761970" fontAlgn="auto">
              <a:spcBef>
                <a:spcPts val="0"/>
              </a:spcBef>
              <a:spcAft>
                <a:spcPts val="0"/>
              </a:spcAft>
              <a:defRPr/>
            </a:pPr>
            <a:r>
              <a:rPr lang="en-US" sz="1667" b="1" dirty="0">
                <a:solidFill>
                  <a:srgbClr val="1A2F59"/>
                </a:solidFill>
                <a:latin typeface="Avenir LT Std 65 Medium"/>
              </a:rPr>
              <a:t>Phone: </a:t>
            </a:r>
            <a:r>
              <a:rPr lang="en-US" sz="1667" dirty="0">
                <a:solidFill>
                  <a:srgbClr val="1A2F59"/>
                </a:solidFill>
                <a:latin typeface="Avenir LT Std 65 Medium"/>
              </a:rPr>
              <a:t>(877) 566-0517</a:t>
            </a:r>
          </a:p>
          <a:p>
            <a:pPr defTabSz="761970" fontAlgn="auto">
              <a:spcBef>
                <a:spcPts val="0"/>
              </a:spcBef>
              <a:spcAft>
                <a:spcPts val="0"/>
              </a:spcAft>
              <a:defRPr/>
            </a:pPr>
            <a:r>
              <a:rPr lang="en-US" sz="1667" dirty="0">
                <a:solidFill>
                  <a:srgbClr val="1A2F59"/>
                </a:solidFill>
                <a:latin typeface="Avenir LT Std 65 Medium"/>
              </a:rPr>
              <a:t>Call Monday-Friday, 9:00 am – 5:00 pm</a:t>
            </a:r>
          </a:p>
        </p:txBody>
      </p:sp>
      <p:pic>
        <p:nvPicPr>
          <p:cNvPr id="15" name="Picture 14" descr="Icon&#10;&#10;Description automatically generated">
            <a:extLst>
              <a:ext uri="{FF2B5EF4-FFF2-40B4-BE49-F238E27FC236}">
                <a16:creationId xmlns:a16="http://schemas.microsoft.com/office/drawing/2014/main" id="{2BE4CA34-8C49-4B03-B76B-8E3B7C053E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04713" y="4781163"/>
            <a:ext cx="510291" cy="510291"/>
          </a:xfrm>
          <a:prstGeom prst="rect">
            <a:avLst/>
          </a:prstGeom>
        </p:spPr>
      </p:pic>
      <p:pic>
        <p:nvPicPr>
          <p:cNvPr id="16" name="Picture 15" descr="Logo, icon&#10;&#10;Description automatically generated">
            <a:extLst>
              <a:ext uri="{FF2B5EF4-FFF2-40B4-BE49-F238E27FC236}">
                <a16:creationId xmlns:a16="http://schemas.microsoft.com/office/drawing/2014/main" id="{A457E42C-5771-4C6B-9717-0974DECE2F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12005" y="4781163"/>
            <a:ext cx="510291" cy="510291"/>
          </a:xfrm>
          <a:prstGeom prst="rect">
            <a:avLst/>
          </a:prstGeom>
        </p:spPr>
      </p:pic>
      <p:pic>
        <p:nvPicPr>
          <p:cNvPr id="17" name="Picture 16" descr="Logo, icon&#10;&#10;Description automatically generated">
            <a:extLst>
              <a:ext uri="{FF2B5EF4-FFF2-40B4-BE49-F238E27FC236}">
                <a16:creationId xmlns:a16="http://schemas.microsoft.com/office/drawing/2014/main" id="{ABB3418B-8F77-4144-835E-418DD3F8280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97420" y="4781163"/>
            <a:ext cx="510291" cy="510291"/>
          </a:xfrm>
          <a:prstGeom prst="rect">
            <a:avLst/>
          </a:prstGeom>
        </p:spPr>
      </p:pic>
      <p:sp>
        <p:nvSpPr>
          <p:cNvPr id="20" name="Title 1">
            <a:extLst>
              <a:ext uri="{FF2B5EF4-FFF2-40B4-BE49-F238E27FC236}">
                <a16:creationId xmlns:a16="http://schemas.microsoft.com/office/drawing/2014/main" id="{F841E73F-5EF2-41ED-83AE-8581E22BD3FD}"/>
              </a:ext>
            </a:extLst>
          </p:cNvPr>
          <p:cNvSpPr txBox="1">
            <a:spLocks/>
          </p:cNvSpPr>
          <p:nvPr/>
        </p:nvSpPr>
        <p:spPr>
          <a:xfrm>
            <a:off x="2627087" y="423556"/>
            <a:ext cx="6380018" cy="673399"/>
          </a:xfrm>
          <a:prstGeom prst="rect">
            <a:avLst/>
          </a:prstGeom>
        </p:spPr>
        <p:txBody>
          <a:bodyPr anchor="b"/>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761970" fontAlgn="auto">
              <a:spcAft>
                <a:spcPts val="0"/>
              </a:spcAft>
              <a:defRPr/>
            </a:pPr>
            <a:r>
              <a:rPr lang="en-US" sz="4000" dirty="0">
                <a:solidFill>
                  <a:srgbClr val="1A2F59"/>
                </a:solidFill>
                <a:latin typeface="Clarendon LT Std"/>
              </a:rPr>
              <a:t>Thank you!</a:t>
            </a:r>
          </a:p>
        </p:txBody>
      </p:sp>
      <p:sp>
        <p:nvSpPr>
          <p:cNvPr id="21" name="TextBox 20">
            <a:extLst>
              <a:ext uri="{FF2B5EF4-FFF2-40B4-BE49-F238E27FC236}">
                <a16:creationId xmlns:a16="http://schemas.microsoft.com/office/drawing/2014/main" id="{C286157C-D2D4-4B56-8098-C8EAAD6771A8}"/>
              </a:ext>
            </a:extLst>
          </p:cNvPr>
          <p:cNvSpPr txBox="1"/>
          <p:nvPr/>
        </p:nvSpPr>
        <p:spPr>
          <a:xfrm>
            <a:off x="2796273" y="3896227"/>
            <a:ext cx="2705400" cy="502573"/>
          </a:xfrm>
          <a:prstGeom prst="rect">
            <a:avLst/>
          </a:prstGeom>
          <a:noFill/>
        </p:spPr>
        <p:txBody>
          <a:bodyPr wrap="square">
            <a:spAutoFit/>
          </a:bodyPr>
          <a:lstStyle/>
          <a:p>
            <a:pPr algn="ctr" defTabSz="761970" fontAlgn="auto">
              <a:spcBef>
                <a:spcPts val="0"/>
              </a:spcBef>
              <a:spcAft>
                <a:spcPts val="0"/>
              </a:spcAft>
              <a:defRPr/>
            </a:pPr>
            <a:r>
              <a:rPr lang="en-US" sz="1333" b="1" dirty="0">
                <a:solidFill>
                  <a:srgbClr val="1A2F59"/>
                </a:solidFill>
                <a:latin typeface="Avenir LT Std 65 Medium"/>
              </a:rPr>
              <a:t>Scan to visit OneAZWealth.com</a:t>
            </a:r>
            <a:endParaRPr lang="en-US" sz="1333" dirty="0">
              <a:solidFill>
                <a:srgbClr val="1A2F59"/>
              </a:solidFill>
              <a:latin typeface="Avenir LT Std 65 Medium"/>
            </a:endParaRPr>
          </a:p>
        </p:txBody>
      </p:sp>
      <p:sp>
        <p:nvSpPr>
          <p:cNvPr id="2" name="TextBox 1">
            <a:extLst>
              <a:ext uri="{FF2B5EF4-FFF2-40B4-BE49-F238E27FC236}">
                <a16:creationId xmlns:a16="http://schemas.microsoft.com/office/drawing/2014/main" id="{72857431-8B73-3978-3DB9-73BC93E0C78A}"/>
              </a:ext>
            </a:extLst>
          </p:cNvPr>
          <p:cNvSpPr txBox="1"/>
          <p:nvPr/>
        </p:nvSpPr>
        <p:spPr>
          <a:xfrm>
            <a:off x="3705152" y="5554322"/>
            <a:ext cx="5022670" cy="194990"/>
          </a:xfrm>
          <a:prstGeom prst="rect">
            <a:avLst/>
          </a:prstGeom>
          <a:noFill/>
        </p:spPr>
        <p:txBody>
          <a:bodyPr wrap="square" rtlCol="0">
            <a:spAutoFit/>
          </a:bodyPr>
          <a:lstStyle/>
          <a:p>
            <a:pPr defTabSz="761970" fontAlgn="auto">
              <a:spcBef>
                <a:spcPts val="0"/>
              </a:spcBef>
              <a:spcAft>
                <a:spcPts val="0"/>
              </a:spcAft>
              <a:defRPr/>
            </a:pPr>
            <a:r>
              <a:rPr lang="en-US" sz="667" b="1" dirty="0">
                <a:solidFill>
                  <a:srgbClr val="A5A5A5">
                    <a:lumMod val="25000"/>
                  </a:srgbClr>
                </a:solidFill>
                <a:latin typeface="Avenir LT Std 35 Light" panose="020B0402020203020204" pitchFamily="34" charset="0"/>
              </a:rPr>
              <a:t>OneAZ Wealth Management | (877) 566-0517 | </a:t>
            </a:r>
            <a:r>
              <a:rPr lang="en-US" sz="667" b="1" dirty="0">
                <a:solidFill>
                  <a:srgbClr val="A5A5A5">
                    <a:lumMod val="25000"/>
                  </a:srgbClr>
                </a:solidFill>
                <a:latin typeface="Avenir LT Std 35 Light" panose="020B0402020203020204" pitchFamily="34" charset="0"/>
                <a:hlinkClick r:id="rId7"/>
              </a:rPr>
              <a:t>www.OneAZWealth.com</a:t>
            </a:r>
            <a:r>
              <a:rPr lang="en-US" sz="667" b="1" dirty="0">
                <a:solidFill>
                  <a:srgbClr val="A5A5A5">
                    <a:lumMod val="25000"/>
                  </a:srgbClr>
                </a:solidFill>
                <a:latin typeface="Avenir LT Std 35 Light" panose="020B0402020203020204" pitchFamily="34" charset="0"/>
              </a:rPr>
              <a:t> | Safe For Public Distribution.</a:t>
            </a:r>
          </a:p>
        </p:txBody>
      </p:sp>
    </p:spTree>
    <p:extLst>
      <p:ext uri="{BB962C8B-B14F-4D97-AF65-F5344CB8AC3E}">
        <p14:creationId xmlns:p14="http://schemas.microsoft.com/office/powerpoint/2010/main" val="2282791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764D52-8EF2-4679-B552-C104896CD436}"/>
              </a:ext>
            </a:extLst>
          </p:cNvPr>
          <p:cNvSpPr>
            <a:spLocks noGrp="1"/>
          </p:cNvSpPr>
          <p:nvPr>
            <p:ph type="title"/>
          </p:nvPr>
        </p:nvSpPr>
        <p:spPr/>
        <p:txBody>
          <a:bodyPr/>
          <a:lstStyle/>
          <a:p>
            <a:r>
              <a:rPr lang="en-US" dirty="0"/>
              <a:t>Guest Speaker</a:t>
            </a:r>
          </a:p>
        </p:txBody>
      </p:sp>
      <p:pic>
        <p:nvPicPr>
          <p:cNvPr id="7" name="Picture Placeholder 6">
            <a:extLst>
              <a:ext uri="{FF2B5EF4-FFF2-40B4-BE49-F238E27FC236}">
                <a16:creationId xmlns:a16="http://schemas.microsoft.com/office/drawing/2014/main" id="{E5BFACCF-7F56-43FD-9A05-553CA3991C05}"/>
              </a:ext>
            </a:extLst>
          </p:cNvPr>
          <p:cNvPicPr>
            <a:picLocks noGrp="1" noChangeAspect="1"/>
          </p:cNvPicPr>
          <p:nvPr>
            <p:ph type="pic" sz="quarter" idx="10"/>
          </p:nvPr>
        </p:nvPicPr>
        <p:blipFill rotWithShape="1">
          <a:blip r:embed="rId3"/>
          <a:srcRect l="510" t="436" r="-510" b="7477"/>
          <a:stretch/>
        </p:blipFill>
        <p:spPr>
          <a:xfrm>
            <a:off x="2233672" y="1432075"/>
            <a:ext cx="2185967" cy="2648351"/>
          </a:xfrm>
        </p:spPr>
      </p:pic>
      <p:sp>
        <p:nvSpPr>
          <p:cNvPr id="4" name="Text Placeholder 3">
            <a:extLst>
              <a:ext uri="{FF2B5EF4-FFF2-40B4-BE49-F238E27FC236}">
                <a16:creationId xmlns:a16="http://schemas.microsoft.com/office/drawing/2014/main" id="{6162AB6F-2BD7-4D87-B714-8EF08311C7C0}"/>
              </a:ext>
            </a:extLst>
          </p:cNvPr>
          <p:cNvSpPr>
            <a:spLocks noGrp="1"/>
          </p:cNvSpPr>
          <p:nvPr>
            <p:ph type="body" sz="quarter" idx="11"/>
          </p:nvPr>
        </p:nvSpPr>
        <p:spPr>
          <a:xfrm>
            <a:off x="4750536" y="1986699"/>
            <a:ext cx="4672870" cy="492818"/>
          </a:xfrm>
        </p:spPr>
        <p:txBody>
          <a:bodyPr/>
          <a:lstStyle/>
          <a:p>
            <a:r>
              <a:rPr lang="en-US" dirty="0"/>
              <a:t>Mike Wells</a:t>
            </a:r>
          </a:p>
        </p:txBody>
      </p:sp>
      <p:sp>
        <p:nvSpPr>
          <p:cNvPr id="5" name="Text Placeholder 4">
            <a:extLst>
              <a:ext uri="{FF2B5EF4-FFF2-40B4-BE49-F238E27FC236}">
                <a16:creationId xmlns:a16="http://schemas.microsoft.com/office/drawing/2014/main" id="{293AC0C4-9E18-4F15-9252-0F03C5FDAAC8}"/>
              </a:ext>
            </a:extLst>
          </p:cNvPr>
          <p:cNvSpPr>
            <a:spLocks noGrp="1"/>
          </p:cNvSpPr>
          <p:nvPr>
            <p:ph type="body" sz="quarter" idx="12"/>
          </p:nvPr>
        </p:nvSpPr>
        <p:spPr>
          <a:xfrm>
            <a:off x="4750536" y="2469991"/>
            <a:ext cx="4672870" cy="1101772"/>
          </a:xfrm>
        </p:spPr>
        <p:txBody>
          <a:bodyPr>
            <a:normAutofit/>
          </a:bodyPr>
          <a:lstStyle/>
          <a:p>
            <a:pPr marL="0" indent="0">
              <a:buNone/>
            </a:pPr>
            <a:r>
              <a:rPr lang="en-US" sz="1833" i="1" dirty="0"/>
              <a:t>Regional Vice President</a:t>
            </a:r>
          </a:p>
          <a:p>
            <a:pPr marL="0" indent="0">
              <a:buNone/>
            </a:pPr>
            <a:r>
              <a:rPr lang="en-US" sz="1833" dirty="0" err="1"/>
              <a:t>TruStage</a:t>
            </a:r>
            <a:r>
              <a:rPr lang="en-US" sz="1833" dirty="0"/>
              <a:t> Annuities</a:t>
            </a:r>
          </a:p>
          <a:p>
            <a:pPr marL="0" indent="0">
              <a:buNone/>
            </a:pPr>
            <a:r>
              <a:rPr lang="en-US" sz="1833" dirty="0"/>
              <a:t>Mike.Wells@trustage.com</a:t>
            </a:r>
          </a:p>
        </p:txBody>
      </p:sp>
      <p:pic>
        <p:nvPicPr>
          <p:cNvPr id="3" name="Picture 2" descr="Icon&#10;&#10;Description automatically generated">
            <a:extLst>
              <a:ext uri="{FF2B5EF4-FFF2-40B4-BE49-F238E27FC236}">
                <a16:creationId xmlns:a16="http://schemas.microsoft.com/office/drawing/2014/main" id="{DB2AE26F-5EEB-29CF-8D9B-3E2B75F4826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15863" y="3589566"/>
            <a:ext cx="352770" cy="352770"/>
          </a:xfrm>
          <a:prstGeom prst="rect">
            <a:avLst/>
          </a:prstGeom>
        </p:spPr>
      </p:pic>
      <p:sp>
        <p:nvSpPr>
          <p:cNvPr id="6" name="TextBox 5">
            <a:extLst>
              <a:ext uri="{FF2B5EF4-FFF2-40B4-BE49-F238E27FC236}">
                <a16:creationId xmlns:a16="http://schemas.microsoft.com/office/drawing/2014/main" id="{DE88CDB7-9048-7581-B863-990860F28DEB}"/>
              </a:ext>
            </a:extLst>
          </p:cNvPr>
          <p:cNvSpPr txBox="1"/>
          <p:nvPr/>
        </p:nvSpPr>
        <p:spPr>
          <a:xfrm>
            <a:off x="0" y="5520010"/>
            <a:ext cx="5022670" cy="194990"/>
          </a:xfrm>
          <a:prstGeom prst="rect">
            <a:avLst/>
          </a:prstGeom>
          <a:noFill/>
        </p:spPr>
        <p:txBody>
          <a:bodyPr wrap="square" rtlCol="0">
            <a:spAutoFit/>
          </a:bodyPr>
          <a:lstStyle/>
          <a:p>
            <a:pPr defTabSz="761970" fontAlgn="auto">
              <a:spcBef>
                <a:spcPts val="0"/>
              </a:spcBef>
              <a:spcAft>
                <a:spcPts val="0"/>
              </a:spcAft>
              <a:defRPr/>
            </a:pPr>
            <a:r>
              <a:rPr lang="en-US" sz="667" b="1" dirty="0">
                <a:solidFill>
                  <a:srgbClr val="A5A5A5">
                    <a:lumMod val="25000"/>
                  </a:srgbClr>
                </a:solidFill>
                <a:latin typeface="Avenir LT Std 35 Light" panose="020B0402020203020204" pitchFamily="34" charset="0"/>
              </a:rPr>
              <a:t>*Mike Wells, </a:t>
            </a:r>
            <a:r>
              <a:rPr lang="en-US" sz="667" b="1" dirty="0" err="1">
                <a:solidFill>
                  <a:srgbClr val="A5A5A5">
                    <a:lumMod val="25000"/>
                  </a:srgbClr>
                </a:solidFill>
                <a:latin typeface="Avenir LT Std 35 Light" panose="020B0402020203020204" pitchFamily="34" charset="0"/>
              </a:rPr>
              <a:t>TruStage</a:t>
            </a:r>
            <a:r>
              <a:rPr lang="en-US" sz="667" b="1" dirty="0">
                <a:solidFill>
                  <a:srgbClr val="A5A5A5">
                    <a:lumMod val="25000"/>
                  </a:srgbClr>
                </a:solidFill>
                <a:latin typeface="Avenir LT Std 35 Light" panose="020B0402020203020204" pitchFamily="34" charset="0"/>
              </a:rPr>
              <a:t> Annuities is not affiliated with or endorsed by LPL Financial and OneAZ Wealth Management.</a:t>
            </a:r>
          </a:p>
        </p:txBody>
      </p:sp>
    </p:spTree>
    <p:extLst>
      <p:ext uri="{BB962C8B-B14F-4D97-AF65-F5344CB8AC3E}">
        <p14:creationId xmlns:p14="http://schemas.microsoft.com/office/powerpoint/2010/main" val="3138859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904240" y="5427367"/>
            <a:ext cx="3201700" cy="215444"/>
          </a:xfrm>
          <a:prstGeom prst="rect">
            <a:avLst/>
          </a:prstGeom>
          <a:noFill/>
        </p:spPr>
        <p:txBody>
          <a:bodyPr wrap="square" rtlCol="0">
            <a:spAutoFit/>
          </a:bodyPr>
          <a:lstStyle/>
          <a:p>
            <a:pPr algn="l"/>
            <a:r>
              <a:rPr lang="en-US" sz="800" b="0" i="0" dirty="0">
                <a:solidFill>
                  <a:srgbClr val="222222"/>
                </a:solidFill>
                <a:effectLst/>
                <a:latin typeface="ProximaNova-Regular"/>
              </a:rPr>
              <a:t>CMGA-884612.11-1122-1224</a:t>
            </a:r>
            <a:r>
              <a:rPr lang="en-US" sz="800" dirty="0">
                <a:latin typeface="Arial" panose="020B0604020202020204" pitchFamily="34" charset="0"/>
                <a:cs typeface="Arial" panose="020B0604020202020204" pitchFamily="34" charset="0"/>
              </a:rPr>
              <a:t> © CUNA Mutual Group</a:t>
            </a:r>
          </a:p>
        </p:txBody>
      </p:sp>
      <p:sp>
        <p:nvSpPr>
          <p:cNvPr id="19" name="Title 18"/>
          <p:cNvSpPr>
            <a:spLocks noGrp="1"/>
          </p:cNvSpPr>
          <p:nvPr>
            <p:ph type="ctrTitle"/>
          </p:nvPr>
        </p:nvSpPr>
        <p:spPr>
          <a:xfrm>
            <a:off x="6232096" y="417019"/>
            <a:ext cx="3528381" cy="2092881"/>
          </a:xfrm>
        </p:spPr>
        <p:txBody>
          <a:bodyPr/>
          <a:lstStyle/>
          <a:p>
            <a:pPr>
              <a:lnSpc>
                <a:spcPct val="85000"/>
              </a:lnSpc>
            </a:pPr>
            <a:r>
              <a:rPr lang="en-US" dirty="0"/>
              <a:t>Social </a:t>
            </a:r>
            <a:br>
              <a:rPr lang="en-US" dirty="0"/>
            </a:br>
            <a:r>
              <a:rPr lang="en-US" dirty="0"/>
              <a:t>Security </a:t>
            </a:r>
            <a:br>
              <a:rPr lang="en-US" dirty="0"/>
            </a:br>
            <a:r>
              <a:rPr lang="en-US" dirty="0"/>
              <a:t>and Your Retirement</a:t>
            </a:r>
          </a:p>
        </p:txBody>
      </p:sp>
      <p:sp>
        <p:nvSpPr>
          <p:cNvPr id="24" name="Text Placeholder 23"/>
          <p:cNvSpPr>
            <a:spLocks noGrp="1"/>
          </p:cNvSpPr>
          <p:nvPr>
            <p:ph type="body" sz="quarter" idx="10"/>
          </p:nvPr>
        </p:nvSpPr>
        <p:spPr>
          <a:xfrm>
            <a:off x="7343825" y="2656711"/>
            <a:ext cx="2482850" cy="546100"/>
          </a:xfrm>
        </p:spPr>
        <p:txBody>
          <a:bodyPr/>
          <a:lstStyle/>
          <a:p>
            <a:r>
              <a:rPr lang="en-US" dirty="0"/>
              <a:t>Knowing the Rules of the Road</a:t>
            </a:r>
          </a:p>
          <a:p>
            <a:endParaRPr lang="en-US" dirty="0"/>
          </a:p>
        </p:txBody>
      </p:sp>
      <p:pic>
        <p:nvPicPr>
          <p:cNvPr id="2" name="Picture 1">
            <a:extLst>
              <a:ext uri="{FF2B5EF4-FFF2-40B4-BE49-F238E27FC236}">
                <a16:creationId xmlns:a16="http://schemas.microsoft.com/office/drawing/2014/main" id="{FA9CEA30-9875-B940-B710-4E0665185ED1}"/>
              </a:ext>
            </a:extLst>
          </p:cNvPr>
          <p:cNvPicPr>
            <a:picLocks noChangeAspect="1"/>
          </p:cNvPicPr>
          <p:nvPr/>
        </p:nvPicPr>
        <p:blipFill>
          <a:blip r:embed="rId4"/>
          <a:stretch>
            <a:fillRect/>
          </a:stretch>
        </p:blipFill>
        <p:spPr>
          <a:xfrm>
            <a:off x="7938197" y="5183961"/>
            <a:ext cx="1806331" cy="243406"/>
          </a:xfrm>
          <a:prstGeom prst="rect">
            <a:avLst/>
          </a:prstGeom>
        </p:spPr>
      </p:pic>
    </p:spTree>
    <p:extLst>
      <p:ext uri="{BB962C8B-B14F-4D97-AF65-F5344CB8AC3E}">
        <p14:creationId xmlns:p14="http://schemas.microsoft.com/office/powerpoint/2010/main" val="2685276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0018" name="Rectangle 18"/>
          <p:cNvSpPr>
            <a:spLocks noGrp="1" noChangeArrowheads="1"/>
          </p:cNvSpPr>
          <p:nvPr>
            <p:ph type="title"/>
          </p:nvPr>
        </p:nvSpPr>
        <p:spPr/>
        <p:txBody>
          <a:bodyPr/>
          <a:lstStyle/>
          <a:p>
            <a:r>
              <a:rPr lang="en-US" b="0" dirty="0"/>
              <a:t>Important Notice</a:t>
            </a:r>
          </a:p>
        </p:txBody>
      </p:sp>
      <p:sp>
        <p:nvSpPr>
          <p:cNvPr id="2" name="Content Placeholder 1"/>
          <p:cNvSpPr>
            <a:spLocks noGrp="1"/>
          </p:cNvSpPr>
          <p:nvPr>
            <p:ph idx="1"/>
          </p:nvPr>
        </p:nvSpPr>
        <p:spPr>
          <a:xfrm>
            <a:off x="430212" y="1022630"/>
            <a:ext cx="9297807" cy="3491915"/>
          </a:xfrm>
        </p:spPr>
        <p:txBody>
          <a:bodyPr>
            <a:noAutofit/>
          </a:bodyPr>
          <a:lstStyle/>
          <a:p>
            <a:pPr>
              <a:spcBef>
                <a:spcPts val="0"/>
              </a:spcBef>
              <a:spcAft>
                <a:spcPts val="600"/>
              </a:spcAft>
            </a:pPr>
            <a:r>
              <a:rPr lang="en-US" sz="1200" b="1" dirty="0"/>
              <a:t>This workshop is educational only and is not investment advice. If you need advice regarding your financial goals and investment needs, contact a financial advisor. </a:t>
            </a:r>
          </a:p>
          <a:p>
            <a:pPr>
              <a:spcBef>
                <a:spcPts val="0"/>
              </a:spcBef>
              <a:spcAft>
                <a:spcPts val="600"/>
              </a:spcAft>
            </a:pPr>
            <a:r>
              <a:rPr lang="en-US" sz="1200" dirty="0"/>
              <a:t>Financial advisors are not tax advisors or Social Security experts. For information regarding your specific tax situation, please consult a tax professional. To discuss your specific SSA benefits, please contact the SSA office in your area. </a:t>
            </a:r>
          </a:p>
          <a:p>
            <a:pPr>
              <a:spcBef>
                <a:spcPts val="0"/>
              </a:spcBef>
              <a:spcAft>
                <a:spcPts val="600"/>
              </a:spcAft>
            </a:pPr>
            <a:r>
              <a:rPr lang="en-US" sz="1200" dirty="0"/>
              <a:t>CUNA Mutual Group is the marketing name for CUNA Mutual Holding Company, a mutual insurance holding company, its subsidiaries and affiliates.  Annuities are issued by CMFG Life Insurance Company (CMFG Life) and MEMBERS Life Insurance Company (MEMBERS Life) and distributed by their affiliate, CUNA Brokerage Services, Inc., member FINRA/SIPC, a registered broker/dealer, 2000 Heritage Way, Waverly, IA, 50677. CMFG Life and MEMBERS Life are stock insurance companies. MEMBERS</a:t>
            </a:r>
            <a:r>
              <a:rPr lang="en-US" sz="1200" baseline="30000" dirty="0"/>
              <a:t>®</a:t>
            </a:r>
            <a:r>
              <a:rPr lang="en-US" sz="1200" dirty="0"/>
              <a:t> is a registered trademark of CMFG Life. </a:t>
            </a:r>
          </a:p>
          <a:p>
            <a:pPr>
              <a:spcBef>
                <a:spcPts val="0"/>
              </a:spcBef>
              <a:spcAft>
                <a:spcPts val="600"/>
              </a:spcAft>
            </a:pPr>
            <a:r>
              <a:rPr lang="en-US" sz="1200" b="1" dirty="0"/>
              <a:t>Investment and insurance products are not federally insured, may involve investment risk, may lose value and are not obligations of or guaranteed by any depository or lending institution. </a:t>
            </a:r>
            <a:r>
              <a:rPr lang="en-US" sz="1200" dirty="0"/>
              <a:t>All contracts and forms may vary by state, and may not be available in all states or through all broker/dealers.</a:t>
            </a:r>
          </a:p>
          <a:p>
            <a:pPr>
              <a:spcBef>
                <a:spcPts val="0"/>
              </a:spcBef>
              <a:spcAft>
                <a:spcPts val="600"/>
              </a:spcAft>
            </a:pPr>
            <a:endParaRPr lang="en-US" sz="1200" b="1" dirty="0"/>
          </a:p>
          <a:p>
            <a:pPr>
              <a:spcBef>
                <a:spcPts val="0"/>
              </a:spcBef>
              <a:spcAft>
                <a:spcPts val="600"/>
              </a:spcAft>
            </a:pPr>
            <a:r>
              <a:rPr lang="en-US" sz="1200" b="1" dirty="0">
                <a:solidFill>
                  <a:srgbClr val="FF40FF"/>
                </a:solidFill>
              </a:rPr>
              <a:t>[Insert Registered Representative disclosure here.]</a:t>
            </a:r>
          </a:p>
          <a:p>
            <a:pPr>
              <a:spcBef>
                <a:spcPts val="0"/>
              </a:spcBef>
              <a:spcAft>
                <a:spcPts val="600"/>
              </a:spcAft>
            </a:pPr>
            <a:endParaRPr lang="en-US" sz="1200" dirty="0"/>
          </a:p>
        </p:txBody>
      </p:sp>
      <p:sp>
        <p:nvSpPr>
          <p:cNvPr id="3" name="Slide Number Placeholder 2"/>
          <p:cNvSpPr>
            <a:spLocks noGrp="1"/>
          </p:cNvSpPr>
          <p:nvPr>
            <p:ph type="sldNum" sz="quarter" idx="4"/>
          </p:nvPr>
        </p:nvSpPr>
        <p:spPr/>
        <p:txBody>
          <a:bodyPr/>
          <a:lstStyle/>
          <a:p>
            <a:fld id="{B086DA8C-2EC5-4397-8842-B74E3AC9ED83}" type="slidenum">
              <a:rPr lang="en-US" smtClean="0"/>
              <a:pPr/>
              <a:t>8</a:t>
            </a:fld>
            <a:endParaRPr lang="en-US" dirty="0"/>
          </a:p>
        </p:txBody>
      </p:sp>
      <p:pic>
        <p:nvPicPr>
          <p:cNvPr id="4" name="Picture 3">
            <a:extLst>
              <a:ext uri="{FF2B5EF4-FFF2-40B4-BE49-F238E27FC236}">
                <a16:creationId xmlns:a16="http://schemas.microsoft.com/office/drawing/2014/main" id="{3B3AD400-9F70-A74C-9978-2A376FC8974F}"/>
              </a:ext>
            </a:extLst>
          </p:cNvPr>
          <p:cNvPicPr>
            <a:picLocks noChangeAspect="1"/>
          </p:cNvPicPr>
          <p:nvPr/>
        </p:nvPicPr>
        <p:blipFill>
          <a:blip r:embed="rId3"/>
          <a:stretch>
            <a:fillRect/>
          </a:stretch>
        </p:blipFill>
        <p:spPr>
          <a:xfrm>
            <a:off x="8612371" y="5318964"/>
            <a:ext cx="1223373" cy="164851"/>
          </a:xfrm>
          <a:prstGeom prst="rect">
            <a:avLst/>
          </a:prstGeom>
        </p:spPr>
      </p:pic>
    </p:spTree>
    <p:extLst>
      <p:ext uri="{BB962C8B-B14F-4D97-AF65-F5344CB8AC3E}">
        <p14:creationId xmlns:p14="http://schemas.microsoft.com/office/powerpoint/2010/main" val="4038673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0" name="Flowchart: Off-page Connector 9"/>
          <p:cNvSpPr/>
          <p:nvPr/>
        </p:nvSpPr>
        <p:spPr bwMode="auto">
          <a:xfrm rot="16200000">
            <a:off x="-615042" y="615042"/>
            <a:ext cx="5714999" cy="4484913"/>
          </a:xfrm>
          <a:prstGeom prst="flowChartOffpageConnector">
            <a:avLst/>
          </a:prstGeom>
          <a:solidFill>
            <a:schemeClr val="accent1"/>
          </a:solidFill>
          <a:ln w="19050" algn="ctr">
            <a:noFill/>
            <a:round/>
            <a:headEnd/>
            <a:tailEn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en-US" dirty="0"/>
              <a:t> </a:t>
            </a:r>
          </a:p>
        </p:txBody>
      </p:sp>
      <p:sp>
        <p:nvSpPr>
          <p:cNvPr id="642050" name="Rectangle 2"/>
          <p:cNvSpPr>
            <a:spLocks noGrp="1" noChangeArrowheads="1"/>
          </p:cNvSpPr>
          <p:nvPr>
            <p:ph type="title"/>
          </p:nvPr>
        </p:nvSpPr>
        <p:spPr>
          <a:xfrm>
            <a:off x="579773" y="2307622"/>
            <a:ext cx="3905141" cy="1077218"/>
          </a:xfrm>
        </p:spPr>
        <p:txBody>
          <a:bodyPr/>
          <a:lstStyle/>
          <a:p>
            <a:pPr>
              <a:buClr>
                <a:schemeClr val="accent1"/>
              </a:buClr>
            </a:pPr>
            <a:r>
              <a:rPr lang="en-US" sz="3200" b="0" kern="1200" dirty="0">
                <a:solidFill>
                  <a:schemeClr val="bg1"/>
                </a:solidFill>
                <a:ea typeface="+mn-ea"/>
                <a:cs typeface="+mn-cs"/>
              </a:rPr>
              <a:t>Workshop </a:t>
            </a:r>
            <a:br>
              <a:rPr lang="en-US" sz="3200" b="0" kern="1200" dirty="0">
                <a:solidFill>
                  <a:schemeClr val="bg1"/>
                </a:solidFill>
                <a:ea typeface="+mn-ea"/>
                <a:cs typeface="+mn-cs"/>
              </a:rPr>
            </a:br>
            <a:r>
              <a:rPr lang="en-US" sz="3200" b="0" kern="1200" dirty="0">
                <a:solidFill>
                  <a:schemeClr val="bg1"/>
                </a:solidFill>
                <a:ea typeface="+mn-ea"/>
                <a:cs typeface="+mn-cs"/>
              </a:rPr>
              <a:t>Objectives</a:t>
            </a:r>
          </a:p>
        </p:txBody>
      </p:sp>
      <p:sp>
        <p:nvSpPr>
          <p:cNvPr id="2" name="Content Placeholder 1"/>
          <p:cNvSpPr>
            <a:spLocks noGrp="1"/>
          </p:cNvSpPr>
          <p:nvPr>
            <p:ph idx="4294967295"/>
          </p:nvPr>
        </p:nvSpPr>
        <p:spPr>
          <a:xfrm>
            <a:off x="5434480" y="971795"/>
            <a:ext cx="4206240" cy="3786730"/>
          </a:xfrm>
        </p:spPr>
        <p:txBody>
          <a:bodyPr rIns="91440"/>
          <a:lstStyle/>
          <a:p>
            <a:pPr marL="0" indent="0">
              <a:spcBef>
                <a:spcPts val="1800"/>
              </a:spcBef>
              <a:buNone/>
            </a:pPr>
            <a:r>
              <a:rPr lang="en-US" dirty="0"/>
              <a:t>Review the value of Social Security</a:t>
            </a:r>
          </a:p>
          <a:p>
            <a:pPr marL="0" indent="0">
              <a:spcBef>
                <a:spcPts val="1800"/>
              </a:spcBef>
              <a:buNone/>
            </a:pPr>
            <a:r>
              <a:rPr lang="en-US" dirty="0"/>
              <a:t>Discuss the rules of the road for receiving Social Security benefits</a:t>
            </a:r>
          </a:p>
          <a:p>
            <a:pPr marL="0" indent="0">
              <a:spcBef>
                <a:spcPts val="1800"/>
              </a:spcBef>
              <a:buNone/>
            </a:pPr>
            <a:r>
              <a:rPr lang="en-US" dirty="0"/>
              <a:t>Consider possible routes to potentially increase your benefits</a:t>
            </a:r>
          </a:p>
          <a:p>
            <a:pPr marL="0" indent="0">
              <a:spcBef>
                <a:spcPts val="1800"/>
              </a:spcBef>
              <a:buNone/>
            </a:pPr>
            <a:r>
              <a:rPr lang="en-US" dirty="0"/>
              <a:t>Discuss the future of Social Security and the challenge of setting up</a:t>
            </a:r>
            <a:br>
              <a:rPr lang="en-US" dirty="0"/>
            </a:br>
            <a:r>
              <a:rPr lang="en-US" dirty="0"/>
              <a:t>a retirement income stream</a:t>
            </a:r>
          </a:p>
          <a:p>
            <a:pPr marL="0" indent="0">
              <a:spcBef>
                <a:spcPts val="1800"/>
              </a:spcBef>
              <a:buNone/>
            </a:pPr>
            <a:r>
              <a:rPr lang="en-US" dirty="0"/>
              <a:t>Review next steps</a:t>
            </a:r>
          </a:p>
        </p:txBody>
      </p:sp>
      <p:sp>
        <p:nvSpPr>
          <p:cNvPr id="13" name="Oval 12"/>
          <p:cNvSpPr/>
          <p:nvPr/>
        </p:nvSpPr>
        <p:spPr>
          <a:xfrm>
            <a:off x="4920269" y="1022594"/>
            <a:ext cx="364826" cy="36482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Rockwell" panose="02060603020205020403" pitchFamily="18" charset="0"/>
              </a:rPr>
              <a:t>1</a:t>
            </a:r>
          </a:p>
        </p:txBody>
      </p:sp>
      <p:sp>
        <p:nvSpPr>
          <p:cNvPr id="14" name="Oval 13"/>
          <p:cNvSpPr/>
          <p:nvPr/>
        </p:nvSpPr>
        <p:spPr>
          <a:xfrm>
            <a:off x="4920269" y="1587636"/>
            <a:ext cx="364826" cy="36482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Rockwell" panose="02060603020205020403" pitchFamily="18" charset="0"/>
              </a:rPr>
              <a:t>2</a:t>
            </a:r>
          </a:p>
        </p:txBody>
      </p:sp>
      <p:sp>
        <p:nvSpPr>
          <p:cNvPr id="15" name="Oval 14"/>
          <p:cNvSpPr/>
          <p:nvPr/>
        </p:nvSpPr>
        <p:spPr>
          <a:xfrm>
            <a:off x="4920269" y="2410382"/>
            <a:ext cx="364826" cy="36482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Rockwell" panose="02060603020205020403" pitchFamily="18" charset="0"/>
              </a:rPr>
              <a:t>3</a:t>
            </a:r>
          </a:p>
        </p:txBody>
      </p:sp>
      <p:sp>
        <p:nvSpPr>
          <p:cNvPr id="20" name="Oval 19"/>
          <p:cNvSpPr/>
          <p:nvPr/>
        </p:nvSpPr>
        <p:spPr>
          <a:xfrm>
            <a:off x="4920269" y="4393699"/>
            <a:ext cx="364826" cy="36482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Rockwell" panose="02060603020205020403" pitchFamily="18" charset="0"/>
              </a:rPr>
              <a:t>5</a:t>
            </a:r>
          </a:p>
        </p:txBody>
      </p:sp>
      <p:sp>
        <p:nvSpPr>
          <p:cNvPr id="21" name="Oval 20"/>
          <p:cNvSpPr/>
          <p:nvPr/>
        </p:nvSpPr>
        <p:spPr>
          <a:xfrm>
            <a:off x="4920269" y="3206695"/>
            <a:ext cx="364826" cy="36482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Rockwell" panose="02060603020205020403" pitchFamily="18" charset="0"/>
              </a:rPr>
              <a:t>4</a:t>
            </a:r>
          </a:p>
        </p:txBody>
      </p:sp>
      <p:grpSp>
        <p:nvGrpSpPr>
          <p:cNvPr id="3" name="Group 2"/>
          <p:cNvGrpSpPr/>
          <p:nvPr/>
        </p:nvGrpSpPr>
        <p:grpSpPr>
          <a:xfrm>
            <a:off x="4915302" y="1444021"/>
            <a:ext cx="4812898" cy="2826958"/>
            <a:chOff x="5376210" y="880895"/>
            <a:chExt cx="4351990" cy="2826958"/>
          </a:xfrm>
        </p:grpSpPr>
        <p:cxnSp>
          <p:nvCxnSpPr>
            <p:cNvPr id="17" name="Straight Connector 16"/>
            <p:cNvCxnSpPr>
              <a:cxnSpLocks/>
            </p:cNvCxnSpPr>
            <p:nvPr/>
          </p:nvCxnSpPr>
          <p:spPr>
            <a:xfrm>
              <a:off x="5376210" y="880895"/>
              <a:ext cx="4351990" cy="0"/>
            </a:xfrm>
            <a:prstGeom prst="line">
              <a:avLst/>
            </a:prstGeom>
            <a:ln>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a:cxnSpLocks/>
            </p:cNvCxnSpPr>
            <p:nvPr/>
          </p:nvCxnSpPr>
          <p:spPr>
            <a:xfrm>
              <a:off x="5376210" y="1744496"/>
              <a:ext cx="4351990" cy="0"/>
            </a:xfrm>
            <a:prstGeom prst="line">
              <a:avLst/>
            </a:prstGeom>
            <a:ln>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a:cxnSpLocks/>
            </p:cNvCxnSpPr>
            <p:nvPr/>
          </p:nvCxnSpPr>
          <p:spPr>
            <a:xfrm>
              <a:off x="5376210" y="2540332"/>
              <a:ext cx="4351990" cy="0"/>
            </a:xfrm>
            <a:prstGeom prst="line">
              <a:avLst/>
            </a:prstGeom>
            <a:ln>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a:cxnSpLocks/>
            </p:cNvCxnSpPr>
            <p:nvPr/>
          </p:nvCxnSpPr>
          <p:spPr>
            <a:xfrm>
              <a:off x="5376210" y="3707853"/>
              <a:ext cx="4351990" cy="0"/>
            </a:xfrm>
            <a:prstGeom prst="line">
              <a:avLst/>
            </a:prstGeom>
            <a:ln>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grpSp>
      <p:cxnSp>
        <p:nvCxnSpPr>
          <p:cNvPr id="28" name="Straight Connector 27"/>
          <p:cNvCxnSpPr>
            <a:cxnSpLocks/>
          </p:cNvCxnSpPr>
          <p:nvPr/>
        </p:nvCxnSpPr>
        <p:spPr>
          <a:xfrm>
            <a:off x="431800" y="2223155"/>
            <a:ext cx="3095171"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a:cxnSpLocks/>
          </p:cNvCxnSpPr>
          <p:nvPr/>
        </p:nvCxnSpPr>
        <p:spPr>
          <a:xfrm>
            <a:off x="431800" y="3529440"/>
            <a:ext cx="3095171"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29" name="Slide Number Placeholder 28"/>
          <p:cNvSpPr>
            <a:spLocks noGrp="1"/>
          </p:cNvSpPr>
          <p:nvPr>
            <p:ph type="sldNum" sz="quarter" idx="4"/>
          </p:nvPr>
        </p:nvSpPr>
        <p:spPr/>
        <p:txBody>
          <a:bodyPr/>
          <a:lstStyle/>
          <a:p>
            <a:fld id="{B086DA8C-2EC5-4397-8842-B74E3AC9ED83}" type="slidenum">
              <a:rPr lang="en-US" smtClean="0">
                <a:solidFill>
                  <a:schemeClr val="bg1"/>
                </a:solidFill>
              </a:rPr>
              <a:pPr/>
              <a:t>9</a:t>
            </a:fld>
            <a:endParaRPr lang="en-US" dirty="0">
              <a:solidFill>
                <a:schemeClr val="bg1"/>
              </a:solidFill>
            </a:endParaRPr>
          </a:p>
        </p:txBody>
      </p:sp>
      <p:pic>
        <p:nvPicPr>
          <p:cNvPr id="27" name="Picture 26">
            <a:extLst>
              <a:ext uri="{FF2B5EF4-FFF2-40B4-BE49-F238E27FC236}">
                <a16:creationId xmlns:a16="http://schemas.microsoft.com/office/drawing/2014/main" id="{397F74C9-F9A8-534B-837B-F08D3A697475}"/>
              </a:ext>
            </a:extLst>
          </p:cNvPr>
          <p:cNvPicPr>
            <a:picLocks noChangeAspect="1"/>
          </p:cNvPicPr>
          <p:nvPr/>
        </p:nvPicPr>
        <p:blipFill>
          <a:blip r:embed="rId3"/>
          <a:stretch>
            <a:fillRect/>
          </a:stretch>
        </p:blipFill>
        <p:spPr>
          <a:xfrm>
            <a:off x="8612371" y="5318964"/>
            <a:ext cx="1223373" cy="164851"/>
          </a:xfrm>
          <a:prstGeom prst="rect">
            <a:avLst/>
          </a:prstGeom>
        </p:spPr>
      </p:pic>
    </p:spTree>
    <p:extLst>
      <p:ext uri="{BB962C8B-B14F-4D97-AF65-F5344CB8AC3E}">
        <p14:creationId xmlns:p14="http://schemas.microsoft.com/office/powerpoint/2010/main" val="1214063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2">
                                            <p:txEl>
                                              <p:pRg st="0" end="0"/>
                                            </p:txEl>
                                          </p:spTgt>
                                        </p:tgtEl>
                                        <p:attrNameLst>
                                          <p:attrName>style.visibility</p:attrName>
                                        </p:attrNameLst>
                                      </p:cBhvr>
                                      <p:to>
                                        <p:strVal val="visible"/>
                                      </p:to>
                                    </p:set>
                                    <p:animEffect transition="in" filter="fade">
                                      <p:cBhvr>
                                        <p:cTn id="9" dur="1000"/>
                                        <p:tgtEl>
                                          <p:spTgt spid="2">
                                            <p:txEl>
                                              <p:pRg st="0" end="0"/>
                                            </p:txEl>
                                          </p:spTgt>
                                        </p:tgtEl>
                                      </p:cBhvr>
                                    </p:animEffect>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par>
                          <p:cTn id="14" fill="hold">
                            <p:stCondLst>
                              <p:cond delay="1500"/>
                            </p:stCondLst>
                            <p:childTnLst>
                              <p:par>
                                <p:cTn id="15" presetID="1" presetClass="entr" presetSubtype="0" fill="hold" grpId="0" nodeType="after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par>
                          <p:cTn id="17" fill="hold">
                            <p:stCondLst>
                              <p:cond delay="1500"/>
                            </p:stCondLst>
                            <p:childTnLst>
                              <p:par>
                                <p:cTn id="18" presetID="10" presetClass="entr" presetSubtype="0" fill="hold" nodeType="after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1000"/>
                                        <p:tgtEl>
                                          <p:spTgt spid="2">
                                            <p:txEl>
                                              <p:pRg st="1" end="1"/>
                                            </p:txEl>
                                          </p:spTgt>
                                        </p:tgtEl>
                                      </p:cBhvr>
                                    </p:animEffect>
                                  </p:childTnLst>
                                </p:cTn>
                              </p:par>
                            </p:childTnLst>
                          </p:cTn>
                        </p:par>
                        <p:par>
                          <p:cTn id="21" fill="hold">
                            <p:stCondLst>
                              <p:cond delay="2500"/>
                            </p:stCondLst>
                            <p:childTnLst>
                              <p:par>
                                <p:cTn id="22" presetID="1" presetClass="entr" presetSubtype="0" fill="hold" grpId="0" nodeType="afterEffect">
                                  <p:stCondLst>
                                    <p:cond delay="0"/>
                                  </p:stCondLst>
                                  <p:childTnLst>
                                    <p:set>
                                      <p:cBhvr>
                                        <p:cTn id="23" dur="1" fill="hold">
                                          <p:stCondLst>
                                            <p:cond delay="0"/>
                                          </p:stCondLst>
                                        </p:cTn>
                                        <p:tgtEl>
                                          <p:spTgt spid="15"/>
                                        </p:tgtEl>
                                        <p:attrNameLst>
                                          <p:attrName>style.visibility</p:attrName>
                                        </p:attrNameLst>
                                      </p:cBhvr>
                                      <p:to>
                                        <p:strVal val="visible"/>
                                      </p:to>
                                    </p:se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2">
                                            <p:txEl>
                                              <p:pRg st="2" end="2"/>
                                            </p:txEl>
                                          </p:spTgt>
                                        </p:tgtEl>
                                        <p:attrNameLst>
                                          <p:attrName>style.visibility</p:attrName>
                                        </p:attrNameLst>
                                      </p:cBhvr>
                                      <p:to>
                                        <p:strVal val="visible"/>
                                      </p:to>
                                    </p:set>
                                    <p:animEffect transition="in" filter="fade">
                                      <p:cBhvr>
                                        <p:cTn id="27" dur="1000"/>
                                        <p:tgtEl>
                                          <p:spTgt spid="2">
                                            <p:txEl>
                                              <p:pRg st="2" end="2"/>
                                            </p:txEl>
                                          </p:spTgt>
                                        </p:tgtEl>
                                      </p:cBhvr>
                                    </p:animEffect>
                                  </p:childTnLst>
                                </p:cTn>
                              </p:par>
                            </p:childTnLst>
                          </p:cTn>
                        </p:par>
                        <p:par>
                          <p:cTn id="28" fill="hold">
                            <p:stCondLst>
                              <p:cond delay="3500"/>
                            </p:stCondLst>
                            <p:childTnLst>
                              <p:par>
                                <p:cTn id="29" presetID="1" presetClass="entr" presetSubtype="0" fill="hold" grpId="0" nodeType="after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par>
                          <p:cTn id="31" fill="hold">
                            <p:stCondLst>
                              <p:cond delay="3500"/>
                            </p:stCondLst>
                            <p:childTnLst>
                              <p:par>
                                <p:cTn id="32" presetID="10" presetClass="entr" presetSubtype="0" fill="hold" nodeType="afterEffect">
                                  <p:stCondLst>
                                    <p:cond delay="0"/>
                                  </p:stCondLst>
                                  <p:childTnLst>
                                    <p:set>
                                      <p:cBhvr>
                                        <p:cTn id="33" dur="1" fill="hold">
                                          <p:stCondLst>
                                            <p:cond delay="0"/>
                                          </p:stCondLst>
                                        </p:cTn>
                                        <p:tgtEl>
                                          <p:spTgt spid="2">
                                            <p:txEl>
                                              <p:pRg st="3" end="3"/>
                                            </p:txEl>
                                          </p:spTgt>
                                        </p:tgtEl>
                                        <p:attrNameLst>
                                          <p:attrName>style.visibility</p:attrName>
                                        </p:attrNameLst>
                                      </p:cBhvr>
                                      <p:to>
                                        <p:strVal val="visible"/>
                                      </p:to>
                                    </p:set>
                                    <p:animEffect transition="in" filter="fade">
                                      <p:cBhvr>
                                        <p:cTn id="34" dur="1000"/>
                                        <p:tgtEl>
                                          <p:spTgt spid="2">
                                            <p:txEl>
                                              <p:pRg st="3" end="3"/>
                                            </p:txEl>
                                          </p:spTgt>
                                        </p:tgtEl>
                                      </p:cBhvr>
                                    </p:animEffect>
                                  </p:childTnLst>
                                </p:cTn>
                              </p:par>
                            </p:childTnLst>
                          </p:cTn>
                        </p:par>
                        <p:par>
                          <p:cTn id="35" fill="hold">
                            <p:stCondLst>
                              <p:cond delay="4500"/>
                            </p:stCondLst>
                            <p:childTnLst>
                              <p:par>
                                <p:cTn id="36" presetID="1" presetClass="entr" presetSubtype="0" fill="hold" grpId="0" nodeType="afterEffect">
                                  <p:stCondLst>
                                    <p:cond delay="0"/>
                                  </p:stCondLst>
                                  <p:childTnLst>
                                    <p:set>
                                      <p:cBhvr>
                                        <p:cTn id="37" dur="1" fill="hold">
                                          <p:stCondLst>
                                            <p:cond delay="0"/>
                                          </p:stCondLst>
                                        </p:cTn>
                                        <p:tgtEl>
                                          <p:spTgt spid="20"/>
                                        </p:tgtEl>
                                        <p:attrNameLst>
                                          <p:attrName>style.visibility</p:attrName>
                                        </p:attrNameLst>
                                      </p:cBhvr>
                                      <p:to>
                                        <p:strVal val="visible"/>
                                      </p:to>
                                    </p:set>
                                  </p:childTnLst>
                                </p:cTn>
                              </p:par>
                            </p:childTnLst>
                          </p:cTn>
                        </p:par>
                        <p:par>
                          <p:cTn id="38" fill="hold">
                            <p:stCondLst>
                              <p:cond delay="4500"/>
                            </p:stCondLst>
                            <p:childTnLst>
                              <p:par>
                                <p:cTn id="39" presetID="10" presetClass="entr" presetSubtype="0" fill="hold" nodeType="afterEffect">
                                  <p:stCondLst>
                                    <p:cond delay="0"/>
                                  </p:stCondLst>
                                  <p:childTnLst>
                                    <p:set>
                                      <p:cBhvr>
                                        <p:cTn id="40" dur="1" fill="hold">
                                          <p:stCondLst>
                                            <p:cond delay="0"/>
                                          </p:stCondLst>
                                        </p:cTn>
                                        <p:tgtEl>
                                          <p:spTgt spid="2">
                                            <p:txEl>
                                              <p:pRg st="4" end="4"/>
                                            </p:txEl>
                                          </p:spTgt>
                                        </p:tgtEl>
                                        <p:attrNameLst>
                                          <p:attrName>style.visibility</p:attrName>
                                        </p:attrNameLst>
                                      </p:cBhvr>
                                      <p:to>
                                        <p:strVal val="visible"/>
                                      </p:to>
                                    </p:set>
                                    <p:animEffect transition="in" filter="fade">
                                      <p:cBhvr>
                                        <p:cTn id="41" dur="10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20" grpId="0" animBg="1"/>
      <p:bldP spid="21" grpId="0" animBg="1"/>
    </p:bldLst>
  </p:timing>
</p:sld>
</file>

<file path=ppt/theme/theme1.xml><?xml version="1.0" encoding="utf-8"?>
<a:theme xmlns:a="http://schemas.openxmlformats.org/drawingml/2006/main" name="CORP_THEATER-WIDE(16-9)_0816">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891738"/>
        </a:accent1>
        <a:accent2>
          <a:srgbClr val="A19675"/>
        </a:accent2>
        <a:accent3>
          <a:srgbClr val="FFFFFF"/>
        </a:accent3>
        <a:accent4>
          <a:srgbClr val="000000"/>
        </a:accent4>
        <a:accent5>
          <a:srgbClr val="C4ABAE"/>
        </a:accent5>
        <a:accent6>
          <a:srgbClr val="918769"/>
        </a:accent6>
        <a:hlink>
          <a:srgbClr val="B2B2B2"/>
        </a:hlink>
        <a:folHlink>
          <a:srgbClr val="41544E"/>
        </a:folHlink>
      </a:clrScheme>
      <a:clrMap bg1="lt1" tx1="dk1" bg2="lt2" tx2="dk2" accent1="accent1" accent2="accent2" accent3="accent3" accent4="accent4" accent5="accent5" accent6="accent6" hlink="hlink" folHlink="folHlink"/>
    </a:extraClrScheme>
    <a:extraClrScheme>
      <a:clrScheme name="Default Design 14">
        <a:dk1>
          <a:srgbClr val="000000"/>
        </a:dk1>
        <a:lt1>
          <a:srgbClr val="FFFFFF"/>
        </a:lt1>
        <a:dk2>
          <a:srgbClr val="881635"/>
        </a:dk2>
        <a:lt2>
          <a:srgbClr val="808080"/>
        </a:lt2>
        <a:accent1>
          <a:srgbClr val="891738"/>
        </a:accent1>
        <a:accent2>
          <a:srgbClr val="C07888"/>
        </a:accent2>
        <a:accent3>
          <a:srgbClr val="FFFFFF"/>
        </a:accent3>
        <a:accent4>
          <a:srgbClr val="000000"/>
        </a:accent4>
        <a:accent5>
          <a:srgbClr val="C4ABAE"/>
        </a:accent5>
        <a:accent6>
          <a:srgbClr val="AE6C7B"/>
        </a:accent6>
        <a:hlink>
          <a:srgbClr val="DC661D"/>
        </a:hlink>
        <a:folHlink>
          <a:srgbClr val="FAB27B"/>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a:lstStyle>
        <a:defPPr marL="0" indent="0" algn="ctr">
          <a:spcBef>
            <a:spcPts val="0"/>
          </a:spcBef>
          <a:spcAft>
            <a:spcPts val="1200"/>
          </a:spcAft>
          <a:buNone/>
          <a:defRPr sz="4200" b="1" dirty="0" smtClean="0">
            <a:solidFill>
              <a:schemeClr val="bg1"/>
            </a:solidFill>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Custom 1">
      <a:dk1>
        <a:srgbClr val="1A2F59"/>
      </a:dk1>
      <a:lt1>
        <a:srgbClr val="FFFFFF"/>
      </a:lt1>
      <a:dk2>
        <a:srgbClr val="F2F2F2"/>
      </a:dk2>
      <a:lt2>
        <a:srgbClr val="A5A5A5"/>
      </a:lt2>
      <a:accent1>
        <a:srgbClr val="1A2F59"/>
      </a:accent1>
      <a:accent2>
        <a:srgbClr val="DA772F"/>
      </a:accent2>
      <a:accent3>
        <a:srgbClr val="F2F2F2"/>
      </a:accent3>
      <a:accent4>
        <a:srgbClr val="248BCB"/>
      </a:accent4>
      <a:accent5>
        <a:srgbClr val="666666"/>
      </a:accent5>
      <a:accent6>
        <a:srgbClr val="014067"/>
      </a:accent6>
      <a:hlink>
        <a:srgbClr val="00194C"/>
      </a:hlink>
      <a:folHlink>
        <a:srgbClr val="248BCB"/>
      </a:folHlink>
    </a:clrScheme>
    <a:fontScheme name="Branded">
      <a:majorFont>
        <a:latin typeface="Clarendon LT Std"/>
        <a:ea typeface=""/>
        <a:cs typeface=""/>
      </a:majorFont>
      <a:minorFont>
        <a:latin typeface="Avenir LT Std 65 Medium"/>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Custom 1">
      <a:dk1>
        <a:srgbClr val="1A2F59"/>
      </a:dk1>
      <a:lt1>
        <a:srgbClr val="FFFFFF"/>
      </a:lt1>
      <a:dk2>
        <a:srgbClr val="F2F2F2"/>
      </a:dk2>
      <a:lt2>
        <a:srgbClr val="A5A5A5"/>
      </a:lt2>
      <a:accent1>
        <a:srgbClr val="1A2F59"/>
      </a:accent1>
      <a:accent2>
        <a:srgbClr val="DA772F"/>
      </a:accent2>
      <a:accent3>
        <a:srgbClr val="F2F2F2"/>
      </a:accent3>
      <a:accent4>
        <a:srgbClr val="248BCB"/>
      </a:accent4>
      <a:accent5>
        <a:srgbClr val="666666"/>
      </a:accent5>
      <a:accent6>
        <a:srgbClr val="014067"/>
      </a:accent6>
      <a:hlink>
        <a:srgbClr val="00194C"/>
      </a:hlink>
      <a:folHlink>
        <a:srgbClr val="248BCB"/>
      </a:folHlink>
    </a:clrScheme>
    <a:fontScheme name="Branded">
      <a:majorFont>
        <a:latin typeface="Clarendon LT Std"/>
        <a:ea typeface=""/>
        <a:cs typeface=""/>
      </a:majorFont>
      <a:minorFont>
        <a:latin typeface="Avenir LT Std 65 Medium"/>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item1.xml><?xml version="1.0" encoding="utf-8"?>
<VariableList UniqueId="62db27e2-2033-4716-a28a-cead2cdd59ec" Name="System" ContentType="XML" MajorVersion="0" MinorVersion="1" isLocalCopy="False" IsBaseObject="False" DataSourceId="43db426b-93be-415a-85cc-a094af67725f" DataSourceMajorVersion="0" DataSourceMinorVersion="1"/>
</file>

<file path=customXml/item2.xml><?xml version="1.0" encoding="utf-8"?>
<VariableList UniqueId="89009e44-1d76-453f-acbd-29d19b792c0a" Name="AD_HOC" ContentType="XML" MajorVersion="0" MinorVersion="1" isLocalCopy="False" IsBaseObject="False" DataSourceId="af535e73-3fbd-49e3-8ce8-57003a1f168d" DataSourceMajorVersion="0" DataSourceMinorVersion="1"/>
</file>

<file path=customXml/item3.xml><?xml version="1.0" encoding="utf-8"?>
<VariableListDefinition name="AD_HOC" displayName="AD_HOC" id="89009e44-1d76-453f-acbd-29d19b792c0a" isdomainofvalue="False" dataSourceId="af535e73-3fbd-49e3-8ce8-57003a1f168d"/>
</file>

<file path=customXml/item4.xml><?xml version="1.0" encoding="utf-8"?>
<VariableListDefinition name="System" displayName="System" id="62db27e2-2033-4716-a28a-cead2cdd59ec" isdomainofvalue="False" dataSourceId="43db426b-93be-415a-85cc-a094af67725f"/>
</file>

<file path=customXml/item5.xml><?xml version="1.0" encoding="utf-8"?>
<VariableList UniqueId="3c6b06f1-79f7-44d1-b540-ccafe51c8fcd" Name="Computed" ContentType="XML" MajorVersion="0" MinorVersion="1" isLocalCopy="False" IsBaseObject="False" DataSourceId="e00ad3b5-2a9b-480f-8fb0-74ed19f003d2" DataSourceMajorVersion="0" DataSourceMinorVersion="1"/>
</file>

<file path=customXml/item6.xml><?xml version="1.0" encoding="utf-8"?>
<AllExternalAdhocVariableMappings/>
</file>

<file path=customXml/item7.xml><?xml version="1.0" encoding="utf-8"?>
<VariableListDefinition name="Computed" displayName="Computed" id="3c6b06f1-79f7-44d1-b540-ccafe51c8fcd" isdomainofvalue="False" dataSourceId="e00ad3b5-2a9b-480f-8fb0-74ed19f003d2"/>
</file>

<file path=customXml/itemProps1.xml><?xml version="1.0" encoding="utf-8"?>
<ds:datastoreItem xmlns:ds="http://schemas.openxmlformats.org/officeDocument/2006/customXml" ds:itemID="{A5621AD8-E3E1-4BE0-9F1C-9DD29E194E66}">
  <ds:schemaRefs/>
</ds:datastoreItem>
</file>

<file path=customXml/itemProps2.xml><?xml version="1.0" encoding="utf-8"?>
<ds:datastoreItem xmlns:ds="http://schemas.openxmlformats.org/officeDocument/2006/customXml" ds:itemID="{B367FDCF-2C84-48C7-A0EC-456E4D161163}">
  <ds:schemaRefs/>
</ds:datastoreItem>
</file>

<file path=customXml/itemProps3.xml><?xml version="1.0" encoding="utf-8"?>
<ds:datastoreItem xmlns:ds="http://schemas.openxmlformats.org/officeDocument/2006/customXml" ds:itemID="{B34B81A9-BEAF-4DDA-AAC4-285867C1DD96}">
  <ds:schemaRefs/>
</ds:datastoreItem>
</file>

<file path=customXml/itemProps4.xml><?xml version="1.0" encoding="utf-8"?>
<ds:datastoreItem xmlns:ds="http://schemas.openxmlformats.org/officeDocument/2006/customXml" ds:itemID="{0219D16F-CCE5-4E7F-8C18-3A3967934396}">
  <ds:schemaRefs/>
</ds:datastoreItem>
</file>

<file path=customXml/itemProps5.xml><?xml version="1.0" encoding="utf-8"?>
<ds:datastoreItem xmlns:ds="http://schemas.openxmlformats.org/officeDocument/2006/customXml" ds:itemID="{BFBA389D-1FA4-4F01-B415-319035698CB0}">
  <ds:schemaRefs/>
</ds:datastoreItem>
</file>

<file path=customXml/itemProps6.xml><?xml version="1.0" encoding="utf-8"?>
<ds:datastoreItem xmlns:ds="http://schemas.openxmlformats.org/officeDocument/2006/customXml" ds:itemID="{2CD1F15D-2891-4B33-A6E8-1F2AA3F283B7}">
  <ds:schemaRefs/>
</ds:datastoreItem>
</file>

<file path=customXml/itemProps7.xml><?xml version="1.0" encoding="utf-8"?>
<ds:datastoreItem xmlns:ds="http://schemas.openxmlformats.org/officeDocument/2006/customXml" ds:itemID="{B02D557E-8696-4EB9-B7A4-A56202C4A630}">
  <ds:schemaRefs/>
</ds:datastoreItem>
</file>

<file path=docMetadata/LabelInfo.xml><?xml version="1.0" encoding="utf-8"?>
<clbl:labelList xmlns:clbl="http://schemas.microsoft.com/office/2020/mipLabelMetadata">
  <clbl:label id="{a00452fd-8469-409e-91a8-bb7a008e2da0}" enabled="0" method="" siteId="{a00452fd-8469-409e-91a8-bb7a008e2da0}" removed="1"/>
</clbl:labelList>
</file>

<file path=docProps/app.xml><?xml version="1.0" encoding="utf-8"?>
<Properties xmlns="http://schemas.openxmlformats.org/officeDocument/2006/extended-properties" xmlns:vt="http://schemas.openxmlformats.org/officeDocument/2006/docPropsVTypes">
  <Template>CORP_THEATER-WIDE(16-9)_0816</Template>
  <TotalTime>15557</TotalTime>
  <Words>9586</Words>
  <Application>Microsoft Office PowerPoint</Application>
  <PresentationFormat>Custom</PresentationFormat>
  <Paragraphs>889</Paragraphs>
  <Slides>56</Slides>
  <Notes>56</Notes>
  <HiddenSlides>0</HiddenSlides>
  <MMClips>0</MMClips>
  <ScaleCrop>false</ScaleCrop>
  <HeadingPairs>
    <vt:vector size="6" baseType="variant">
      <vt:variant>
        <vt:lpstr>Fonts Used</vt:lpstr>
      </vt:variant>
      <vt:variant>
        <vt:i4>15</vt:i4>
      </vt:variant>
      <vt:variant>
        <vt:lpstr>Theme</vt:lpstr>
      </vt:variant>
      <vt:variant>
        <vt:i4>4</vt:i4>
      </vt:variant>
      <vt:variant>
        <vt:lpstr>Slide Titles</vt:lpstr>
      </vt:variant>
      <vt:variant>
        <vt:i4>56</vt:i4>
      </vt:variant>
    </vt:vector>
  </HeadingPairs>
  <TitlesOfParts>
    <vt:vector size="75" baseType="lpstr">
      <vt:lpstr>Arial</vt:lpstr>
      <vt:lpstr>Arial Narrow</vt:lpstr>
      <vt:lpstr>Avenir LT Std 35 Light</vt:lpstr>
      <vt:lpstr>Avenir LT Std 65 Medium</vt:lpstr>
      <vt:lpstr>Avenir Next LT Pro Demi</vt:lpstr>
      <vt:lpstr>Calibri</vt:lpstr>
      <vt:lpstr>Calibri Light</vt:lpstr>
      <vt:lpstr>Clarendon LT Std</vt:lpstr>
      <vt:lpstr>Placard Condensed</vt:lpstr>
      <vt:lpstr>ProximaNova-Regular</vt:lpstr>
      <vt:lpstr>Roboto</vt:lpstr>
      <vt:lpstr>Rockwell</vt:lpstr>
      <vt:lpstr>Segoe UI</vt:lpstr>
      <vt:lpstr>Sul Sans</vt:lpstr>
      <vt:lpstr>Times New Roman</vt:lpstr>
      <vt:lpstr>CORP_THEATER-WIDE(16-9)_0816</vt:lpstr>
      <vt:lpstr>Office Theme</vt:lpstr>
      <vt:lpstr>3_Office Theme</vt:lpstr>
      <vt:lpstr>1_Office Theme</vt:lpstr>
      <vt:lpstr>PowerPoint Presentation</vt:lpstr>
      <vt:lpstr>PowerPoint Presentation</vt:lpstr>
      <vt:lpstr>Presented By</vt:lpstr>
      <vt:lpstr>PowerPoint Presentation</vt:lpstr>
      <vt:lpstr>PowerPoint Presentation</vt:lpstr>
      <vt:lpstr>Guest Speaker</vt:lpstr>
      <vt:lpstr>Social  Security  and Your Retirement</vt:lpstr>
      <vt:lpstr>Important Notice</vt:lpstr>
      <vt:lpstr>Workshop  Objectives</vt:lpstr>
      <vt:lpstr>PowerPoint Presentation</vt:lpstr>
      <vt:lpstr>PowerPoint Presentation</vt:lpstr>
      <vt:lpstr>PowerPoint Presentation</vt:lpstr>
      <vt:lpstr>Questions  </vt:lpstr>
      <vt:lpstr>PowerPoint Presentation</vt:lpstr>
      <vt:lpstr>PowerPoint Presentation</vt:lpstr>
      <vt:lpstr>PowerPoint Presentation</vt:lpstr>
      <vt:lpstr>PowerPoint Presentation</vt:lpstr>
      <vt:lpstr>Benefits Are Funded By YOU!</vt:lpstr>
      <vt:lpstr>PowerPoint Presentation</vt:lpstr>
      <vt:lpstr>2023 Insurance Amount Calculation</vt:lpstr>
      <vt:lpstr>A Sample Benefit Calculation</vt:lpstr>
      <vt:lpstr>PowerPoint Presentation</vt:lpstr>
      <vt:lpstr>PowerPoint Presentation</vt:lpstr>
      <vt:lpstr>Early Retirement</vt:lpstr>
      <vt:lpstr>Delaying Retirement</vt:lpstr>
      <vt:lpstr>Delayed Retirement Credits </vt:lpstr>
      <vt:lpstr>PowerPoint Presentation</vt:lpstr>
      <vt:lpstr>Rules for Spousal Benefits</vt:lpstr>
      <vt:lpstr>Divorced Spouses</vt:lpstr>
      <vt:lpstr>Rules for Ex-Spouses</vt:lpstr>
      <vt:lpstr>Rules for the Ex-Spouse of the Worker</vt:lpstr>
      <vt:lpstr>PowerPoint Presentation</vt:lpstr>
      <vt:lpstr>How Does it Work? A Hypothetical Example</vt:lpstr>
      <vt:lpstr>PowerPoint Presentation</vt:lpstr>
      <vt:lpstr>PowerPoint Presentation</vt:lpstr>
      <vt:lpstr>PowerPoint Presentation</vt:lpstr>
      <vt:lpstr>PowerPoint Presentation</vt:lpstr>
      <vt:lpstr>PowerPoint Presentation</vt:lpstr>
      <vt:lpstr>History of COLAs</vt:lpstr>
      <vt:lpstr>Improve  Your Earnings Record</vt:lpstr>
      <vt:lpstr>Tracking Your Benefit</vt:lpstr>
      <vt:lpstr>Optimal Time to Start Benefits</vt:lpstr>
      <vt:lpstr>Breakeven Age</vt:lpstr>
      <vt:lpstr>PowerPoint Presentation</vt:lpstr>
      <vt:lpstr>PowerPoint Presentation</vt:lpstr>
      <vt:lpstr>PowerPoint Presentation</vt:lpstr>
      <vt:lpstr>Slow Down Taxes</vt:lpstr>
      <vt:lpstr>PowerPoint Presentation</vt:lpstr>
      <vt:lpstr>Start-Stop-Start Strategy</vt:lpstr>
      <vt:lpstr>Will Social Security Be Around?</vt:lpstr>
      <vt:lpstr>Don’t Start Early Because You’re Worried</vt:lpstr>
      <vt:lpstr>Your Retirement Income Sources</vt:lpstr>
      <vt:lpstr>PowerPoint Presentation</vt:lpstr>
      <vt:lpstr>PowerPoint Presentation</vt:lpstr>
      <vt:lpstr>PowerPoint Presentation</vt:lpstr>
      <vt:lpstr>PowerPoint Presentation</vt:lpstr>
    </vt:vector>
  </TitlesOfParts>
  <Company>CUNA Mutual Group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Stephanie Ely</dc:creator>
  <cp:lastModifiedBy>Erika Yadron</cp:lastModifiedBy>
  <cp:revision>539</cp:revision>
  <cp:lastPrinted>2013-03-13T23:00:15Z</cp:lastPrinted>
  <dcterms:created xsi:type="dcterms:W3CDTF">2017-02-09T19:52:28Z</dcterms:created>
  <dcterms:modified xsi:type="dcterms:W3CDTF">2023-11-28T17:46:10Z</dcterms:modified>
</cp:coreProperties>
</file>